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9" r:id="rId5"/>
    <p:sldId id="260" r:id="rId6"/>
    <p:sldId id="264" r:id="rId7"/>
    <p:sldId id="261" r:id="rId8"/>
    <p:sldId id="259" r:id="rId9"/>
    <p:sldId id="270" r:id="rId10"/>
    <p:sldId id="265" r:id="rId11"/>
    <p:sldId id="262" r:id="rId12"/>
    <p:sldId id="266" r:id="rId13"/>
    <p:sldId id="263" r:id="rId14"/>
    <p:sldId id="271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44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8BE99C-DE1D-40CC-8C26-1372A71C4E2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A2DE6C-A3D2-4A83-9E2D-8E19FAF7F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8BE99C-DE1D-40CC-8C26-1372A71C4E2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2DE6C-A3D2-4A83-9E2D-8E19FAF7F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8BE99C-DE1D-40CC-8C26-1372A71C4E2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2DE6C-A3D2-4A83-9E2D-8E19FAF7F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8BE99C-DE1D-40CC-8C26-1372A71C4E2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2DE6C-A3D2-4A83-9E2D-8E19FAF7F3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8BE99C-DE1D-40CC-8C26-1372A71C4E2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2DE6C-A3D2-4A83-9E2D-8E19FAF7F3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8BE99C-DE1D-40CC-8C26-1372A71C4E2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2DE6C-A3D2-4A83-9E2D-8E19FAF7F3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8BE99C-DE1D-40CC-8C26-1372A71C4E2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2DE6C-A3D2-4A83-9E2D-8E19FAF7F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8BE99C-DE1D-40CC-8C26-1372A71C4E2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2DE6C-A3D2-4A83-9E2D-8E19FAF7F3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8BE99C-DE1D-40CC-8C26-1372A71C4E2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2DE6C-A3D2-4A83-9E2D-8E19FAF7F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8BE99C-DE1D-40CC-8C26-1372A71C4E2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2DE6C-A3D2-4A83-9E2D-8E19FAF7F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8BE99C-DE1D-40CC-8C26-1372A71C4E2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A2DE6C-A3D2-4A83-9E2D-8E19FAF7F3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8BE99C-DE1D-40CC-8C26-1372A71C4E2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A2DE6C-A3D2-4A83-9E2D-8E19FAF7F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jams.scholastic.com/studyjams/jams/science/energy-light-sound/heat.htm" TargetMode="External"/><Relationship Id="rId2" Type="http://schemas.openxmlformats.org/officeDocument/2006/relationships/hyperlink" Target="http://www.eschooltoday.com/energy/kinds-of-energy/what-is-thermal-energ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Transfer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      </a:t>
            </a:r>
            <a:endParaRPr lang="en-US" dirty="0"/>
          </a:p>
        </p:txBody>
      </p:sp>
      <p:pic>
        <p:nvPicPr>
          <p:cNvPr id="4" name="Picture 3" descr="condu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19400"/>
            <a:ext cx="2133600" cy="2667000"/>
          </a:xfrm>
          <a:prstGeom prst="rect">
            <a:avLst/>
          </a:prstGeom>
        </p:spPr>
      </p:pic>
      <p:pic>
        <p:nvPicPr>
          <p:cNvPr id="5" name="Picture 4" descr="convectioncurren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9725" y="3733800"/>
            <a:ext cx="3724275" cy="1990725"/>
          </a:xfrm>
          <a:prstGeom prst="rect">
            <a:avLst/>
          </a:prstGeom>
        </p:spPr>
      </p:pic>
      <p:pic>
        <p:nvPicPr>
          <p:cNvPr id="6" name="Picture 5" descr="radiati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3600" y="4800596"/>
            <a:ext cx="3325375" cy="20574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5029200"/>
            <a:ext cx="123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conduction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4572000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onvection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4800600"/>
            <a:ext cx="102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radiation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This means that thermal energy transfer by radiation can even work in space, but conduction and convection cannot.</a:t>
            </a:r>
          </a:p>
          <a:p>
            <a:endParaRPr lang="en-US" dirty="0" smtClean="0"/>
          </a:p>
          <a:p>
            <a:r>
              <a:rPr lang="en-US" dirty="0" smtClean="0"/>
              <a:t>One good example is the sun. </a:t>
            </a:r>
          </a:p>
          <a:p>
            <a:endParaRPr lang="en-US" dirty="0" smtClean="0"/>
          </a:p>
          <a:p>
            <a:r>
              <a:rPr lang="en-US" dirty="0" smtClean="0"/>
              <a:t>Even though it is millions of kilometers away in space, we can still feel its heat. </a:t>
            </a:r>
          </a:p>
          <a:p>
            <a:endParaRPr lang="en-US" dirty="0" smtClean="0"/>
          </a:p>
          <a:p>
            <a:r>
              <a:rPr lang="en-US" dirty="0" smtClean="0"/>
              <a:t>Radiation is how we can feel the heat of the sun.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There are some things that we use daily that we want to conduct heat easily. </a:t>
            </a:r>
            <a:endParaRPr lang="en-US" sz="3600" dirty="0" smtClean="0"/>
          </a:p>
          <a:p>
            <a:r>
              <a:rPr lang="en-US" sz="3600" dirty="0" smtClean="0"/>
              <a:t>Most </a:t>
            </a:r>
            <a:r>
              <a:rPr lang="en-US" sz="3600" dirty="0"/>
              <a:t>of these items are made of materials that conduct heat readily: aluminum, steel, copper. </a:t>
            </a:r>
            <a:endParaRPr lang="en-US" sz="3600" dirty="0" smtClean="0"/>
          </a:p>
          <a:p>
            <a:r>
              <a:rPr lang="en-US" sz="3600" dirty="0" smtClean="0"/>
              <a:t>We </a:t>
            </a:r>
            <a:r>
              <a:rPr lang="en-US" sz="3600" dirty="0"/>
              <a:t>call these materials thermal conductors. 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Similarly, there are things that we do not want to conduct heat (pot handles, spatula, cooking utensils) and these items are generally made of materials that limit heat transfer. </a:t>
            </a:r>
          </a:p>
          <a:p>
            <a:r>
              <a:rPr lang="en-US" sz="3200" dirty="0" smtClean="0"/>
              <a:t>We call such materials thermal insulators. </a:t>
            </a:r>
          </a:p>
          <a:p>
            <a:r>
              <a:rPr lang="en-US" sz="3200" dirty="0" smtClean="0"/>
              <a:t>Expansion joint strips in bridges allow for the bridge to expand in hot weather and not break. </a:t>
            </a:r>
          </a:p>
          <a:p>
            <a:r>
              <a:rPr lang="en-US" sz="3200" dirty="0" smtClean="0"/>
              <a:t>These same joint strips allow for the bridge to contract in cold weather and not break. 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24600"/>
          </a:xfrm>
        </p:spPr>
        <p:txBody>
          <a:bodyPr>
            <a:normAutofit/>
          </a:bodyPr>
          <a:lstStyle/>
          <a:p>
            <a:r>
              <a:rPr lang="en-US" sz="3200" dirty="0"/>
              <a:t>Electrical energy also passes through conductors. </a:t>
            </a:r>
            <a:endParaRPr lang="en-US" sz="3200" dirty="0" smtClean="0"/>
          </a:p>
          <a:p>
            <a:r>
              <a:rPr lang="en-US" sz="3200" dirty="0" smtClean="0"/>
              <a:t>An </a:t>
            </a:r>
            <a:r>
              <a:rPr lang="en-US" sz="3200" dirty="0"/>
              <a:t>electrical conductor is a material through which an electrical current can flow easily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An electrical insulator is a material through which electrical current does not readily flow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Electrical conductors include most metals, while most nonmetallic solids (rubber, glass, porcelain, ceramic) are insulators.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a66c7b.medialib.glogster.com/media/bf/bfdafab6a84d08033347549e90c3ea644973a9c9b5d9e837624bcc18b17e472b/pic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http://www.eschooltoday.com/energy/kinds-of-energy/what-is-thermal-energy.html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http://studyjams.scholastic.com/studyjams/jams/science/energy-light-sound/heat.htm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Energy can be transferred from one system to another (or from a system to its environment) in different ways: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u="sng" dirty="0" smtClean="0">
                <a:solidFill>
                  <a:srgbClr val="FF0000"/>
                </a:solidFill>
              </a:rPr>
              <a:t>Thermally</a:t>
            </a:r>
            <a:r>
              <a:rPr lang="en-US" sz="3200" dirty="0"/>
              <a:t>, when a warmer object is in contact with a cooler </a:t>
            </a:r>
            <a:r>
              <a:rPr lang="en-US" sz="3200" dirty="0" smtClean="0"/>
              <a:t>one.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u="sng" dirty="0" smtClean="0">
                <a:solidFill>
                  <a:srgbClr val="FF0000"/>
                </a:solidFill>
              </a:rPr>
              <a:t>Mechanically</a:t>
            </a:r>
            <a:r>
              <a:rPr lang="en-US" sz="3200" dirty="0"/>
              <a:t>, when two objects push or pull on each other over a </a:t>
            </a:r>
            <a:r>
              <a:rPr lang="en-US" sz="3200" dirty="0" smtClean="0"/>
              <a:t>distance. 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u="sng" dirty="0" smtClean="0">
                <a:solidFill>
                  <a:srgbClr val="FF0000"/>
                </a:solidFill>
              </a:rPr>
              <a:t>Electrically</a:t>
            </a:r>
            <a:r>
              <a:rPr lang="en-US" sz="3200" dirty="0"/>
              <a:t>, when an electrical source such as a battery or generator is connected in a complete circuit to an electrical </a:t>
            </a:r>
            <a:r>
              <a:rPr lang="en-US" sz="3200" dirty="0" smtClean="0"/>
              <a:t>device.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By </a:t>
            </a:r>
            <a:r>
              <a:rPr lang="en-US" sz="3200" b="1" u="sng" dirty="0">
                <a:solidFill>
                  <a:srgbClr val="FF0000"/>
                </a:solidFill>
              </a:rPr>
              <a:t>electromagnetic </a:t>
            </a:r>
            <a:r>
              <a:rPr lang="en-US" sz="3200" b="1" u="sng" dirty="0" smtClean="0">
                <a:solidFill>
                  <a:srgbClr val="FF0000"/>
                </a:solidFill>
              </a:rPr>
              <a:t>waves</a:t>
            </a:r>
            <a:r>
              <a:rPr lang="en-US" sz="3200" dirty="0" smtClean="0"/>
              <a:t>.</a:t>
            </a:r>
            <a:endParaRPr lang="en-US" sz="3200" dirty="0"/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Transfer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Autofit/>
          </a:bodyPr>
          <a:lstStyle/>
          <a:p>
            <a:r>
              <a:rPr lang="en-US" sz="3600" dirty="0"/>
              <a:t>Thermal energy is transferred through a material by the collisions of atoms within the material. </a:t>
            </a:r>
            <a:endParaRPr lang="en-US" sz="3600" dirty="0" smtClean="0"/>
          </a:p>
          <a:p>
            <a:r>
              <a:rPr lang="en-US" sz="3600" dirty="0" smtClean="0"/>
              <a:t>Heat </a:t>
            </a:r>
            <a:r>
              <a:rPr lang="en-US" sz="3600" dirty="0"/>
              <a:t>flows through materials or across space from warm objects to cooler objects, until both objects are at equilibrium. </a:t>
            </a:r>
            <a:endParaRPr lang="en-US" sz="3600" dirty="0" smtClean="0"/>
          </a:p>
          <a:p>
            <a:r>
              <a:rPr lang="en-US" sz="3600" dirty="0" smtClean="0"/>
              <a:t>Heat </a:t>
            </a:r>
            <a:r>
              <a:rPr lang="en-US" sz="3600" dirty="0"/>
              <a:t>travels through solids, primarily by conduction. </a:t>
            </a:r>
            <a:endParaRPr lang="en-US" sz="3600" dirty="0" smtClean="0"/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Thermal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864291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The movement of heat from a warmer object to a colder one.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Three forms of heat transfer: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000" dirty="0" smtClean="0">
                <a:latin typeface="+mj-lt"/>
              </a:rPr>
              <a:t>Conduction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000" dirty="0" smtClean="0">
                <a:latin typeface="+mj-lt"/>
              </a:rPr>
              <a:t>Convection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000" dirty="0" smtClean="0">
                <a:latin typeface="+mj-lt"/>
              </a:rPr>
              <a:t>Radiation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Transfer</a:t>
            </a:r>
            <a:endParaRPr lang="en-US" dirty="0"/>
          </a:p>
        </p:txBody>
      </p:sp>
      <p:pic>
        <p:nvPicPr>
          <p:cNvPr id="10242" name="Picture 2" descr="http://blogs.saschina.org/melisa01pd2016/files/2009/10/heat-transmittance-mean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581400"/>
            <a:ext cx="55626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638800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Conduction</a:t>
            </a:r>
            <a:r>
              <a:rPr lang="en-US" sz="3600" dirty="0" smtClean="0"/>
              <a:t>- the transfer of energy as heat through a material.</a:t>
            </a:r>
          </a:p>
          <a:p>
            <a:r>
              <a:rPr lang="en-US" sz="3600" dirty="0" smtClean="0"/>
              <a:t>When a substance is heated, its particles gain energy and vibrate more vigorously. </a:t>
            </a:r>
          </a:p>
          <a:p>
            <a:r>
              <a:rPr lang="en-US" sz="3600" dirty="0" smtClean="0"/>
              <a:t>The particles bump into nearby particles and make them vibrate more. </a:t>
            </a:r>
          </a:p>
          <a:p>
            <a:r>
              <a:rPr lang="en-US" sz="3600" dirty="0" smtClean="0"/>
              <a:t>The particles pass the thermal energy through the substance by conduction, from the hot end to the cold end</a:t>
            </a:r>
            <a:r>
              <a:rPr lang="en-US" sz="36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Conduction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Substances that allow thermal energy to move easily through them are called </a:t>
            </a:r>
            <a:r>
              <a:rPr lang="en-US" sz="3500" b="1" u="sng" dirty="0" smtClean="0">
                <a:solidFill>
                  <a:srgbClr val="FF0000"/>
                </a:solidFill>
              </a:rPr>
              <a:t>conductors</a:t>
            </a:r>
            <a:r>
              <a:rPr lang="en-US" sz="3500" b="1" dirty="0" smtClean="0"/>
              <a:t>.</a:t>
            </a:r>
            <a:r>
              <a:rPr lang="en-US" sz="3500" dirty="0" smtClean="0"/>
              <a:t> </a:t>
            </a:r>
          </a:p>
          <a:p>
            <a:r>
              <a:rPr lang="en-US" sz="3500" dirty="0" smtClean="0"/>
              <a:t>Metals are good conductors of thermal energy. </a:t>
            </a:r>
          </a:p>
          <a:p>
            <a:r>
              <a:rPr lang="en-US" sz="3500" dirty="0" smtClean="0"/>
              <a:t>Substances that do not allow thermal energy to move through them easily are called </a:t>
            </a:r>
            <a:r>
              <a:rPr lang="en-US" sz="3500" b="1" u="sng" dirty="0" smtClean="0">
                <a:solidFill>
                  <a:srgbClr val="FF0000"/>
                </a:solidFill>
              </a:rPr>
              <a:t>insulators</a:t>
            </a:r>
            <a:r>
              <a:rPr lang="en-US" sz="3500" u="sng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sz="3500" dirty="0" smtClean="0"/>
              <a:t>Air and plastics are insulators.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Heat is circulated in fluids, both liquids and gases, through the process of convection. 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Convection</a:t>
            </a:r>
            <a:r>
              <a:rPr lang="en-US" dirty="0" smtClean="0"/>
              <a:t>- Thermal energy can also be transferred by means of currents in air, water, or other fluids.</a:t>
            </a:r>
          </a:p>
          <a:p>
            <a:r>
              <a:rPr lang="en-US" dirty="0" smtClean="0"/>
              <a:t>When particles in liquids and gases get warm, they become less dense, and they rise. </a:t>
            </a:r>
          </a:p>
          <a:p>
            <a:r>
              <a:rPr lang="en-US" dirty="0" smtClean="0"/>
              <a:t>The space is quickly replaced by cooler particles that are less dense (because they are heavier). </a:t>
            </a:r>
          </a:p>
          <a:p>
            <a:r>
              <a:rPr lang="en-US" dirty="0" smtClean="0"/>
              <a:t>Thermal energy is transferred from hot places to cold places (air or liquid) by convection.	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940491"/>
          </a:xfrm>
        </p:spPr>
        <p:txBody>
          <a:bodyPr>
            <a:normAutofit fontScale="25000" lnSpcReduction="20000"/>
          </a:bodyPr>
          <a:lstStyle/>
          <a:p>
            <a:r>
              <a:rPr lang="en-US" sz="12000" b="1" u="sng" dirty="0" smtClean="0">
                <a:solidFill>
                  <a:srgbClr val="FF0000"/>
                </a:solidFill>
              </a:rPr>
              <a:t>Radiation</a:t>
            </a:r>
            <a:r>
              <a:rPr lang="en-US" sz="12000" dirty="0" smtClean="0"/>
              <a:t> is energy that travels across distances in the form of electromagnetic waves, such as visible light and infrared waves. </a:t>
            </a:r>
          </a:p>
          <a:p>
            <a:endParaRPr lang="en-US" sz="12000" dirty="0" smtClean="0"/>
          </a:p>
          <a:p>
            <a:r>
              <a:rPr lang="en-US" sz="12000" dirty="0" smtClean="0"/>
              <a:t>All objects transfer thermal energy by infrared radiation.</a:t>
            </a:r>
          </a:p>
          <a:p>
            <a:endParaRPr lang="en-US" sz="12000" dirty="0" smtClean="0"/>
          </a:p>
          <a:p>
            <a:r>
              <a:rPr lang="en-US" sz="12000" dirty="0" smtClean="0"/>
              <a:t>The hotter an object is, the more infrared radiation it gives off. </a:t>
            </a:r>
          </a:p>
          <a:p>
            <a:endParaRPr lang="en-US" sz="12000" dirty="0" smtClean="0"/>
          </a:p>
          <a:p>
            <a:r>
              <a:rPr lang="en-US" sz="12000" dirty="0" smtClean="0"/>
              <a:t>No particles are involved in radiation, unlike conduction and convection.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Radiation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img.docstoccdn.com/thumb/orig/119963848.png"/>
          <p:cNvPicPr>
            <a:picLocks noChangeAspect="1" noChangeArrowheads="1"/>
          </p:cNvPicPr>
          <p:nvPr/>
        </p:nvPicPr>
        <p:blipFill>
          <a:blip r:embed="rId2" cstate="print"/>
          <a:srcRect l="6933" t="17511" r="61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</TotalTime>
  <Words>656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Energy Transfer</vt:lpstr>
      <vt:lpstr>Energy Transfer</vt:lpstr>
      <vt:lpstr>Thermal Energy</vt:lpstr>
      <vt:lpstr>Heat Transfer</vt:lpstr>
      <vt:lpstr>Conduction</vt:lpstr>
      <vt:lpstr>Slide 6</vt:lpstr>
      <vt:lpstr>Convection</vt:lpstr>
      <vt:lpstr>Radiation</vt:lpstr>
      <vt:lpstr>Slide 9</vt:lpstr>
      <vt:lpstr>Slide 10</vt:lpstr>
      <vt:lpstr>Conductors</vt:lpstr>
      <vt:lpstr>Slide 12</vt:lpstr>
      <vt:lpstr>Slide 13</vt:lpstr>
      <vt:lpstr>Slide 14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Conservation and Transfer</dc:title>
  <dc:creator>Rodney McNeill</dc:creator>
  <cp:lastModifiedBy>etosha</cp:lastModifiedBy>
  <cp:revision>23</cp:revision>
  <dcterms:created xsi:type="dcterms:W3CDTF">2013-02-17T01:54:23Z</dcterms:created>
  <dcterms:modified xsi:type="dcterms:W3CDTF">2013-02-17T23:44:17Z</dcterms:modified>
</cp:coreProperties>
</file>