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2" r:id="rId4"/>
    <p:sldId id="273" r:id="rId5"/>
    <p:sldId id="274" r:id="rId6"/>
    <p:sldId id="275" r:id="rId7"/>
    <p:sldId id="265" r:id="rId8"/>
    <p:sldId id="259" r:id="rId9"/>
    <p:sldId id="267" r:id="rId10"/>
    <p:sldId id="260" r:id="rId11"/>
    <p:sldId id="268" r:id="rId12"/>
    <p:sldId id="270" r:id="rId13"/>
    <p:sldId id="261" r:id="rId14"/>
    <p:sldId id="262" r:id="rId15"/>
    <p:sldId id="263" r:id="rId16"/>
    <p:sldId id="264" r:id="rId17"/>
    <p:sldId id="271" r:id="rId18"/>
    <p:sldId id="266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8A42-C53B-4DE6-9A70-9EB542DA9D5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212-D5C5-4609-A897-98393B061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8A42-C53B-4DE6-9A70-9EB542DA9D5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212-D5C5-4609-A897-98393B061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8A42-C53B-4DE6-9A70-9EB542DA9D5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212-D5C5-4609-A897-98393B061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8A42-C53B-4DE6-9A70-9EB542DA9D5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212-D5C5-4609-A897-98393B061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8A42-C53B-4DE6-9A70-9EB542DA9D5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212-D5C5-4609-A897-98393B061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8A42-C53B-4DE6-9A70-9EB542DA9D5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212-D5C5-4609-A897-98393B061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8A42-C53B-4DE6-9A70-9EB542DA9D5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212-D5C5-4609-A897-98393B061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8A42-C53B-4DE6-9A70-9EB542DA9D5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212-D5C5-4609-A897-98393B061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8A42-C53B-4DE6-9A70-9EB542DA9D5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212-D5C5-4609-A897-98393B061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8A42-C53B-4DE6-9A70-9EB542DA9D5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212-D5C5-4609-A897-98393B061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8A42-C53B-4DE6-9A70-9EB542DA9D5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212-D5C5-4609-A897-98393B061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78A42-C53B-4DE6-9A70-9EB542DA9D5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A1212-D5C5-4609-A897-98393B061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ucQmSIKElU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poko_l34Z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OvWRnyCLzo" TargetMode="External"/><Relationship Id="rId2" Type="http://schemas.openxmlformats.org/officeDocument/2006/relationships/hyperlink" Target="http://www.youtube.com/watch?v=Q9j1xGaxYz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RiHRI_Z2Kg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429,r:6,s:0,i:155" TargetMode="External"/><Relationship Id="rId2" Type="http://schemas.openxmlformats.org/officeDocument/2006/relationships/hyperlink" Target="http://www.google.com/imgres?hl=en&amp;sa=X&amp;biw=1600&amp;bih=799&amp;tbm=isch&amp;prmd=imvns&amp;tbnid=MLS29b7z2lzj7M:&amp;imgrefurl=http://tx.english-ch.com/teacher/owen/kids-b/the-layers-of-the-earth/&amp;docid=2XLL-PArv1tc-M&amp;imgurl=http://tx.english-ch.com/teacher/owen/earth.jpg&amp;w=437&amp;h=306&amp;ei=-8WNUJ3NM6HVyAG0iYGQBA&amp;zoom=1&amp;iact=hc&amp;vpx=1299&amp;vpy=145&amp;dur=328&amp;hovh=147&amp;hovw=209&amp;tx=113&amp;ty=68&amp;sig=107481608230091561370&amp;page=1&amp;tbnh=137&amp;tbnw=195&amp;start=0&amp;ndsp=29&amp;ved=1t:429,r:6,s:0,i:15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ack.seismo.unr.edu/ftp/pub/louie/class/100/interior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Earth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066800"/>
            <a:ext cx="9144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cap="none" spc="300" dirty="0" smtClean="0">
                <a:ln w="11430" cmpd="sng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 (Know)</a:t>
            </a:r>
            <a:r>
              <a:rPr lang="en-US" sz="2000" cap="none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</a:t>
            </a:r>
            <a:r>
              <a:rPr lang="en-US" sz="2000" b="1" cap="none" spc="300" dirty="0" smtClean="0">
                <a:ln w="11430" cmpd="sng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		     W(Want to know)</a:t>
            </a:r>
            <a:r>
              <a:rPr lang="en-US" sz="2000" cap="none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</a:t>
            </a:r>
            <a:r>
              <a:rPr lang="en-US" sz="2000" b="1" cap="none" spc="300" dirty="0" smtClean="0">
                <a:ln w="11430" cmpd="sng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	        L (Learned)</a:t>
            </a:r>
            <a:r>
              <a:rPr lang="en-US" sz="2000" cap="none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</a:t>
            </a:r>
            <a:endParaRPr lang="en-US" sz="2000" b="1" cap="none" spc="300" dirty="0">
              <a:ln w="11430" cmpd="sng">
                <a:solidFill>
                  <a:srgbClr val="0070C0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609600"/>
            <a:ext cx="2362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0" y="838200"/>
            <a:ext cx="7467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2"/>
            <a:endCxn id="5" idx="0"/>
          </p:cNvCxnSpPr>
          <p:nvPr/>
        </p:nvCxnSpPr>
        <p:spPr>
          <a:xfrm>
            <a:off x="4572000" y="707886"/>
            <a:ext cx="0" cy="3589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5800" y="762000"/>
            <a:ext cx="0" cy="3589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153400" y="762000"/>
            <a:ext cx="0" cy="3589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0" y="55626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hlinkClick r:id="rId2"/>
              </a:rPr>
              <a:t>As you watch the video, write down 5 things that you learned.  Also write down any vocabulary words that are important  </a:t>
            </a:r>
          </a:p>
          <a:p>
            <a:pPr algn="ctr"/>
            <a:endParaRPr lang="en-US" dirty="0" smtClean="0">
              <a:hlinkClick r:id="rId2"/>
            </a:endParaRPr>
          </a:p>
          <a:p>
            <a:pPr algn="ctr"/>
            <a:r>
              <a:rPr lang="en-US" dirty="0" smtClean="0">
                <a:hlinkClick r:id="rId2"/>
              </a:rPr>
              <a:t>http://www.youtube.com/watch?v=MucQmSIKElU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rrington" pitchFamily="82" charset="0"/>
              </a:rPr>
              <a:t>The Lithosphere</a:t>
            </a:r>
            <a:endParaRPr lang="en-US" sz="8000" dirty="0">
              <a:solidFill>
                <a:schemeClr val="tx2">
                  <a:lumMod val="60000"/>
                  <a:lumOff val="40000"/>
                </a:schemeClr>
              </a:solidFill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9"/>
            </a:pPr>
            <a:r>
              <a:rPr lang="en-US" dirty="0" smtClean="0">
                <a:latin typeface="Comic Sans MS" pitchFamily="66" charset="0"/>
              </a:rPr>
              <a:t>The crust is composed of two basic rock types </a:t>
            </a:r>
            <a:r>
              <a:rPr lang="en-US" b="1" u="sng" dirty="0" smtClean="0">
                <a:solidFill>
                  <a:srgbClr val="FF0000"/>
                </a:solidFill>
                <a:latin typeface="Comic Sans MS" pitchFamily="66" charset="0"/>
              </a:rPr>
              <a:t>granite and basalt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 startAt="9"/>
            </a:pPr>
            <a:r>
              <a:rPr lang="en-US" dirty="0" smtClean="0">
                <a:latin typeface="Comic Sans MS" pitchFamily="66" charset="0"/>
              </a:rPr>
              <a:t>The crust and the upper layer of the mantle together make up a zone of rigid rock called the </a:t>
            </a:r>
            <a:r>
              <a:rPr lang="en-US" b="1" u="sng" dirty="0" smtClean="0">
                <a:solidFill>
                  <a:srgbClr val="FF0000"/>
                </a:solidFill>
                <a:latin typeface="Comic Sans MS" pitchFamily="66" charset="0"/>
              </a:rPr>
              <a:t>lithosphere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lvl="0">
              <a:buNone/>
            </a:pPr>
            <a:r>
              <a:rPr lang="en-US" dirty="0" smtClean="0">
                <a:latin typeface="Comic Sans MS" pitchFamily="66" charset="0"/>
              </a:rPr>
              <a:t>11. The </a:t>
            </a:r>
            <a:r>
              <a:rPr lang="en-US" dirty="0">
                <a:latin typeface="Comic Sans MS" pitchFamily="66" charset="0"/>
              </a:rPr>
              <a:t>layer below the rigid </a:t>
            </a:r>
            <a:r>
              <a:rPr lang="en-US" dirty="0" smtClean="0">
                <a:latin typeface="Comic Sans MS" pitchFamily="66" charset="0"/>
              </a:rPr>
              <a:t>lithosphere </a:t>
            </a:r>
            <a:r>
              <a:rPr lang="en-US" dirty="0">
                <a:latin typeface="Comic Sans MS" pitchFamily="66" charset="0"/>
              </a:rPr>
              <a:t>is a zone of asphalt-like consistency called the </a:t>
            </a:r>
            <a:r>
              <a:rPr lang="en-US" b="1" u="sng" dirty="0" err="1" smtClean="0">
                <a:solidFill>
                  <a:srgbClr val="FF0000"/>
                </a:solidFill>
                <a:latin typeface="Comic Sans MS" pitchFamily="66" charset="0"/>
              </a:rPr>
              <a:t>asthenosphere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>
                <a:latin typeface="Comic Sans MS" pitchFamily="66" charset="0"/>
              </a:rPr>
              <a:t>It is the part of the mantle that flows and moves the plates of the Earth.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</p:spPr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FF0000"/>
                </a:solidFill>
                <a:latin typeface="Comic Sans MS" pitchFamily="66" charset="0"/>
              </a:rPr>
              <a:t>Lithosphere</a:t>
            </a:r>
            <a:endParaRPr lang="en-US" sz="6600" dirty="0">
              <a:latin typeface="Comic Sans MS" pitchFamily="66" charset="0"/>
            </a:endParaRPr>
          </a:p>
        </p:txBody>
      </p:sp>
      <p:pic>
        <p:nvPicPr>
          <p:cNvPr id="24578" name="Picture 2" descr="https://encrypted-tbn1.gstatic.com/images?q=tbn:ANd9GcQwsY8KzD-h4n6h8PDpTQzB6KA7KlTz53WDuTCcilUIy_EbgT9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9144000" cy="490938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057400" y="4572000"/>
            <a:ext cx="2209800" cy="4572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6000" b="1" u="sng" dirty="0" err="1" smtClean="0">
                <a:solidFill>
                  <a:srgbClr val="FF0000"/>
                </a:solidFill>
                <a:latin typeface="Comic Sans MS" pitchFamily="66" charset="0"/>
              </a:rPr>
              <a:t>Asthenosphere</a:t>
            </a:r>
            <a:endParaRPr lang="en-US" sz="6000" dirty="0"/>
          </a:p>
        </p:txBody>
      </p:sp>
      <p:sp>
        <p:nvSpPr>
          <p:cNvPr id="25602" name="AutoShape 2" descr="data:image/jpeg;base64,/9j/4AAQSkZJRgABAQAAAQABAAD/2wCEAAkGBg8QEBUUEBASFBUUFRUVFRcUFBAVFhcVFRQVFxQVGBUXHSYgFxkkGRQUHzAgJCcpLC0sFh4xNTAqNSYrLSkBCQoKDgwOFw8PGCkcHBwpNTUpKSk1NSksKSkpLSwsKSksLCksKSksKSwpKSkyKSkpKSkpKSwpNSkpKSksKSwpKf/AABEIAJsBPwMBIgACEQEDEQH/xAAbAAEAAgMBAQAAAAAAAAAAAAAAAQYDBAUCB//EAEgQAAIBAwIBCAMMBwYHAQAAAAECAwAEERIhMQUGExQiQVHTVGGkFRYyM1JVcXORk6HRI0KBorGztAdDYnKy8CQ0RFNjlMF0/8QAGQEBAAMBAQAAAAAAAAAAAAAAAAECAwQF/8QAKhEBAAEDAgQFBQEBAAAAAAAAAAECAxESFAQxQWETMjNRcQUhIlKBoUL/2gAMAwEAAhEDEQA/APuNKUoFKgtTVQTSozTVQTSo1U1UE0qM1NApSlApSlApSlApSlApSlApSlApSsVxcpGrPIyoqgszMQqhRxJJ2A9dBlpWG1vI5UDxOrowyrIwZSPEMNiKT3kcYy7qo2GWIHFgo4+LMo+kgUGalRmoL0HqlYjcoGCFgGILBSRqKqQGIHEgFlyf8QrJmgmledVSpyMigmlKUClKUClKUClKUClKUGlyxDK8EqwOElaKRY2P6shQiNuB4Ng8O7vqkxLyhGpa0t7yOItApjleKecMqzF5FE0rKY2Y2yN2wcI5GD2q+hYpig+b8p3/AC+OsCOKbPSHoyi22BpFwY+jyG1RNotwwfcGQ4Yb47HJU/K4N2ZF1dmc2qusSoHWadYEymCVaPoSSxzvxFXArWBF/SN/kT/VJQUu1ueWjaxtibpRDcM6yR2iM0qvb9GmEYrupudG650rq9fLurznDKHAhnjDx3WjAtUZO1cmDJAbMmlbdR2lxqJ7ROV+n4pig1uTWYxR69erQmrXp16tIzqC9nVnOcbZzitqoxU0ClKigmlRWpccqQo6o0g1v8FRlmx46Rkhf8R24b0G5SuS3K0jrmBOIOGkICgh9Jyq5Y8GOBx04JXO2O3urtWGtoJFI30pLEw44xl5Ax4bEr9NRmE4l2qVyn5eRBmZXiAAyzAFFznYyLkDGMknAGRvXTRs1KHqlKUClRmpoFcrnFyY1xEFR9LJLDKuclWaGVZAjgb6SVA23HHfGD1a0b3leCFgssqKWBIBO+kfCYjiEHex7I7zQVW95lXkkqyC8WE6kdlhWVEUrJI7qqhwJOkEgV3caiU1Y30jBH/Z1OskMgvGLRY3YzsxytkJSGLkjU1rKSOB6c5783BuV4Q4RnCM3wQwK5J/VDEaS3+EHPHwrdWgoPKn9nt1IpEd/KmpkZsS3IywN1k51HTtPD2VxnoAOzsy5bPmFcp0ZkvTKySiUmUzuGZZ5HjOkv2cRyaezj4PhuL0RTTQU3mtzNuLWXpJrppTpmUZLsVMwtchS3BQ1s5A/wDJ6iTrrzFu+jVet6CkN1HlHu+1LNBFFHcNqk3cFHfHAF9skFjetIpigpsnNO9klhke7ACvM0qKZyjLNJq0AFhnC9lTldO57QOkWTkKwNvawwsQTFFHGSM4JRAuRnfBxmt7TQCgmlKUClKUClKUClKUHL5X5Wa36MLC8zSMVCq0S40ozkkyMBjCH7a0vfHc/N8v39j5lY+d8blrURytG3SydpVjY/8ALTbYkVh+Fcw2t36fL9zYeTUaqY5mmqeTr++O5+b5fv7LzKe+O5+b5fv7LzK4/Vbv0+X7mw8mnVbv0+X7mw8mniUI0Vux747n5vl+/sfMrEvOG46Rj7ny50p/f2Xi/wD5PWa5nVbv0+X7mw8mvAtLvUT16Xgu/Q2Pi23xNNdBordv3x3PzfL9/ZeZT3x3PzfL9/ZeZXH6rd+ny/c2Hk06rd+ny/c2Hk08Sg0Vux747n5vl+/sfMp747n5vl+/svMrj9Vu/T5vubHyaxSw3ucLfTcU1MbezKqHYKOEPaJ4YHDicDczroNFbve+O5+b5fv7LzK8WnOWaVyos3XGQXaa3ZFKkAoTGzHXx2APDfTxqByeeysjySDQwZmZI1bJGMpGFGfWAMYPEmthEji4YXUVUADA1BVRVCjbYKOGBt3YzVZrjotTTPV5eBy4Mju+SDsSkaFASCFU53OR2i3HfIAqIbMRthERUxjAJUL6liC6AM75yDkn9vqxVAuEDBQWwW1bkks2CdyNTN9hxsM1miiVc6e8k8WO5z4/QaplrhKx4zgbHJ4/K9Z/bsK8xJpCjJY4xlj2mIHE+J76hNZCEnS2AWxpIJ0jUNRB2DEcPAb15t2jf9ImDnKascejduzuNsMXH7e/YiEspJyMEY7+JJ7hjHDfv3+jfNYFs49XYXQd21ISm8mQzELszdniQTwrJ1ZdevvK6SR3qDlQfHSWfHhrbxqZ1YghW0k7Z0hiOPAHbOfEEeINEYaC2ly3wb65RQcANHZscA7Nloyxzx3Oa4HMTl7r8VyZRIxjldELNKGkt8noXBOkBiekGoYO2M7VcQpxxJ4bnG/2bZrQ5LV+jcZRSJ5AAuSoUSDC92+jbhsT4DecoxD3ccj27qQ0SHsFNTKruFxt23BY/tJrLBaKjdhdKhQoxJKcYJ7Oj4IGDxG/djasjSbgaWOcjIAIHrO9e0BxjJz47A/gAB3UynEMItEEmrS2SNyXkIxkbaC2N8+HcfGsXJ9iIgyqiqhOQAzYOeOV0gJtgYHHf15ziRy5BTCgbNqGSezvgcAMnOcHbbIORMrqpBZsEkKMnjqYYUfZUGIYmXOYl1xBUjwyAKukll0IcYyBGc4GQHUjGQalLILgRMYsFTiPSFwv6ugjSFIZhsO/OcgY9oz9I2QujShU5OosWk1g+oAR4+lqx6I7dHYLpHbkf4RJ2LMT3sfVnhsMYwJyNmK9mGdaI2BtobSSSTkFG2UAad9ZzvsK5i87J9bJ7nThgSN5bMZwqNkHpMHZ1/HwNba2wwejYrrYSHAU5zgsMEH4WMnG+STkcaw8rWEVyhhkwQw1kFY3GFYEHS6suQxXu9fjm0VKzSn3yXPzfL9/ZeZUjnHc/N0v39l5lV0837SJgk1laqSzKjrBbqJMDIOEUaWIydJ27Jx3VmPNqz7reNf8oZP9JFT4keymir3dz3w3XzdN9/ZeZT3x3PzdL9/ZeZXHh5Fhj3VXH0zXJH2M5xWxcQM4+NmXGMdG5Xgc91PEp9jw6/eHQ98dz83S/f2XmU98dz83y/f2XmVoSrKUCpO6EfrYidj9JkRh/CskEsir2pNZ8WWNfwjC1bXQrNFxte+O42zyfKMkD4+y/WYAcJPXU8twT3VpInQyRvlCFElvqYLIjkAnWhBCspRxpYEqcAkjVSeQsoLLjpIvgoQcdKmxJY/wrp85uT3ntmjVdWTGWQnSJI1lRpYsnbtxq6bnB1YO1MxPIiJjmp68h8vLjo50jQW8qpFGEAD6JtAYs5CSanhIKBkXoyBpUANvPyPys/J0aGXF0stwwdnHZVkuVgJwxyR0kO2WxjfVjfzJzbv1trJYCsb25kMi6lz0T/3CPwVtB0Bx8HA7t6zck8kcqrcI89w7L0hLr0qlCpe9yNAHcnUsD1N68ksFtyJy10aDrjBmim1NJ0eUmXpOqjCl8qelUvgt8Qm+5zv8yuSuUIjI167OWjjVS5XWNE122GCu4yEli3BORgHcVbFqaCsc9JyjWpAB/TScf/zTVx/dZ/kr+P510+fn/S/XSf009V6ua5P3bW+Te91n+Sv735091n+Sv7351o0rPLTDe91n+Sv735091n+Sv7351o0pkw3vdZ/kr+9+dPdZ/kr+9+daNKZMN73Wf5K/vfnWOLlKVJC6MAGwXTSpVyAFBJI1A4CjYj4I8K1aVOZMOkOctwB8XC7at+1LEAv0Ykywz6s+qtux5w26qwMbwAMWIK6lJdskjo9XEknGO8+NcKlTrk0rXacrJMcRshKlukXUhkTjpJUHbVhePcazwRsGdiiAswwVZ2JUABS2VGk8RgZHfnc1SpYVcaXVWHgwDD7DtWSKR0UKksqAEHsyP3HxbJxVtaNK4GNXZHVmIUOAEK6CTsSxHhgjGSMk7ZAI9yTkMo0Mc5JbbSoA4sSc7kjGAe/PDepR8ozIgSOTQFzjCRscsSxOXB4kk8O+vI5SvfS3+6tPLqdUK4lbZ1GVYs4CE5CjIbUNIBABJAzkY4fRXi6haQNHuEeNl1KQHViCuQc8cHbAyCvfkYq6cq3g43LN9MVsP4IKzScs3DKVMh3yCVAU7+BAGOPdTVCcSs8tqjOHIOVzpOXAwf8ADkA/tFa1sFw2rJ/4iTGzYDajgnHAYzx2/DFVs5JIgBHNKFAwFL5UD1DFaS26ylzIC/6STZ2dl4n9QnT+FNcGlfru9jjQs8kcYG2qR1VQcbZyR9mR+zjWvLy7bIgZpkIP60YaQHxIEeo4/wB5NVOKJVGFUKBwCgKB+wV6qutOlYOUuckUcRaINK2liiqrbuAdOrVjSCSBn8q1xznQuD1STYEK7G31AHGQO1qUHSMj1DwFcelRrNLtz84l3aKIayMZbGDjJXVp3YAsTxHE1pW/OO4TbokcZJ1PcSa9zngIMDvGBtgYrSqKapTph1LvnFKy4jSND369cm2MbYZCD661W5VuGZS0rYUAaQFVScYYnAyc8cZx4YrVpUapMNmK80bqiAkAE9osQM6QXJ1MBk4BJxk1lPKr+C/vfnWjSmZMN73WfwX8fzp7rP8AJX97860aVGRve6r/ACV/H86e6z+C/vfnWjSpyOlb8ps0kYIXeWId/fKnrq9Yr5zZfGxfXQ/zkr6MK3tcpZXOaNNTpqaVqyQBU0pQVTn3/wBL9dJ/TT1Xa739oEwUWpOrHTP8FHc720/cgJ/Cqv7pR+Ev/r3fl1y3Z/J0WqZmG1StdeUEPAS/cXQ/jHWRbgHgH+6mH8VrLVDXTPsyUpnbJyB6wV/jitR+V7YHBnhB8DLFn7M1OYRNMw26VCuDjBBzwxvn6PGp/wB/7/331KClKUClKUClKUClKUE1zn5dgEXSlsJqdSTgYMZfXsTk/FtwyTtgV0a47c2YjGY2eVkLO2ksMAyCQOAQMgHpW7/CpjHVEs8XL9q4YieMBPhanRSBkYOCc4OoYPfkeIpDyparq/4mHcmT42LZWOQeO43G/rHiK1m5sW50LqfUmp0OoagdcTa8Y3wyJ3Y33zmtOfmlb6GkikKnA1SGTsnTIJJHZxxPZc5zgHfbFTilH3dWLl+1Z9Anj1YDDtphtRkHYOe2R0bZxw28a9e7tpgHrMGDkg9LFggHBxvvvtWlNzatW1JK7MZ2V21SANIVaQ/t+PYEDu08K823My1RHVdeJFCtuO5kdTjGMgxp3b43Bp+J93ahnV1DIwZWGQVIII8QRxr3WCwsUgjWOMYVRgfaT/E1nqqSlKUSUpQnHGiClYp7uNBl3RR4syqPtJqILyOQZjdH/wAjK/8ApzUZhbE+zNStWTlJFONMxPgLe5P46MfjSK+Zjtb3P0mNQPxbP4VGqPdOir2bVKkRuRkIfoJUH+NYHa4B2tifX0sI/iar4lPut4Vfs3LL42L66H+clfRs182sRL0kZaLTiWH9dD/fJ4GrhzivbiO0meCM9IqEoBhz6yFAOogZIGDnHA102KoqicOe9RNMxmHZ1U1CqByDzi5Rku40kWToiVUakUrLHpuuln6QRJsHjgVRhOy65XLCtEc8eWFt5mFuDIks2gSQTnXEhvmBxGVxkW8UYHEFgxz0i10MH07NK5HNa/uJ7YPcxqkhdwVVXUYDkJs+/wAHG/2Y4V16Cr88x2rX66T+mmrkYrr88+Nr9dJ/TTVyK8bjfUe7wHpf0xTFKmuF3oxU6j6/tpUVOTDBLZRMSzRoWIILFV1YOxGv4Q+2tccmsgxHIcADCy5fYattfwhkkDJ1AAbKa6FRV6btVPKWdVqmrnDlCd1A6WJ1O2SgaVck4GCg1b8d1GBxxXuC4SQZR1cAkEowYZHEZH+xXSxWCWxiY5ZBnKsSMgkr8EkjBbHrrop4r9ocdfBfrLBSom5NfA6KZkOSe2BKDnuIOGx4aWGKNDMCdkYAbYYqxbw0sMKPXqNb036J6uarhrkdMppWGWd0UF4JcniIwshX6dJ3/ZXn3QjCa2bQveZFeL+aFrWKqZ5SxmiqOcNilY4bqNxqR1YeKsrD7RXsMDUq4lNKnBpUjicr8kSTTDDlVIhJOWXCxTEyRgqc/pFkH3W/AY5VzyBdl1USyElGHSF5QqAxzrjOvftNG3wc7DBwBi31xub3K81w9wJIej6GTovhE6mA7WAQCoxoI4/D9VXiZVmIc6bm1MJA+RIelTJLyZCi6jnLEMdKlUQpheI0n1C1UJFa5v48NpbXoOGEYMrAngpVMkH6cfsqlVXutFM9GxSsadKwBWLGVyOlYLv8lgoYjPjg1ljsGyTJKSMghUGgDG+7Zy2e/JAI20jvxqvUU9W9HD11dGKW5Rdid8EgAFmIXiQigscZGcA4zvUDpmI0RaVyQXkIGMbAhBktniMlfWRW7b2UcfwEUEjBOO0RkkAsdyMk7E7Vmrnq4qf+YddHBx/1OWh7llgRJK5yBkR4iAPeVIy4B8CxrKvJNuE0dEjLxw46QZ8f0ma26VzzcqnnLrptUU8oeIolQYQBR4KAo+wV7J9Z/jSoqmZXxBilTSoSilTUUHuD4yP62L+alXrTVFg+Mj+ti/mpV8FevwHln5eL9R88fDzoqcVNK9B5pSlKCr88+Nr9dJ/TTVya63PPja/XSf001cmvF471Hu/T/S/pSlK4neUpSgUpSgUpSgilTSgigqaUGOaFXGHVXHg6hh9hrHDYQoMJFGn+VEX/AEgVsUqdU+6NMT0c+bkK3c5aM58RJMP4NWP3vQjg86/5Z5h/9NdSlXi5XHVSbVE9Ic33CT/vXX/sS/nXlObluDkiRjxy8sx3xjftccAD6AK6lKTdrnqiLNEdGu1hCcZijJX4JZFYj6CQT3VsEmlKpMzLSKYjlCKVNKhJSlKBSlKBSlKBSlKBSlKD1B8ZH9bD/NSr4KocHxkf1sX81KvEk6qCWIAAySSAAB3knhXr8B5Z+Xi/UfPHwyUrne+Oz1FTdW4YR9KR00WRFp1dJjOdGnfVwxvms8XKkDhCksbCTJjKuhDgDJKEHtADfbNeg81tUrwJRXugq/PPja/XSf001cmutzz42v10n9NNXJrxeO9R7v0/0v6UpSuJ3lKUoFKUoFKUoFKUoFKUoNblDlCK3jMkzhEXGWOe84Gw3PHupccowx51yxrjSTll2DsFU/QWIGeHGsHLHI6XSokhbQr62VdixUHQNQ3GGIPrxiuJJzHLMGNwpIijjBNvGctFoCO2WOraIDTwIJ3xtW1FNuY/KcMa6q4n7QsCcqwFSwmj0ggEllABJIUHOMZIOPHG1ZGvohqzJGNG75deyMkZb5IyCMnHA1W7nmKjKAsqqwXBPQxlWbXM5d49WGOJsDPDAx4Vk95KgdiUK2ZG1GGN9RklR1Eik4lChCuD8rO2Ktot/t/iuu5+qwdeizjpEzhWxrTOliArceByMH114TlSAuEEqFiquBqGSjasMvyh2W4ZxjfFVqfmIc5W43IiUgwxAEo8bMzcQwwraUxgbA5ArNHzFiCFTJksoBbo0BGRch9AziNW6yeyMAaFG9Tot/t/iPEu/r/qwe6EOM9LHgqWB1pgqoJZgc7gYP2cfDOrZ4YI7iOBB4Y/Zv8AtqrDmIhj0tKCwVQGWGNQGWZpgejzgqS2Cvfjj4WLk+0EUSRg50KFzgDOBxwOH0DhwrKumiI/GctKKq5n8ow2aUpWbUpSlApSlApSlApSlApSlBMQ7afWReH/AHU8at19yWs0LxSEOrqR20jYDPA6cAHBwd+8CqlB8ZH9bD/NSr2BXr8B5Z+Xi/UfPHwpcvMF2Kg3KaEt0iQC3wwkjjRRMzCUdIToA0sDhSVBGST6m5gZggTrTAwTy3BOgaJHllaV42TX8SSxBXVkrsW3JNyxTFeg81TeTf7O44JklWXtIyMSIwpbTJdsQSG/WW5RPohUd+FuS0xU0FX558bX66T+mmrk11+efG1+uk/ppq4+a8XjvUe79P8AS/qaVGaZrid6aVGaZoJpUZpmgmlRmmaCaVGaZoJpUZpmgmlRmmaCqcoWF405WEOMvO5fpGjUZaDoHJAPS6V1DozsQpFYPcPlJcLGyqojdBpmK/C1tjG4zqc9rAIwAG71uW1K38ecYxDn8CM5zKk2/NvlJZDJrUMY1AYyswV0imRcq2cnLxnVk4w3HJz2uR7K4WVTIrLiJw4aUzZ1TZgXpSAW0KJeIyNfE5ruZpmoqvTV0TTZin3TSozTNYt00qM0zQTSozTNBNKjNM0E0qM0zQTSozTNBNKjNM0HuD4yP62H+alXwVQ4PjI/rYv5qVexXr8B5Z+Xi/UfPHwmlRmma9B5qaVANTQVvndbSv1cxxPJolcsE6PIBglUHtsoI1MBx764vVrn0K59m82r9ilc13hqLk5l02uKrtRppUHq116Fc+zebTq116Fc+zebV+pWWxttt/d7KD1a69CufZvNp1a69CufZvNq/UpsbZv7vZQerXXoVz7N5tOrXXoVz7N5tX6lNjbN/d7KD1a69CufZvNp1a69CufZvNq/UpsbZv7vZQerXXoVz7N5tOrXXoVz7N5tX6lNjbN/d7KD1a69CufZvNp1a69CufZvNq/UpsbZv7vZQerXXoVz7N5tOrXXoVz7N5tX6lNjbN/d7KD1a69CufZvNp1a69CufZvNq/UpsbZv7vZQerXXoVz7N5tOrXXoVz7N5tX6lNjbN/d7KD1a69CufZvNp1a69CufZvNq/UpsbZv7vZQerXXoVz7N5tOrXXoVz7N5tX6lNjbN/d7KD1a69CufZvNp1a69CufZvNq/UpsbZv7vZQerXXoVz7N5tOrXXoVz7N5tX6lNjbN/d7KD1a69CufZvNp1a69CufZvNq/UpsbZv7vZQerXXoVz7N5tOrXXoVz7N5tX6lNjbN/d7KD1a69CufZvNp1a59CufZvNq/UpsbZv7vZQ4oLkOp6lc7PGx/5bgsisf73wFWa45TmMErJE0TojFemVSpIUkHEbkkDG4yOPGurimK6LVmm1GKXNevVXZzU+Zr/aDfCZlZIwos4JwTG4I6SBXllILdqNGLEkYGAV+FvXQk57XcdvayvCD0s06Psyr0KSMqXJO+mPowJSwBGMkbbi+YpitmKkcl8/7mW4jRrONYpGQCRZ2ZtMr3SRto6MA5NoxPa4Ou5q7imKm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04" name="Picture 4" descr="https://encrypted-tbn3.gstatic.com/images?q=tbn:ANd9GcTDBEyRh9HFkvGF1DIS8rS1M0Y6wk9po-dbkOS-95XqFhiSZrt3u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095822" cy="5562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971800" y="5410200"/>
            <a:ext cx="2209800" cy="9144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accent3">
                    <a:lumMod val="75000"/>
                  </a:schemeClr>
                </a:solidFill>
                <a:latin typeface="Tempus Sans ITC" pitchFamily="82" charset="0"/>
              </a:rPr>
              <a:t>The Mantle</a:t>
            </a:r>
            <a:endParaRPr lang="en-US" sz="7200" b="1" dirty="0">
              <a:solidFill>
                <a:schemeClr val="accent3">
                  <a:lumMod val="75000"/>
                </a:schemeClr>
              </a:solidFill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1355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12. The </a:t>
            </a:r>
            <a:r>
              <a:rPr lang="en-US" b="1" u="sng" dirty="0" smtClean="0">
                <a:solidFill>
                  <a:srgbClr val="FF0000"/>
                </a:solidFill>
                <a:latin typeface="Comic Sans MS" pitchFamily="66" charset="0"/>
              </a:rPr>
              <a:t>mantle</a:t>
            </a:r>
            <a:r>
              <a:rPr lang="en-US" dirty="0" smtClean="0">
                <a:latin typeface="Comic Sans MS" pitchFamily="66" charset="0"/>
              </a:rPr>
              <a:t> is the layer located under the </a:t>
            </a:r>
            <a:r>
              <a:rPr lang="en-US" dirty="0" err="1" smtClean="0">
                <a:latin typeface="Comic Sans MS" pitchFamily="66" charset="0"/>
              </a:rPr>
              <a:t>sima</a:t>
            </a:r>
            <a:r>
              <a:rPr lang="en-US" dirty="0" smtClean="0">
                <a:latin typeface="Comic Sans MS" pitchFamily="66" charset="0"/>
              </a:rPr>
              <a:t>.  It is the largest layer of the Earth, </a:t>
            </a:r>
            <a:r>
              <a:rPr lang="en-US" b="1" u="sng" dirty="0" smtClean="0">
                <a:solidFill>
                  <a:srgbClr val="FF0000"/>
                </a:solidFill>
                <a:latin typeface="Comic Sans MS" pitchFamily="66" charset="0"/>
              </a:rPr>
              <a:t>1800</a:t>
            </a:r>
            <a:r>
              <a:rPr lang="en-US" dirty="0" smtClean="0">
                <a:latin typeface="Comic Sans MS" pitchFamily="66" charset="0"/>
              </a:rPr>
              <a:t> miles thick.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13. The </a:t>
            </a:r>
            <a:r>
              <a:rPr lang="en-US" b="1" u="sng" dirty="0" smtClean="0">
                <a:solidFill>
                  <a:srgbClr val="FF0000"/>
                </a:solidFill>
                <a:latin typeface="Comic Sans MS" pitchFamily="66" charset="0"/>
              </a:rPr>
              <a:t>movement</a:t>
            </a:r>
            <a:r>
              <a:rPr lang="en-US" dirty="0" smtClean="0">
                <a:latin typeface="Comic Sans MS" pitchFamily="66" charset="0"/>
              </a:rPr>
              <a:t> of the mantle is the reason that the plates of the Earth move!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14. The temperature at the top of the mantle is about </a:t>
            </a:r>
            <a:r>
              <a:rPr lang="en-US" b="1" u="sng" dirty="0" smtClean="0">
                <a:solidFill>
                  <a:srgbClr val="FF0000"/>
                </a:solidFill>
                <a:latin typeface="Comic Sans MS" pitchFamily="66" charset="0"/>
              </a:rPr>
              <a:t>1600</a:t>
            </a:r>
            <a:r>
              <a:rPr lang="en-US" dirty="0" smtClean="0">
                <a:latin typeface="Comic Sans MS" pitchFamily="66" charset="0"/>
              </a:rPr>
              <a:t> degrees Fahrenheit.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15.  The temperature at the bottom of the mantle is about </a:t>
            </a:r>
            <a:r>
              <a:rPr lang="en-US" b="1" u="sng" dirty="0" smtClean="0">
                <a:solidFill>
                  <a:srgbClr val="FF0000"/>
                </a:solidFill>
                <a:latin typeface="Comic Sans MS" pitchFamily="66" charset="0"/>
              </a:rPr>
              <a:t>4000</a:t>
            </a:r>
            <a:r>
              <a:rPr lang="en-US" dirty="0" smtClean="0">
                <a:latin typeface="Comic Sans MS" pitchFamily="66" charset="0"/>
              </a:rPr>
              <a:t> degrees Fahrenheit.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Jokerman" pitchFamily="82" charset="0"/>
              </a:rPr>
              <a:t>Convection Currents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 startAt="16"/>
            </a:pPr>
            <a:r>
              <a:rPr lang="en-US" b="1" u="sng" dirty="0" smtClean="0">
                <a:solidFill>
                  <a:srgbClr val="FF0000"/>
                </a:solidFill>
                <a:latin typeface="Comic Sans MS" pitchFamily="66" charset="0"/>
              </a:rPr>
              <a:t>Convection Currents </a:t>
            </a:r>
            <a:r>
              <a:rPr lang="en-US" dirty="0" smtClean="0">
                <a:latin typeface="Comic Sans MS" pitchFamily="66" charset="0"/>
              </a:rPr>
              <a:t>are </a:t>
            </a:r>
            <a:r>
              <a:rPr lang="en-US" dirty="0">
                <a:latin typeface="Comic Sans MS" pitchFamily="66" charset="0"/>
              </a:rPr>
              <a:t>caused by the very hot material at the deepest part of the mantle rising, then cooling, sinking again and then heating, rising and repeating the </a:t>
            </a:r>
            <a:r>
              <a:rPr lang="en-US" b="1" u="sng" dirty="0" smtClean="0">
                <a:solidFill>
                  <a:srgbClr val="FF0000"/>
                </a:solidFill>
                <a:latin typeface="Comic Sans MS" pitchFamily="66" charset="0"/>
              </a:rPr>
              <a:t>cycle </a:t>
            </a:r>
            <a:r>
              <a:rPr lang="en-US" dirty="0">
                <a:latin typeface="Comic Sans MS" pitchFamily="66" charset="0"/>
              </a:rPr>
              <a:t>over and over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514350" lvl="0" indent="-514350">
              <a:buAutoNum type="arabicPeriod" startAt="16"/>
            </a:pPr>
            <a:r>
              <a:rPr lang="en-US" dirty="0" smtClean="0">
                <a:hlinkClick r:id="rId2"/>
              </a:rPr>
              <a:t>http://www.youtube.com/watch?v=Kpoko_l34ZE</a:t>
            </a:r>
            <a:endParaRPr lang="en-US" dirty="0" smtClean="0"/>
          </a:p>
          <a:p>
            <a:pPr marL="514350" lvl="0" indent="-514350">
              <a:buNone/>
            </a:pPr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5">
                    <a:lumMod val="75000"/>
                  </a:schemeClr>
                </a:solidFill>
                <a:latin typeface="Magneto" pitchFamily="82" charset="0"/>
              </a:rPr>
              <a:t>The Outer Core</a:t>
            </a:r>
            <a:endParaRPr lang="en-US" sz="6600" dirty="0">
              <a:solidFill>
                <a:schemeClr val="accent5">
                  <a:lumMod val="75000"/>
                </a:schemeClr>
              </a:solidFill>
              <a:latin typeface="Magneto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514350" indent="-514350">
              <a:buAutoNum type="arabicPeriod" startAt="17"/>
            </a:pPr>
            <a:r>
              <a:rPr lang="en-US" dirty="0" smtClean="0">
                <a:latin typeface="Comic Sans MS" pitchFamily="66" charset="0"/>
              </a:rPr>
              <a:t>The outer core is so hot that the metals in it are all in the </a:t>
            </a:r>
            <a:r>
              <a:rPr lang="en-US" b="1" u="sng" dirty="0" smtClean="0">
                <a:solidFill>
                  <a:srgbClr val="FF0000"/>
                </a:solidFill>
                <a:latin typeface="Comic Sans MS" pitchFamily="66" charset="0"/>
              </a:rPr>
              <a:t>liquid state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 startAt="17"/>
            </a:pPr>
            <a:r>
              <a:rPr lang="en-US" dirty="0" smtClean="0">
                <a:latin typeface="Comic Sans MS" pitchFamily="66" charset="0"/>
              </a:rPr>
              <a:t>The outer core is composed of the melted metals </a:t>
            </a:r>
            <a:r>
              <a:rPr lang="en-US" b="1" u="sng" dirty="0" smtClean="0">
                <a:solidFill>
                  <a:srgbClr val="FF0000"/>
                </a:solidFill>
                <a:latin typeface="Comic Sans MS" pitchFamily="66" charset="0"/>
              </a:rPr>
              <a:t>nickel and iron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The Inner Core</a:t>
            </a:r>
            <a:endParaRPr lang="en-US" sz="60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19. The inner core has temperatures and pressure so great that the metals are squeezed together and are forced to vibrate in place as a </a:t>
            </a:r>
            <a:r>
              <a:rPr lang="en-US" b="1" u="sng" dirty="0" smtClean="0">
                <a:solidFill>
                  <a:srgbClr val="FF0000"/>
                </a:solidFill>
                <a:latin typeface="Comic Sans MS" pitchFamily="66" charset="0"/>
              </a:rPr>
              <a:t>solid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20.  The temperatures may reach </a:t>
            </a:r>
            <a:r>
              <a:rPr lang="en-US" b="1" u="sng" dirty="0" smtClean="0">
                <a:solidFill>
                  <a:srgbClr val="FF0000"/>
                </a:solidFill>
                <a:latin typeface="Comic Sans MS" pitchFamily="66" charset="0"/>
              </a:rPr>
              <a:t>9000 </a:t>
            </a:r>
            <a:r>
              <a:rPr lang="en-US" dirty="0" smtClean="0">
                <a:latin typeface="Comic Sans MS" pitchFamily="66" charset="0"/>
              </a:rPr>
              <a:t>degrees Fahrenheit.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/>
          <a:lstStyle/>
          <a:p>
            <a:r>
              <a:rPr lang="en-US" dirty="0" smtClean="0"/>
              <a:t>Layers of Earth Animation</a:t>
            </a:r>
          </a:p>
          <a:p>
            <a:r>
              <a:rPr lang="en-US" smtClean="0">
                <a:hlinkClick r:id="rId2"/>
              </a:rPr>
              <a:t>http://www.youtube.com/watch?v=Q9j1xGaxYzY</a:t>
            </a:r>
            <a:endParaRPr lang="en-US" smtClean="0"/>
          </a:p>
          <a:p>
            <a:r>
              <a:rPr lang="en-US" dirty="0" smtClean="0"/>
              <a:t>Outer Core Inner Core Song</a:t>
            </a:r>
          </a:p>
          <a:p>
            <a:r>
              <a:rPr lang="en-US" dirty="0" smtClean="0">
                <a:hlinkClick r:id="rId3"/>
              </a:rPr>
              <a:t>http://www.youtube.com/watch?v=XOvWRnyCLzo</a:t>
            </a:r>
            <a:endParaRPr lang="en-US" dirty="0" smtClean="0"/>
          </a:p>
          <a:p>
            <a:r>
              <a:rPr lang="en-US" dirty="0" smtClean="0"/>
              <a:t>Layers of the Earth Rap</a:t>
            </a:r>
          </a:p>
          <a:p>
            <a:r>
              <a:rPr lang="en-US" dirty="0" smtClean="0">
                <a:hlinkClick r:id="rId4"/>
              </a:rPr>
              <a:t>http://www.youtube.com/watch?v=RiHRI_Z2Kgs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sz="1200" dirty="0" smtClean="0">
                <a:hlinkClick r:id="rId2"/>
              </a:rPr>
              <a:t>http://www.google.com/imgres?hl=en&amp;sa=X&amp;biw=1600&amp;bih=799&amp;tbm=isch&amp;prmd=imvns&amp;tbnid=MLS29b7z2lzj7M:&amp;imgrefurl=http://tx.english-ch.com/teacher/owen/kids-b/the-layers-of-the-earth/&amp;docid=2XLL-PArv1tc-M&amp;imgurl=http://tx.english-ch.com/teacher/owen/earth.jpg&amp;w=437&amp;h=306&amp;ei=-8WNUJ3NM6HVyAG0iYGQBA&amp;zoom=1&amp;iact=hc&amp;vpx=1299&amp;vpy=145&amp;dur=328&amp;hovh=147&amp;hovw=209&amp;tx=113&amp;ty=68&amp;sig=107481608230091561370&amp;page=1&amp;tbnh=137&amp;tbnw=195&amp;start=0&amp;ndsp=29&amp;ved=1t:</a:t>
            </a:r>
            <a:r>
              <a:rPr lang="en-US" sz="1200" dirty="0" smtClean="0">
                <a:hlinkClick r:id="rId3"/>
              </a:rPr>
              <a:t>429,r:6,s:0,i:155</a:t>
            </a:r>
            <a:endParaRPr lang="en-US" sz="1200" dirty="0" smtClean="0"/>
          </a:p>
          <a:p>
            <a:r>
              <a:rPr lang="en-US" sz="1200" dirty="0" smtClean="0">
                <a:hlinkClick r:id="rId4"/>
              </a:rPr>
              <a:t>http://crack.seismo.unr.edu/ftp/pub/louie/class/100/interior.html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  <a:latin typeface="Comic Sans MS" pitchFamily="66" charset="0"/>
              </a:rPr>
              <a:t>Layers of Earth Foldable</a:t>
            </a:r>
            <a:endParaRPr lang="en-US" b="1" u="sng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648200" cy="5867400"/>
          </a:xfrm>
        </p:spPr>
        <p:txBody>
          <a:bodyPr/>
          <a:lstStyle/>
          <a:p>
            <a:pPr marL="514350" indent="-514350"/>
            <a:r>
              <a:rPr lang="en-US" dirty="0" smtClean="0"/>
              <a:t>Color the layers of the Earth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Inner Core-Red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Outer Core- </a:t>
            </a:r>
            <a:r>
              <a:rPr lang="en-US" dirty="0" smtClean="0"/>
              <a:t>Red-Orange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Lower Mantle- </a:t>
            </a:r>
            <a:r>
              <a:rPr lang="en-US" dirty="0" smtClean="0"/>
              <a:t>Orange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Middle Mantle- </a:t>
            </a:r>
            <a:r>
              <a:rPr lang="en-US" dirty="0" smtClean="0"/>
              <a:t>Light Orange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Upper Mantle- </a:t>
            </a:r>
            <a:r>
              <a:rPr lang="en-US" dirty="0" smtClean="0"/>
              <a:t>Yellow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Oceanic Crust- </a:t>
            </a:r>
            <a:r>
              <a:rPr lang="en-US" dirty="0" smtClean="0"/>
              <a:t>Dark Brown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Continental Crust- </a:t>
            </a:r>
            <a:r>
              <a:rPr lang="en-US" dirty="0" smtClean="0"/>
              <a:t>Light Brown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Ocean</a:t>
            </a:r>
            <a:r>
              <a:rPr lang="en-US" dirty="0" smtClean="0"/>
              <a:t>-Blue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495800" cy="5867400"/>
          </a:xfrm>
        </p:spPr>
        <p:txBody>
          <a:bodyPr/>
          <a:lstStyle/>
          <a:p>
            <a:r>
              <a:rPr lang="en-US" dirty="0" smtClean="0"/>
              <a:t>Fill out the small squares with information from pages 96-99</a:t>
            </a:r>
          </a:p>
          <a:p>
            <a:r>
              <a:rPr lang="en-US" dirty="0" smtClean="0"/>
              <a:t>Cut out the Title “The Earth’s Layers”</a:t>
            </a:r>
          </a:p>
          <a:p>
            <a:r>
              <a:rPr lang="en-US" dirty="0" smtClean="0"/>
              <a:t>Cut out the layers and the 12 small layers</a:t>
            </a:r>
          </a:p>
          <a:p>
            <a:r>
              <a:rPr lang="en-US" dirty="0" smtClean="0"/>
              <a:t>The small squares of information will go on the  inside each flap or the left side of the front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248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C00000"/>
                </a:solidFill>
              </a:rPr>
              <a:t>Composition</a:t>
            </a:r>
            <a:r>
              <a:rPr lang="en-US" sz="2800" dirty="0" smtClean="0">
                <a:solidFill>
                  <a:srgbClr val="C00000"/>
                </a:solidFill>
              </a:rPr>
              <a:t>: Elements	</a:t>
            </a:r>
            <a:r>
              <a:rPr lang="en-US" sz="2800" b="1" u="sng" dirty="0" smtClean="0">
                <a:solidFill>
                  <a:srgbClr val="C00000"/>
                </a:solidFill>
              </a:rPr>
              <a:t>State of Matter</a:t>
            </a:r>
            <a:r>
              <a:rPr lang="en-US" sz="2800" dirty="0" smtClean="0">
                <a:solidFill>
                  <a:srgbClr val="C00000"/>
                </a:solidFill>
              </a:rPr>
              <a:t>: Solid, Liquid, Gas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  <a:latin typeface="Harlow Solid Italic" pitchFamily="82" charset="0"/>
              </a:rPr>
              <a:t>The Four Layers </a:t>
            </a:r>
            <a:endParaRPr lang="en-US" sz="8000" dirty="0">
              <a:solidFill>
                <a:srgbClr val="7030A0"/>
              </a:solidFill>
              <a:latin typeface="Harlow Solid Ital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/>
          <a:lstStyle/>
          <a:p>
            <a:r>
              <a:rPr lang="en-US" dirty="0" smtClean="0"/>
              <a:t>List the four layers of the Earth.  Write how thick each layer is beside its name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590800"/>
          <a:ext cx="91440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077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Name of the Layer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Thickness</a:t>
                      </a:r>
                      <a:endParaRPr lang="en-US" sz="3200" dirty="0"/>
                    </a:p>
                  </a:txBody>
                  <a:tcPr/>
                </a:tc>
              </a:tr>
              <a:tr h="8077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Crust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5-25 miles</a:t>
                      </a:r>
                      <a:endParaRPr lang="en-US" sz="3200" dirty="0"/>
                    </a:p>
                  </a:txBody>
                  <a:tcPr/>
                </a:tc>
              </a:tr>
              <a:tr h="8077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Mantle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1800 miles</a:t>
                      </a:r>
                      <a:endParaRPr lang="en-US" sz="3200" dirty="0"/>
                    </a:p>
                  </a:txBody>
                  <a:tcPr/>
                </a:tc>
              </a:tr>
              <a:tr h="8077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Outer Core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1400 miles</a:t>
                      </a:r>
                      <a:endParaRPr lang="en-US" sz="3200" dirty="0"/>
                    </a:p>
                  </a:txBody>
                  <a:tcPr/>
                </a:tc>
              </a:tr>
              <a:tr h="8077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Inner Core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800 miles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sz="3000" b="1" dirty="0" smtClean="0"/>
              <a:t>Inner Core-</a:t>
            </a:r>
            <a:r>
              <a:rPr lang="en-US" sz="3000" dirty="0" smtClean="0"/>
              <a:t>Red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b="1" dirty="0" smtClean="0"/>
              <a:t>Outer Core- </a:t>
            </a:r>
            <a:r>
              <a:rPr lang="en-US" sz="3000" dirty="0" smtClean="0"/>
              <a:t>Red-Orange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b="1" dirty="0" smtClean="0"/>
              <a:t>Lower Mantle- </a:t>
            </a:r>
            <a:r>
              <a:rPr lang="en-US" sz="3000" dirty="0" smtClean="0"/>
              <a:t>Orange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b="1" dirty="0" smtClean="0"/>
              <a:t>Middle Mantle- </a:t>
            </a:r>
            <a:r>
              <a:rPr lang="en-US" sz="3000" dirty="0" smtClean="0"/>
              <a:t>Light Orange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b="1" dirty="0" smtClean="0"/>
              <a:t>Upper Mantle- </a:t>
            </a:r>
            <a:r>
              <a:rPr lang="en-US" sz="3000" dirty="0" smtClean="0"/>
              <a:t>Yellow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b="1" dirty="0" smtClean="0"/>
              <a:t>Oceanic Crust- </a:t>
            </a:r>
            <a:r>
              <a:rPr lang="en-US" sz="3000" dirty="0" smtClean="0"/>
              <a:t>Dark Brown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b="1" dirty="0" smtClean="0"/>
              <a:t>Continental Crust- </a:t>
            </a:r>
            <a:r>
              <a:rPr lang="en-US" sz="3000" dirty="0" smtClean="0"/>
              <a:t>Light Brown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b="1" dirty="0" smtClean="0"/>
              <a:t>Ocean</a:t>
            </a:r>
            <a:r>
              <a:rPr lang="en-US" sz="3000" dirty="0" smtClean="0"/>
              <a:t>-Blue</a:t>
            </a:r>
          </a:p>
          <a:p>
            <a:pPr marL="914400" lvl="1" indent="-514350"/>
            <a:r>
              <a:rPr lang="en-US" sz="2400" b="1" dirty="0" smtClean="0">
                <a:solidFill>
                  <a:srgbClr val="FF0000"/>
                </a:solidFill>
              </a:rPr>
              <a:t>STAPLES ARE AT THE BOTTOM OF THE FOLDABLE</a:t>
            </a:r>
          </a:p>
        </p:txBody>
      </p:sp>
      <p:pic>
        <p:nvPicPr>
          <p:cNvPr id="2" name="Picture 2" descr="http://docs.google.com/viewer?url=http%3A%2F%2Fwww.marysville.k12.oh.us%2Fbunsold%2Fscandrew%2FEarthInterior.ppt&amp;a=bi&amp;pagenumber=1&amp;w=4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0"/>
            <a:ext cx="4800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9372600" cy="14478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omic Sans MS" pitchFamily="66" charset="0"/>
              </a:rPr>
              <a:t>The 3 </a:t>
            </a:r>
            <a:r>
              <a:rPr lang="en-US" b="1" u="sng" dirty="0" smtClean="0">
                <a:solidFill>
                  <a:srgbClr val="0070C0"/>
                </a:solidFill>
                <a:latin typeface="Comic Sans MS" pitchFamily="66" charset="0"/>
              </a:rPr>
              <a:t>Compositional</a:t>
            </a:r>
            <a:r>
              <a:rPr lang="en-US" dirty="0" smtClean="0">
                <a:latin typeface="Comic Sans MS" pitchFamily="66" charset="0"/>
              </a:rPr>
              <a:t> Layers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(What they are made of)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u="sng" dirty="0" smtClean="0">
                <a:solidFill>
                  <a:srgbClr val="0070C0"/>
                </a:solidFill>
                <a:latin typeface="Comic Sans MS" pitchFamily="66" charset="0"/>
              </a:rPr>
              <a:t>Crust</a:t>
            </a:r>
            <a:r>
              <a:rPr lang="en-US" sz="4000" dirty="0" smtClean="0">
                <a:latin typeface="Comic Sans MS" pitchFamily="66" charset="0"/>
              </a:rPr>
              <a:t> (Continental and Oceanic)-the thin and solid outermost layer of the Earth-mostly rock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u="sng" dirty="0" smtClean="0">
                <a:solidFill>
                  <a:srgbClr val="0070C0"/>
                </a:solidFill>
                <a:latin typeface="Comic Sans MS" pitchFamily="66" charset="0"/>
              </a:rPr>
              <a:t>Mantle</a:t>
            </a:r>
            <a:r>
              <a:rPr lang="en-US" sz="4000" dirty="0" smtClean="0">
                <a:latin typeface="Comic Sans MS" pitchFamily="66" charset="0"/>
              </a:rPr>
              <a:t>-the layer of rock between the Earth’s crust and core (iron and magnesium)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u="sng" dirty="0" smtClean="0">
                <a:solidFill>
                  <a:srgbClr val="0070C0"/>
                </a:solidFill>
                <a:latin typeface="Comic Sans MS" pitchFamily="66" charset="0"/>
              </a:rPr>
              <a:t>Core</a:t>
            </a:r>
            <a:r>
              <a:rPr lang="en-US" sz="4000" dirty="0" smtClean="0">
                <a:latin typeface="Comic Sans MS" pitchFamily="66" charset="0"/>
              </a:rPr>
              <a:t>-the central part of the Earth below the mantle (iron and nickel)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of Earth's layers"/>
          <p:cNvPicPr>
            <a:picLocks noChangeAspect="1" noChangeArrowheads="1"/>
          </p:cNvPicPr>
          <p:nvPr/>
        </p:nvPicPr>
        <p:blipFill>
          <a:blip r:embed="rId2" cstate="print"/>
          <a:srcRect r="50833"/>
          <a:stretch>
            <a:fillRect/>
          </a:stretch>
        </p:blipFill>
        <p:spPr bwMode="auto">
          <a:xfrm>
            <a:off x="4038600" y="0"/>
            <a:ext cx="4495800" cy="680720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1447800"/>
            <a:ext cx="39624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914400" indent="-914400" algn="ctr">
              <a:buAutoNum type="arabicPeriod"/>
            </a:pPr>
            <a:r>
              <a:rPr lang="en-US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Crust</a:t>
            </a:r>
          </a:p>
          <a:p>
            <a:pPr marL="914400" indent="-914400" algn="ctr">
              <a:buAutoNum type="arabicPeriod"/>
            </a:pPr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Mantle</a:t>
            </a:r>
          </a:p>
          <a:p>
            <a:pPr marL="914400" indent="-914400" algn="ctr">
              <a:buAutoNum type="arabicPeriod"/>
            </a:pPr>
            <a:r>
              <a:rPr lang="en-US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Core</a:t>
            </a:r>
            <a:endParaRPr lang="en-US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omic Sans MS" pitchFamily="66" charset="0"/>
              </a:rPr>
              <a:t>The 5 </a:t>
            </a:r>
            <a:r>
              <a:rPr lang="en-US" b="1" u="sng" dirty="0" smtClean="0">
                <a:solidFill>
                  <a:srgbClr val="7030A0"/>
                </a:solidFill>
                <a:latin typeface="Comic Sans MS" pitchFamily="66" charset="0"/>
              </a:rPr>
              <a:t>Physical</a:t>
            </a:r>
            <a:r>
              <a:rPr lang="en-US" dirty="0" smtClean="0">
                <a:latin typeface="Comic Sans MS" pitchFamily="66" charset="0"/>
              </a:rPr>
              <a:t> Layers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(solid </a:t>
            </a:r>
            <a:r>
              <a:rPr lang="en-US" dirty="0" err="1" smtClean="0">
                <a:latin typeface="Comic Sans MS" pitchFamily="66" charset="0"/>
              </a:rPr>
              <a:t>vs</a:t>
            </a:r>
            <a:r>
              <a:rPr lang="en-US" dirty="0" smtClean="0">
                <a:latin typeface="Comic Sans MS" pitchFamily="66" charset="0"/>
              </a:rPr>
              <a:t> liquid, rigid </a:t>
            </a:r>
            <a:r>
              <a:rPr lang="en-US" dirty="0" err="1" smtClean="0">
                <a:latin typeface="Comic Sans MS" pitchFamily="66" charset="0"/>
              </a:rPr>
              <a:t>vs</a:t>
            </a:r>
            <a:r>
              <a:rPr lang="en-US" dirty="0" smtClean="0">
                <a:latin typeface="Comic Sans MS" pitchFamily="66" charset="0"/>
              </a:rPr>
              <a:t> soft)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b="1" u="sng" dirty="0" smtClean="0">
                <a:solidFill>
                  <a:srgbClr val="7030A0"/>
                </a:solidFill>
                <a:latin typeface="Comic Sans MS" pitchFamily="66" charset="0"/>
              </a:rPr>
              <a:t>Lithosphere</a:t>
            </a:r>
            <a:r>
              <a:rPr lang="en-US" sz="3400" dirty="0" smtClean="0">
                <a:latin typeface="Comic Sans MS" pitchFamily="66" charset="0"/>
              </a:rPr>
              <a:t>-the crust and upper mantle (rigid/stiff)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b="1" u="sng" dirty="0" err="1" smtClean="0">
                <a:solidFill>
                  <a:srgbClr val="7030A0"/>
                </a:solidFill>
                <a:latin typeface="Comic Sans MS" pitchFamily="66" charset="0"/>
              </a:rPr>
              <a:t>Asthenosphere</a:t>
            </a:r>
            <a:r>
              <a:rPr lang="en-US" sz="3400" dirty="0" smtClean="0">
                <a:latin typeface="Comic Sans MS" pitchFamily="66" charset="0"/>
              </a:rPr>
              <a:t>- soft layer of the mantle (plastic)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b="1" u="sng" dirty="0" smtClean="0">
                <a:solidFill>
                  <a:srgbClr val="7030A0"/>
                </a:solidFill>
                <a:latin typeface="Comic Sans MS" pitchFamily="66" charset="0"/>
              </a:rPr>
              <a:t>Mesosphere</a:t>
            </a:r>
            <a:r>
              <a:rPr lang="en-US" sz="3400" dirty="0" smtClean="0">
                <a:latin typeface="Comic Sans MS" pitchFamily="66" charset="0"/>
              </a:rPr>
              <a:t>- solid layer of the mantle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b="1" u="sng" dirty="0" smtClean="0">
                <a:solidFill>
                  <a:srgbClr val="7030A0"/>
                </a:solidFill>
                <a:latin typeface="Comic Sans MS" pitchFamily="66" charset="0"/>
              </a:rPr>
              <a:t>Outer Core- </a:t>
            </a:r>
            <a:r>
              <a:rPr lang="en-US" sz="3400" dirty="0" smtClean="0">
                <a:latin typeface="Comic Sans MS" pitchFamily="66" charset="0"/>
              </a:rPr>
              <a:t>liquid, outer layer of the core.  Produces the Earth’s magnetic field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b="1" u="sng" dirty="0" smtClean="0">
                <a:solidFill>
                  <a:srgbClr val="7030A0"/>
                </a:solidFill>
                <a:latin typeface="Comic Sans MS" pitchFamily="66" charset="0"/>
              </a:rPr>
              <a:t>Inner Core- </a:t>
            </a:r>
            <a:r>
              <a:rPr lang="en-US" sz="3400" dirty="0" smtClean="0">
                <a:latin typeface="Comic Sans MS" pitchFamily="66" charset="0"/>
              </a:rPr>
              <a:t>solid, inner layer of the core</a:t>
            </a:r>
            <a:endParaRPr lang="en-US" sz="3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Picture of Earth's layers"/>
          <p:cNvPicPr>
            <a:picLocks noChangeAspect="1" noChangeArrowheads="1"/>
          </p:cNvPicPr>
          <p:nvPr/>
        </p:nvPicPr>
        <p:blipFill>
          <a:blip r:embed="rId2" cstate="print"/>
          <a:srcRect l="49167"/>
          <a:stretch>
            <a:fillRect/>
          </a:stretch>
        </p:blipFill>
        <p:spPr bwMode="auto">
          <a:xfrm>
            <a:off x="5105400" y="0"/>
            <a:ext cx="4038600" cy="687023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1371600"/>
            <a:ext cx="4953000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914400" indent="-914400" algn="ctr">
              <a:buAutoNum type="arabicPeriod"/>
            </a:pPr>
            <a:r>
              <a:rPr lang="en-US" sz="44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Lithosphere</a:t>
            </a:r>
          </a:p>
          <a:p>
            <a:pPr marL="914400" indent="-914400" algn="ctr">
              <a:buAutoNum type="arabicPeriod"/>
            </a:pPr>
            <a:r>
              <a:rPr lang="en-US" sz="4400" b="1" cap="none" spc="0" dirty="0" err="1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Asthenosphere</a:t>
            </a:r>
            <a:endParaRPr lang="en-US" sz="4400" b="1" cap="none" spc="0" dirty="0" smtClean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914400" indent="-914400" algn="ctr">
              <a:buAutoNum type="arabicPeriod"/>
            </a:pPr>
            <a:r>
              <a:rPr lang="en-US" sz="44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Mesosphere</a:t>
            </a:r>
          </a:p>
          <a:p>
            <a:pPr marL="914400" indent="-914400" algn="ctr">
              <a:buAutoNum type="arabicPeriod"/>
            </a:pPr>
            <a:r>
              <a:rPr lang="en-US" sz="4400" b="1" cap="none" spc="0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Outer Core</a:t>
            </a:r>
          </a:p>
          <a:p>
            <a:pPr marL="914400" indent="-914400" algn="ctr">
              <a:buAutoNum type="arabicPeriod"/>
            </a:pPr>
            <a:r>
              <a:rPr lang="en-US" sz="44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Inner Core</a:t>
            </a:r>
            <a:endParaRPr lang="en-US" sz="4400" b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TNxsU39a52VLFbXOqWx0k6fz3G8irzh_mWXg4KuwJSt1qdl4Nq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31274" cy="3810000"/>
          </a:xfrm>
          <a:prstGeom prst="rect">
            <a:avLst/>
          </a:prstGeom>
          <a:noFill/>
        </p:spPr>
      </p:pic>
      <p:pic>
        <p:nvPicPr>
          <p:cNvPr id="1028" name="Picture 4" descr="http://crack.seismo.unr.edu/ftp/pub/louie/class/100/earth-layer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810000"/>
            <a:ext cx="4953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Goudy Stout" pitchFamily="18" charset="0"/>
              </a:rPr>
              <a:t>The Crust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 startAt="5"/>
            </a:pPr>
            <a:r>
              <a:rPr lang="en-US" sz="3800" dirty="0" smtClean="0">
                <a:latin typeface="Comic Sans MS" pitchFamily="66" charset="0"/>
              </a:rPr>
              <a:t>The crust is like </a:t>
            </a:r>
            <a:r>
              <a:rPr lang="en-US" sz="3800" b="1" u="sng" dirty="0" smtClean="0">
                <a:solidFill>
                  <a:srgbClr val="FF0000"/>
                </a:solidFill>
                <a:latin typeface="Comic Sans MS" pitchFamily="66" charset="0"/>
              </a:rPr>
              <a:t>the skin of an apple</a:t>
            </a:r>
            <a:r>
              <a:rPr lang="en-US" sz="3800" u="sng" dirty="0" smtClean="0"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 startAt="5"/>
            </a:pPr>
            <a:r>
              <a:rPr lang="en-US" sz="3800" dirty="0" smtClean="0">
                <a:latin typeface="Comic Sans MS" pitchFamily="66" charset="0"/>
              </a:rPr>
              <a:t>At </a:t>
            </a:r>
            <a:r>
              <a:rPr lang="en-US" sz="3800" b="1" u="sng" dirty="0" smtClean="0">
                <a:solidFill>
                  <a:srgbClr val="FF0000"/>
                </a:solidFill>
                <a:latin typeface="Comic Sans MS" pitchFamily="66" charset="0"/>
              </a:rPr>
              <a:t>1600</a:t>
            </a:r>
            <a:r>
              <a:rPr lang="en-US" sz="3800" dirty="0" smtClean="0">
                <a:latin typeface="Comic Sans MS" pitchFamily="66" charset="0"/>
              </a:rPr>
              <a:t> degrees Fahrenheit, rocks begin to melt.</a:t>
            </a:r>
          </a:p>
          <a:p>
            <a:pPr marL="514350" indent="-514350">
              <a:buAutoNum type="arabicPeriod" startAt="5"/>
            </a:pPr>
            <a:r>
              <a:rPr lang="en-US" sz="3800" dirty="0" smtClean="0">
                <a:latin typeface="Comic Sans MS" pitchFamily="66" charset="0"/>
              </a:rPr>
              <a:t>The crust of the Earth is broken into many pieces called </a:t>
            </a:r>
            <a:r>
              <a:rPr lang="en-US" sz="3800" b="1" u="sng" dirty="0" smtClean="0">
                <a:solidFill>
                  <a:srgbClr val="FF0000"/>
                </a:solidFill>
                <a:latin typeface="Comic Sans MS" pitchFamily="66" charset="0"/>
              </a:rPr>
              <a:t>plates</a:t>
            </a:r>
            <a:r>
              <a:rPr lang="en-US" sz="3800" dirty="0" smtClean="0"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 startAt="5"/>
            </a:pPr>
            <a:r>
              <a:rPr lang="en-US" sz="3800" dirty="0" smtClean="0">
                <a:latin typeface="Comic Sans MS" pitchFamily="66" charset="0"/>
              </a:rPr>
              <a:t>The </a:t>
            </a:r>
            <a:r>
              <a:rPr lang="en-US" sz="3800" b="1" u="sng" dirty="0" smtClean="0">
                <a:solidFill>
                  <a:srgbClr val="FF0000"/>
                </a:solidFill>
                <a:latin typeface="Comic Sans MS" pitchFamily="66" charset="0"/>
              </a:rPr>
              <a:t>plates “float” </a:t>
            </a:r>
            <a:r>
              <a:rPr lang="en-US" sz="3800" dirty="0" smtClean="0">
                <a:latin typeface="Comic Sans MS" pitchFamily="66" charset="0"/>
              </a:rPr>
              <a:t>on the soft, plastic mantle which is located below the crust.</a:t>
            </a:r>
            <a:endParaRPr lang="en-US" sz="3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s://encrypted-tbn0.gstatic.com/images?q=tbn:ANd9GcSACsPMsxVWY-08Q6VPuAkMhzzhqsC_tG-ZtKimvopD3qR1KNj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655</Words>
  <Application>Microsoft Office PowerPoint</Application>
  <PresentationFormat>On-screen Show (4:3)</PresentationFormat>
  <Paragraphs>93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The Four Layers </vt:lpstr>
      <vt:lpstr>The 3 Compositional Layers (What they are made of)</vt:lpstr>
      <vt:lpstr>Slide 4</vt:lpstr>
      <vt:lpstr>The 5 Physical Layers (solid vs liquid, rigid vs soft)</vt:lpstr>
      <vt:lpstr>Slide 6</vt:lpstr>
      <vt:lpstr>Slide 7</vt:lpstr>
      <vt:lpstr>The Crust</vt:lpstr>
      <vt:lpstr>Slide 9</vt:lpstr>
      <vt:lpstr>The Lithosphere</vt:lpstr>
      <vt:lpstr>Lithosphere</vt:lpstr>
      <vt:lpstr>Asthenosphere</vt:lpstr>
      <vt:lpstr>The Mantle</vt:lpstr>
      <vt:lpstr>Convection Currents</vt:lpstr>
      <vt:lpstr>The Outer Core</vt:lpstr>
      <vt:lpstr>The Inner Core</vt:lpstr>
      <vt:lpstr>Slide 17</vt:lpstr>
      <vt:lpstr>Resources</vt:lpstr>
      <vt:lpstr>Layers of Earth Foldable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etosha</dc:creator>
  <cp:lastModifiedBy>kiahe</cp:lastModifiedBy>
  <cp:revision>34</cp:revision>
  <dcterms:created xsi:type="dcterms:W3CDTF">2012-10-28T23:22:05Z</dcterms:created>
  <dcterms:modified xsi:type="dcterms:W3CDTF">2012-11-02T18:24:46Z</dcterms:modified>
</cp:coreProperties>
</file>