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43" r:id="rId2"/>
    <p:sldId id="260" r:id="rId3"/>
    <p:sldId id="258" r:id="rId4"/>
    <p:sldId id="261" r:id="rId5"/>
    <p:sldId id="262" r:id="rId6"/>
    <p:sldId id="263" r:id="rId7"/>
    <p:sldId id="259" r:id="rId8"/>
    <p:sldId id="264" r:id="rId9"/>
    <p:sldId id="265" r:id="rId10"/>
    <p:sldId id="266" r:id="rId11"/>
    <p:sldId id="272" r:id="rId12"/>
    <p:sldId id="267" r:id="rId13"/>
    <p:sldId id="268" r:id="rId14"/>
    <p:sldId id="269" r:id="rId15"/>
    <p:sldId id="270" r:id="rId16"/>
    <p:sldId id="276" r:id="rId17"/>
    <p:sldId id="271" r:id="rId18"/>
    <p:sldId id="273" r:id="rId19"/>
    <p:sldId id="274" r:id="rId20"/>
    <p:sldId id="282" r:id="rId21"/>
    <p:sldId id="283" r:id="rId22"/>
    <p:sldId id="284" r:id="rId23"/>
    <p:sldId id="281" r:id="rId24"/>
    <p:sldId id="285" r:id="rId25"/>
    <p:sldId id="286" r:id="rId26"/>
    <p:sldId id="292" r:id="rId27"/>
    <p:sldId id="288" r:id="rId28"/>
    <p:sldId id="295" r:id="rId29"/>
    <p:sldId id="296" r:id="rId30"/>
    <p:sldId id="297" r:id="rId31"/>
    <p:sldId id="298" r:id="rId32"/>
    <p:sldId id="301" r:id="rId33"/>
    <p:sldId id="302" r:id="rId34"/>
    <p:sldId id="303" r:id="rId35"/>
    <p:sldId id="304" r:id="rId36"/>
    <p:sldId id="305" r:id="rId37"/>
    <p:sldId id="306" r:id="rId38"/>
    <p:sldId id="307" r:id="rId39"/>
    <p:sldId id="316" r:id="rId40"/>
    <p:sldId id="317" r:id="rId41"/>
    <p:sldId id="313" r:id="rId42"/>
    <p:sldId id="308" r:id="rId43"/>
    <p:sldId id="309" r:id="rId44"/>
    <p:sldId id="310" r:id="rId45"/>
    <p:sldId id="311" r:id="rId46"/>
    <p:sldId id="319" r:id="rId47"/>
    <p:sldId id="312" r:id="rId48"/>
    <p:sldId id="314" r:id="rId49"/>
    <p:sldId id="315" r:id="rId50"/>
    <p:sldId id="318" r:id="rId51"/>
    <p:sldId id="320" r:id="rId52"/>
    <p:sldId id="321" r:id="rId53"/>
    <p:sldId id="322" r:id="rId54"/>
    <p:sldId id="323" r:id="rId55"/>
    <p:sldId id="324" r:id="rId56"/>
    <p:sldId id="325" r:id="rId57"/>
    <p:sldId id="326" r:id="rId58"/>
    <p:sldId id="327" r:id="rId59"/>
    <p:sldId id="289" r:id="rId60"/>
    <p:sldId id="345" r:id="rId61"/>
    <p:sldId id="329" r:id="rId62"/>
    <p:sldId id="330" r:id="rId63"/>
    <p:sldId id="290" r:id="rId64"/>
    <p:sldId id="291" r:id="rId65"/>
    <p:sldId id="333" r:id="rId66"/>
    <p:sldId id="332" r:id="rId67"/>
    <p:sldId id="287" r:id="rId68"/>
    <p:sldId id="342" r:id="rId69"/>
    <p:sldId id="347" r:id="rId70"/>
    <p:sldId id="335" r:id="rId71"/>
    <p:sldId id="299" r:id="rId72"/>
    <p:sldId id="293" r:id="rId73"/>
    <p:sldId id="336" r:id="rId74"/>
    <p:sldId id="337" r:id="rId75"/>
    <p:sldId id="340" r:id="rId76"/>
    <p:sldId id="339" r:id="rId77"/>
    <p:sldId id="341" r:id="rId78"/>
    <p:sldId id="338" r:id="rId79"/>
    <p:sldId id="294" r:id="rId80"/>
    <p:sldId id="346" r:id="rId81"/>
  </p:sldIdLst>
  <p:sldSz cx="9144000" cy="6858000" type="screen4x3"/>
  <p:notesSz cx="6858000" cy="9144000"/>
  <p:defaultTextStyle>
    <a:defPPr>
      <a:defRPr lang="en-US"/>
    </a:defPPr>
    <a:lvl1pPr algn="l" rtl="0" fontAlgn="base">
      <a:spcBef>
        <a:spcPct val="0"/>
      </a:spcBef>
      <a:spcAft>
        <a:spcPct val="0"/>
      </a:spcAft>
      <a:defRPr b="1" u="sng" kern="1200">
        <a:solidFill>
          <a:schemeClr val="tx1"/>
        </a:solidFill>
        <a:latin typeface="Times New Roman" charset="0"/>
        <a:ea typeface="+mn-ea"/>
        <a:cs typeface="+mn-cs"/>
      </a:defRPr>
    </a:lvl1pPr>
    <a:lvl2pPr marL="457200" algn="l" rtl="0" fontAlgn="base">
      <a:spcBef>
        <a:spcPct val="0"/>
      </a:spcBef>
      <a:spcAft>
        <a:spcPct val="0"/>
      </a:spcAft>
      <a:defRPr b="1" u="sng" kern="1200">
        <a:solidFill>
          <a:schemeClr val="tx1"/>
        </a:solidFill>
        <a:latin typeface="Times New Roman" charset="0"/>
        <a:ea typeface="+mn-ea"/>
        <a:cs typeface="+mn-cs"/>
      </a:defRPr>
    </a:lvl2pPr>
    <a:lvl3pPr marL="914400" algn="l" rtl="0" fontAlgn="base">
      <a:spcBef>
        <a:spcPct val="0"/>
      </a:spcBef>
      <a:spcAft>
        <a:spcPct val="0"/>
      </a:spcAft>
      <a:defRPr b="1" u="sng" kern="1200">
        <a:solidFill>
          <a:schemeClr val="tx1"/>
        </a:solidFill>
        <a:latin typeface="Times New Roman" charset="0"/>
        <a:ea typeface="+mn-ea"/>
        <a:cs typeface="+mn-cs"/>
      </a:defRPr>
    </a:lvl3pPr>
    <a:lvl4pPr marL="1371600" algn="l" rtl="0" fontAlgn="base">
      <a:spcBef>
        <a:spcPct val="0"/>
      </a:spcBef>
      <a:spcAft>
        <a:spcPct val="0"/>
      </a:spcAft>
      <a:defRPr b="1" u="sng" kern="1200">
        <a:solidFill>
          <a:schemeClr val="tx1"/>
        </a:solidFill>
        <a:latin typeface="Times New Roman" charset="0"/>
        <a:ea typeface="+mn-ea"/>
        <a:cs typeface="+mn-cs"/>
      </a:defRPr>
    </a:lvl4pPr>
    <a:lvl5pPr marL="1828800" algn="l" rtl="0" fontAlgn="base">
      <a:spcBef>
        <a:spcPct val="0"/>
      </a:spcBef>
      <a:spcAft>
        <a:spcPct val="0"/>
      </a:spcAft>
      <a:defRPr b="1" u="sng" kern="1200">
        <a:solidFill>
          <a:schemeClr val="tx1"/>
        </a:solidFill>
        <a:latin typeface="Times New Roman" charset="0"/>
        <a:ea typeface="+mn-ea"/>
        <a:cs typeface="+mn-cs"/>
      </a:defRPr>
    </a:lvl5pPr>
    <a:lvl6pPr marL="2286000" algn="l" defTabSz="914400" rtl="0" eaLnBrk="1" latinLnBrk="0" hangingPunct="1">
      <a:defRPr b="1" u="sng" kern="1200">
        <a:solidFill>
          <a:schemeClr val="tx1"/>
        </a:solidFill>
        <a:latin typeface="Times New Roman" charset="0"/>
        <a:ea typeface="+mn-ea"/>
        <a:cs typeface="+mn-cs"/>
      </a:defRPr>
    </a:lvl6pPr>
    <a:lvl7pPr marL="2743200" algn="l" defTabSz="914400" rtl="0" eaLnBrk="1" latinLnBrk="0" hangingPunct="1">
      <a:defRPr b="1" u="sng" kern="1200">
        <a:solidFill>
          <a:schemeClr val="tx1"/>
        </a:solidFill>
        <a:latin typeface="Times New Roman" charset="0"/>
        <a:ea typeface="+mn-ea"/>
        <a:cs typeface="+mn-cs"/>
      </a:defRPr>
    </a:lvl7pPr>
    <a:lvl8pPr marL="3200400" algn="l" defTabSz="914400" rtl="0" eaLnBrk="1" latinLnBrk="0" hangingPunct="1">
      <a:defRPr b="1" u="sng" kern="1200">
        <a:solidFill>
          <a:schemeClr val="tx1"/>
        </a:solidFill>
        <a:latin typeface="Times New Roman" charset="0"/>
        <a:ea typeface="+mn-ea"/>
        <a:cs typeface="+mn-cs"/>
      </a:defRPr>
    </a:lvl8pPr>
    <a:lvl9pPr marL="3657600" algn="l" defTabSz="914400" rtl="0" eaLnBrk="1" latinLnBrk="0" hangingPunct="1">
      <a:defRPr b="1" u="sng"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663300"/>
    <a:srgbClr val="6666FF"/>
    <a:srgbClr val="FF0000"/>
    <a:srgbClr val="800080"/>
    <a:srgbClr val="000000"/>
    <a:srgbClr val="FFFF00"/>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autoAdjust="0"/>
    <p:restoredTop sz="90777" autoAdjust="0"/>
  </p:normalViewPr>
  <p:slideViewPr>
    <p:cSldViewPr>
      <p:cViewPr varScale="1">
        <p:scale>
          <a:sx n="70" d="100"/>
          <a:sy n="70" d="100"/>
        </p:scale>
        <p:origin x="-1506"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87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0035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0035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0035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4D2D6BBC-48CB-41EB-85AD-B937DC6CC44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u="none" smtClean="0">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u="none" smtClean="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u="none" smtClean="0">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u="none" smtClean="0">
                <a:latin typeface="Times New Roman" pitchFamily="18" charset="0"/>
              </a:defRPr>
            </a:lvl1pPr>
          </a:lstStyle>
          <a:p>
            <a:pPr>
              <a:defRPr/>
            </a:pPr>
            <a:fld id="{9741CE04-4B86-488B-A5E9-7ED2AA757D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1140" name="Slide Number Placeholder 3"/>
          <p:cNvSpPr>
            <a:spLocks noGrp="1"/>
          </p:cNvSpPr>
          <p:nvPr>
            <p:ph type="sldNum" sz="quarter" idx="5"/>
          </p:nvPr>
        </p:nvSpPr>
        <p:spPr>
          <a:noFill/>
        </p:spPr>
        <p:txBody>
          <a:bodyPr/>
          <a:lstStyle/>
          <a:p>
            <a:fld id="{E883092C-0060-4CEA-ACC8-306AAC685961}" type="slidenum">
              <a:rPr lang="en-US">
                <a:latin typeface="Times New Roman" charset="0"/>
              </a:rPr>
              <a:pPr/>
              <a:t>1</a:t>
            </a:fld>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0356" name="Slide Number Placeholder 3"/>
          <p:cNvSpPr>
            <a:spLocks noGrp="1"/>
          </p:cNvSpPr>
          <p:nvPr>
            <p:ph type="sldNum" sz="quarter" idx="5"/>
          </p:nvPr>
        </p:nvSpPr>
        <p:spPr>
          <a:noFill/>
        </p:spPr>
        <p:txBody>
          <a:bodyPr/>
          <a:lstStyle/>
          <a:p>
            <a:fld id="{F56F7EE1-3C85-4908-AA01-3E81B86D1CF9}" type="slidenum">
              <a:rPr lang="en-US">
                <a:latin typeface="Times New Roman" charset="0"/>
              </a:rPr>
              <a:pPr/>
              <a:t>10</a:t>
            </a:fld>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1380" name="Slide Number Placeholder 3"/>
          <p:cNvSpPr>
            <a:spLocks noGrp="1"/>
          </p:cNvSpPr>
          <p:nvPr>
            <p:ph type="sldNum" sz="quarter" idx="5"/>
          </p:nvPr>
        </p:nvSpPr>
        <p:spPr>
          <a:noFill/>
        </p:spPr>
        <p:txBody>
          <a:bodyPr/>
          <a:lstStyle/>
          <a:p>
            <a:fld id="{92E35933-D751-49E2-A38A-92442E190007}" type="slidenum">
              <a:rPr lang="en-US">
                <a:latin typeface="Times New Roman" charset="0"/>
              </a:rPr>
              <a:pPr/>
              <a:t>11</a:t>
            </a:fld>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2404" name="Slide Number Placeholder 3"/>
          <p:cNvSpPr>
            <a:spLocks noGrp="1"/>
          </p:cNvSpPr>
          <p:nvPr>
            <p:ph type="sldNum" sz="quarter" idx="5"/>
          </p:nvPr>
        </p:nvSpPr>
        <p:spPr>
          <a:noFill/>
        </p:spPr>
        <p:txBody>
          <a:bodyPr/>
          <a:lstStyle/>
          <a:p>
            <a:fld id="{6616A494-C3CE-4B9C-8B0B-54AA29D4E98A}" type="slidenum">
              <a:rPr lang="en-US">
                <a:latin typeface="Times New Roman" charset="0"/>
              </a:rPr>
              <a:pPr/>
              <a:t>12</a:t>
            </a:fld>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3428" name="Slide Number Placeholder 3"/>
          <p:cNvSpPr>
            <a:spLocks noGrp="1"/>
          </p:cNvSpPr>
          <p:nvPr>
            <p:ph type="sldNum" sz="quarter" idx="5"/>
          </p:nvPr>
        </p:nvSpPr>
        <p:spPr>
          <a:noFill/>
        </p:spPr>
        <p:txBody>
          <a:bodyPr/>
          <a:lstStyle/>
          <a:p>
            <a:fld id="{EADB497B-0DD7-4E4F-A8C8-D1CA3C1A7DBD}" type="slidenum">
              <a:rPr lang="en-US">
                <a:latin typeface="Times New Roman" charset="0"/>
              </a:rPr>
              <a:pPr/>
              <a:t>13</a:t>
            </a:fld>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4452" name="Slide Number Placeholder 3"/>
          <p:cNvSpPr>
            <a:spLocks noGrp="1"/>
          </p:cNvSpPr>
          <p:nvPr>
            <p:ph type="sldNum" sz="quarter" idx="5"/>
          </p:nvPr>
        </p:nvSpPr>
        <p:spPr>
          <a:noFill/>
        </p:spPr>
        <p:txBody>
          <a:bodyPr/>
          <a:lstStyle/>
          <a:p>
            <a:fld id="{70F57C65-38D4-409C-A243-148A531EC4B0}" type="slidenum">
              <a:rPr lang="en-US">
                <a:latin typeface="Times New Roman" charset="0"/>
              </a:rPr>
              <a:pPr/>
              <a:t>14</a:t>
            </a:fld>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5476" name="Slide Number Placeholder 3"/>
          <p:cNvSpPr>
            <a:spLocks noGrp="1"/>
          </p:cNvSpPr>
          <p:nvPr>
            <p:ph type="sldNum" sz="quarter" idx="5"/>
          </p:nvPr>
        </p:nvSpPr>
        <p:spPr>
          <a:noFill/>
        </p:spPr>
        <p:txBody>
          <a:bodyPr/>
          <a:lstStyle/>
          <a:p>
            <a:fld id="{035AF856-08C3-4C79-89A1-F24BDD853905}" type="slidenum">
              <a:rPr lang="en-US">
                <a:latin typeface="Times New Roman" charset="0"/>
              </a:rPr>
              <a:pPr/>
              <a:t>15</a:t>
            </a:fld>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6500" name="Slide Number Placeholder 3"/>
          <p:cNvSpPr>
            <a:spLocks noGrp="1"/>
          </p:cNvSpPr>
          <p:nvPr>
            <p:ph type="sldNum" sz="quarter" idx="5"/>
          </p:nvPr>
        </p:nvSpPr>
        <p:spPr>
          <a:noFill/>
        </p:spPr>
        <p:txBody>
          <a:bodyPr/>
          <a:lstStyle/>
          <a:p>
            <a:fld id="{96729403-B6D3-4174-AD88-8ECE338FFD5D}" type="slidenum">
              <a:rPr lang="en-US">
                <a:latin typeface="Times New Roman" charset="0"/>
              </a:rPr>
              <a:pPr/>
              <a:t>16</a:t>
            </a:fld>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07524" name="Slide Number Placeholder 3"/>
          <p:cNvSpPr>
            <a:spLocks noGrp="1"/>
          </p:cNvSpPr>
          <p:nvPr>
            <p:ph type="sldNum" sz="quarter" idx="5"/>
          </p:nvPr>
        </p:nvSpPr>
        <p:spPr>
          <a:noFill/>
        </p:spPr>
        <p:txBody>
          <a:bodyPr/>
          <a:lstStyle/>
          <a:p>
            <a:fld id="{7DDD0750-0E22-4EE2-AC6A-75BA09F7E5E8}" type="slidenum">
              <a:rPr lang="en-US">
                <a:latin typeface="Times New Roman" charset="0"/>
              </a:rPr>
              <a:pPr/>
              <a:t>17</a:t>
            </a:fld>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5CC1D13-2A45-4EB0-A816-E682F9749D50}" type="slidenum">
              <a:rPr lang="en-US">
                <a:latin typeface="Times New Roman" charset="0"/>
              </a:rPr>
              <a:pPr/>
              <a:t>18</a:t>
            </a:fld>
            <a:endParaRPr lang="en-US">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b="1" smtClean="0">
                <a:solidFill>
                  <a:srgbClr val="000000"/>
                </a:solidFill>
                <a:latin typeface="Arial" charset="0"/>
              </a:rPr>
              <a:t>Cylinder seal of Ibni-sharrum, a scribe of Shar-kali-sharri</a:t>
            </a:r>
            <a:r>
              <a:rPr lang="en-US" smtClean="0">
                <a:solidFill>
                  <a:srgbClr val="000000"/>
                </a:solidFill>
                <a:latin typeface="Arial" charset="0"/>
              </a:rPr>
              <a:t> (left) </a:t>
            </a:r>
            <a:r>
              <a:rPr lang="en-US" b="1" smtClean="0">
                <a:solidFill>
                  <a:srgbClr val="000000"/>
                </a:solidFill>
                <a:latin typeface="Arial" charset="0"/>
              </a:rPr>
              <a:t>and impression</a:t>
            </a:r>
            <a:r>
              <a:rPr lang="en-US" smtClean="0">
                <a:solidFill>
                  <a:srgbClr val="000000"/>
                </a:solidFill>
                <a:latin typeface="Arial" charset="0"/>
              </a:rPr>
              <a:t> (right), ca. 2183–2159 B.C.; Akkadian, reign of Shar-kali-sharri. Mesopotamia. Cuneiform inscription in Old Akkadian. Serpentine; H. 3.9 cm (1 1/2 in.); Diam. 2.6 cm (1 in.). Musée du Louvre, Département des Antiquités Orientales, Paris  AO 22303.</a:t>
            </a:r>
            <a:r>
              <a:rPr lang="en-US" smtClean="0">
                <a:latin typeface="Times New Roman" charset="0"/>
              </a:rPr>
              <a:t/>
            </a:r>
            <a:br>
              <a:rPr lang="en-US" smtClean="0">
                <a:latin typeface="Times New Roman" charset="0"/>
              </a:rPr>
            </a:br>
            <a:r>
              <a:rPr lang="en-US" smtClean="0">
                <a:latin typeface="Times New Roman" charset="0"/>
              </a:rPr>
              <a:t> </a:t>
            </a:r>
          </a:p>
          <a:p>
            <a:pPr eaLnBrk="1" hangingPunct="1"/>
            <a:r>
              <a:rPr lang="en-US" smtClean="0">
                <a:latin typeface="Times New Roman" charset="0"/>
              </a:rPr>
              <a:t>     </a:t>
            </a:r>
            <a:r>
              <a:rPr lang="en-US" smtClean="0">
                <a:latin typeface="Arial" charset="0"/>
              </a:rPr>
              <a:t>This seal, which according to the cuneiform inscription belonged to Ibni-sharrum, the scribe of king Shar-kali-sharri, is one of the finest examples of the perfection achieved by the engravers of the Akkadian period. Two nude heroes with long curls are represented kneeling on one knee in a strictly symmetrical composition. Each of them holds a vase with water gushing forth, a symbol of fertility and abundance; two water buffalo are drinking from them. Underneath, a river winds its way between the mountains, represented in a conventional manner by a motif composed of two lines of scales. In the center of the composition, the text panel containing the inscription is supported on the backs of the buffalo. These animals are evidence of the relations existing between the Akkadian Empire and the region of Meluhha, identified with the Indus Valley, where they originated. The engraver carefully detailed their powerful musculature and their spectacular horns, which he depicted as they appear on Indus seals in a view from above. The calm equilibrium of the composition, based on horizontal and vertical lines, confers on this minuscule relief a monumentality entirely characteristic of the late Akkadian period style. Seals of this quality were the monopoly of relatives of the royal family or of high officials, and probably came from a workshop, where production was reserved for these elite figures.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BC2D0BE-0CCB-4F32-97F2-1A11AA2BC2FE}" type="slidenum">
              <a:rPr lang="en-US">
                <a:latin typeface="Times New Roman" charset="0"/>
              </a:rPr>
              <a:pPr/>
              <a:t>19</a:t>
            </a:fld>
            <a:endParaRPr lang="en-US">
              <a:latin typeface="Times New Roman" charset="0"/>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2164" name="Slide Number Placeholder 3"/>
          <p:cNvSpPr>
            <a:spLocks noGrp="1"/>
          </p:cNvSpPr>
          <p:nvPr>
            <p:ph type="sldNum" sz="quarter" idx="5"/>
          </p:nvPr>
        </p:nvSpPr>
        <p:spPr>
          <a:noFill/>
        </p:spPr>
        <p:txBody>
          <a:bodyPr/>
          <a:lstStyle/>
          <a:p>
            <a:fld id="{B00C4521-2111-4D69-9CDC-D2038A6E8A10}" type="slidenum">
              <a:rPr lang="en-US">
                <a:latin typeface="Times New Roman" charset="0"/>
              </a:rPr>
              <a:pPr/>
              <a:t>2</a:t>
            </a:fld>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15716" name="Slide Number Placeholder 3"/>
          <p:cNvSpPr>
            <a:spLocks noGrp="1"/>
          </p:cNvSpPr>
          <p:nvPr>
            <p:ph type="sldNum" sz="quarter" idx="5"/>
          </p:nvPr>
        </p:nvSpPr>
        <p:spPr>
          <a:noFill/>
        </p:spPr>
        <p:txBody>
          <a:bodyPr/>
          <a:lstStyle/>
          <a:p>
            <a:fld id="{0213A72D-2984-4B11-A888-7DD1443C8F5F}" type="slidenum">
              <a:rPr lang="en-US">
                <a:latin typeface="Times New Roman" charset="0"/>
              </a:rPr>
              <a:pPr/>
              <a:t>20</a:t>
            </a:fld>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16740" name="Slide Number Placeholder 3"/>
          <p:cNvSpPr>
            <a:spLocks noGrp="1"/>
          </p:cNvSpPr>
          <p:nvPr>
            <p:ph type="sldNum" sz="quarter" idx="5"/>
          </p:nvPr>
        </p:nvSpPr>
        <p:spPr>
          <a:noFill/>
        </p:spPr>
        <p:txBody>
          <a:bodyPr/>
          <a:lstStyle/>
          <a:p>
            <a:fld id="{B9A25721-480B-4B6F-BF1B-63AAC84217ED}" type="slidenum">
              <a:rPr lang="en-US">
                <a:latin typeface="Times New Roman" charset="0"/>
              </a:rPr>
              <a:pPr/>
              <a:t>21</a:t>
            </a:fld>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17764" name="Slide Number Placeholder 3"/>
          <p:cNvSpPr>
            <a:spLocks noGrp="1"/>
          </p:cNvSpPr>
          <p:nvPr>
            <p:ph type="sldNum" sz="quarter" idx="5"/>
          </p:nvPr>
        </p:nvSpPr>
        <p:spPr>
          <a:noFill/>
        </p:spPr>
        <p:txBody>
          <a:bodyPr/>
          <a:lstStyle/>
          <a:p>
            <a:fld id="{85C79DE6-A108-4F07-8529-4A7081E69A00}" type="slidenum">
              <a:rPr lang="en-US">
                <a:latin typeface="Times New Roman" charset="0"/>
              </a:rPr>
              <a:pPr/>
              <a:t>22</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18788" name="Slide Number Placeholder 3"/>
          <p:cNvSpPr>
            <a:spLocks noGrp="1"/>
          </p:cNvSpPr>
          <p:nvPr>
            <p:ph type="sldNum" sz="quarter" idx="5"/>
          </p:nvPr>
        </p:nvSpPr>
        <p:spPr>
          <a:noFill/>
        </p:spPr>
        <p:txBody>
          <a:bodyPr/>
          <a:lstStyle/>
          <a:p>
            <a:fld id="{DBB86F6F-9A78-4E3C-AD49-336E4CBC47B7}" type="slidenum">
              <a:rPr lang="en-US">
                <a:latin typeface="Times New Roman" charset="0"/>
              </a:rPr>
              <a:pPr/>
              <a:t>23</a:t>
            </a:fld>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19812" name="Slide Number Placeholder 3"/>
          <p:cNvSpPr>
            <a:spLocks noGrp="1"/>
          </p:cNvSpPr>
          <p:nvPr>
            <p:ph type="sldNum" sz="quarter" idx="5"/>
          </p:nvPr>
        </p:nvSpPr>
        <p:spPr>
          <a:noFill/>
        </p:spPr>
        <p:txBody>
          <a:bodyPr/>
          <a:lstStyle/>
          <a:p>
            <a:fld id="{0696BED1-9DF5-45A4-BEA6-CC240734329D}" type="slidenum">
              <a:rPr lang="en-US">
                <a:latin typeface="Times New Roman" charset="0"/>
              </a:rPr>
              <a:pPr/>
              <a:t>24</a:t>
            </a:fld>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DE1ADE6-AE2E-43AB-BF40-3F88EE79BCD6}" type="slidenum">
              <a:rPr lang="en-US">
                <a:latin typeface="Times New Roman" charset="0"/>
              </a:rPr>
              <a:pPr/>
              <a:t>25</a:t>
            </a:fld>
            <a:endParaRPr lang="en-US">
              <a:latin typeface="Times New Roman"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Times New Roman" charset="0"/>
              </a:rPr>
              <a:t>http://www.crystalinks.com/babylonian.html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2884" name="Slide Number Placeholder 3"/>
          <p:cNvSpPr>
            <a:spLocks noGrp="1"/>
          </p:cNvSpPr>
          <p:nvPr>
            <p:ph type="sldNum" sz="quarter" idx="5"/>
          </p:nvPr>
        </p:nvSpPr>
        <p:spPr>
          <a:noFill/>
        </p:spPr>
        <p:txBody>
          <a:bodyPr/>
          <a:lstStyle/>
          <a:p>
            <a:fld id="{0B52EA02-96BE-4A78-A92C-22D3BE69CBB4}" type="slidenum">
              <a:rPr lang="en-US">
                <a:latin typeface="Times New Roman" charset="0"/>
              </a:rPr>
              <a:pPr/>
              <a:t>26</a:t>
            </a:fld>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3908" name="Slide Number Placeholder 3"/>
          <p:cNvSpPr>
            <a:spLocks noGrp="1"/>
          </p:cNvSpPr>
          <p:nvPr>
            <p:ph type="sldNum" sz="quarter" idx="5"/>
          </p:nvPr>
        </p:nvSpPr>
        <p:spPr>
          <a:noFill/>
        </p:spPr>
        <p:txBody>
          <a:bodyPr/>
          <a:lstStyle/>
          <a:p>
            <a:fld id="{95AD29C6-5605-4862-ACB5-C34B7DFDD497}" type="slidenum">
              <a:rPr lang="en-US">
                <a:latin typeface="Times New Roman" charset="0"/>
              </a:rPr>
              <a:pPr/>
              <a:t>27</a:t>
            </a:fld>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4932" name="Slide Number Placeholder 3"/>
          <p:cNvSpPr>
            <a:spLocks noGrp="1"/>
          </p:cNvSpPr>
          <p:nvPr>
            <p:ph type="sldNum" sz="quarter" idx="5"/>
          </p:nvPr>
        </p:nvSpPr>
        <p:spPr>
          <a:noFill/>
        </p:spPr>
        <p:txBody>
          <a:bodyPr/>
          <a:lstStyle/>
          <a:p>
            <a:fld id="{67FDB34D-2437-4924-BAA8-D73F3C3C2D85}" type="slidenum">
              <a:rPr lang="en-US">
                <a:latin typeface="Times New Roman" charset="0"/>
              </a:rPr>
              <a:pPr/>
              <a:t>28</a:t>
            </a:fld>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5956" name="Slide Number Placeholder 3"/>
          <p:cNvSpPr>
            <a:spLocks noGrp="1"/>
          </p:cNvSpPr>
          <p:nvPr>
            <p:ph type="sldNum" sz="quarter" idx="5"/>
          </p:nvPr>
        </p:nvSpPr>
        <p:spPr>
          <a:noFill/>
        </p:spPr>
        <p:txBody>
          <a:bodyPr/>
          <a:lstStyle/>
          <a:p>
            <a:fld id="{78537322-E4CB-4B12-868A-5EB9D63D42D3}" type="slidenum">
              <a:rPr lang="en-US">
                <a:latin typeface="Times New Roman" charset="0"/>
              </a:rPr>
              <a:pPr/>
              <a:t>29</a:t>
            </a:fld>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3188" name="Slide Number Placeholder 3"/>
          <p:cNvSpPr>
            <a:spLocks noGrp="1"/>
          </p:cNvSpPr>
          <p:nvPr>
            <p:ph type="sldNum" sz="quarter" idx="5"/>
          </p:nvPr>
        </p:nvSpPr>
        <p:spPr>
          <a:noFill/>
        </p:spPr>
        <p:txBody>
          <a:bodyPr/>
          <a:lstStyle/>
          <a:p>
            <a:fld id="{F6E6CF0C-ECA6-4815-B7CD-71DFA787CC92}" type="slidenum">
              <a:rPr lang="en-US">
                <a:latin typeface="Times New Roman" charset="0"/>
              </a:rPr>
              <a:pPr/>
              <a:t>3</a:t>
            </a:fld>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6980" name="Slide Number Placeholder 3"/>
          <p:cNvSpPr>
            <a:spLocks noGrp="1"/>
          </p:cNvSpPr>
          <p:nvPr>
            <p:ph type="sldNum" sz="quarter" idx="5"/>
          </p:nvPr>
        </p:nvSpPr>
        <p:spPr>
          <a:noFill/>
        </p:spPr>
        <p:txBody>
          <a:bodyPr/>
          <a:lstStyle/>
          <a:p>
            <a:fld id="{AAED5363-656E-4871-ADCC-8FE7FD49F6AE}" type="slidenum">
              <a:rPr lang="en-US">
                <a:latin typeface="Times New Roman" charset="0"/>
              </a:rPr>
              <a:pPr/>
              <a:t>30</a:t>
            </a:fld>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8004" name="Slide Number Placeholder 3"/>
          <p:cNvSpPr>
            <a:spLocks noGrp="1"/>
          </p:cNvSpPr>
          <p:nvPr>
            <p:ph type="sldNum" sz="quarter" idx="5"/>
          </p:nvPr>
        </p:nvSpPr>
        <p:spPr>
          <a:noFill/>
        </p:spPr>
        <p:txBody>
          <a:bodyPr/>
          <a:lstStyle/>
          <a:p>
            <a:fld id="{81B32417-9261-45F8-9B1F-E7D7B9245D62}" type="slidenum">
              <a:rPr lang="en-US">
                <a:latin typeface="Times New Roman" charset="0"/>
              </a:rPr>
              <a:pPr/>
              <a:t>31</a:t>
            </a:fld>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29028" name="Slide Number Placeholder 3"/>
          <p:cNvSpPr>
            <a:spLocks noGrp="1"/>
          </p:cNvSpPr>
          <p:nvPr>
            <p:ph type="sldNum" sz="quarter" idx="5"/>
          </p:nvPr>
        </p:nvSpPr>
        <p:spPr>
          <a:noFill/>
        </p:spPr>
        <p:txBody>
          <a:bodyPr/>
          <a:lstStyle/>
          <a:p>
            <a:fld id="{6BA81B29-CB5F-4E24-8D78-FC8E5FDDD597}" type="slidenum">
              <a:rPr lang="en-US">
                <a:latin typeface="Times New Roman" charset="0"/>
              </a:rPr>
              <a:pPr/>
              <a:t>32</a:t>
            </a:fld>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0052" name="Slide Number Placeholder 3"/>
          <p:cNvSpPr>
            <a:spLocks noGrp="1"/>
          </p:cNvSpPr>
          <p:nvPr>
            <p:ph type="sldNum" sz="quarter" idx="5"/>
          </p:nvPr>
        </p:nvSpPr>
        <p:spPr>
          <a:noFill/>
        </p:spPr>
        <p:txBody>
          <a:bodyPr/>
          <a:lstStyle/>
          <a:p>
            <a:fld id="{21CB45E8-3C63-421B-9553-D90374A60379}" type="slidenum">
              <a:rPr lang="en-US">
                <a:latin typeface="Times New Roman" charset="0"/>
              </a:rPr>
              <a:pPr/>
              <a:t>33</a:t>
            </a:fld>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1076" name="Slide Number Placeholder 3"/>
          <p:cNvSpPr>
            <a:spLocks noGrp="1"/>
          </p:cNvSpPr>
          <p:nvPr>
            <p:ph type="sldNum" sz="quarter" idx="5"/>
          </p:nvPr>
        </p:nvSpPr>
        <p:spPr>
          <a:noFill/>
        </p:spPr>
        <p:txBody>
          <a:bodyPr/>
          <a:lstStyle/>
          <a:p>
            <a:fld id="{C1086BF2-E064-4530-A029-10E21C254BBC}" type="slidenum">
              <a:rPr lang="en-US">
                <a:latin typeface="Times New Roman" charset="0"/>
              </a:rPr>
              <a:pPr/>
              <a:t>34</a:t>
            </a:fld>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2100" name="Slide Number Placeholder 3"/>
          <p:cNvSpPr>
            <a:spLocks noGrp="1"/>
          </p:cNvSpPr>
          <p:nvPr>
            <p:ph type="sldNum" sz="quarter" idx="5"/>
          </p:nvPr>
        </p:nvSpPr>
        <p:spPr>
          <a:noFill/>
        </p:spPr>
        <p:txBody>
          <a:bodyPr/>
          <a:lstStyle/>
          <a:p>
            <a:fld id="{78EB0535-63A3-4BB0-8B7F-1D6487DD4C99}" type="slidenum">
              <a:rPr lang="en-US">
                <a:latin typeface="Times New Roman" charset="0"/>
              </a:rPr>
              <a:pPr/>
              <a:t>35</a:t>
            </a:fld>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3124" name="Slide Number Placeholder 3"/>
          <p:cNvSpPr>
            <a:spLocks noGrp="1"/>
          </p:cNvSpPr>
          <p:nvPr>
            <p:ph type="sldNum" sz="quarter" idx="5"/>
          </p:nvPr>
        </p:nvSpPr>
        <p:spPr>
          <a:noFill/>
        </p:spPr>
        <p:txBody>
          <a:bodyPr/>
          <a:lstStyle/>
          <a:p>
            <a:fld id="{F194637D-5EEA-467C-8505-D75E4C93A66F}" type="slidenum">
              <a:rPr lang="en-US">
                <a:latin typeface="Times New Roman" charset="0"/>
              </a:rPr>
              <a:pPr/>
              <a:t>36</a:t>
            </a:fld>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4148" name="Slide Number Placeholder 3"/>
          <p:cNvSpPr>
            <a:spLocks noGrp="1"/>
          </p:cNvSpPr>
          <p:nvPr>
            <p:ph type="sldNum" sz="quarter" idx="5"/>
          </p:nvPr>
        </p:nvSpPr>
        <p:spPr>
          <a:noFill/>
        </p:spPr>
        <p:txBody>
          <a:bodyPr/>
          <a:lstStyle/>
          <a:p>
            <a:fld id="{80D4F3B6-C52B-4414-8A57-122CBD44F565}" type="slidenum">
              <a:rPr lang="en-US">
                <a:latin typeface="Times New Roman" charset="0"/>
              </a:rPr>
              <a:pPr/>
              <a:t>37</a:t>
            </a:fld>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5172" name="Slide Number Placeholder 3"/>
          <p:cNvSpPr>
            <a:spLocks noGrp="1"/>
          </p:cNvSpPr>
          <p:nvPr>
            <p:ph type="sldNum" sz="quarter" idx="5"/>
          </p:nvPr>
        </p:nvSpPr>
        <p:spPr>
          <a:noFill/>
        </p:spPr>
        <p:txBody>
          <a:bodyPr/>
          <a:lstStyle/>
          <a:p>
            <a:fld id="{3585A81E-FD8D-4D1B-BC1D-922C8196D361}" type="slidenum">
              <a:rPr lang="en-US">
                <a:latin typeface="Times New Roman" charset="0"/>
              </a:rPr>
              <a:pPr/>
              <a:t>38</a:t>
            </a:fld>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6196" name="Slide Number Placeholder 3"/>
          <p:cNvSpPr>
            <a:spLocks noGrp="1"/>
          </p:cNvSpPr>
          <p:nvPr>
            <p:ph type="sldNum" sz="quarter" idx="5"/>
          </p:nvPr>
        </p:nvSpPr>
        <p:spPr>
          <a:noFill/>
        </p:spPr>
        <p:txBody>
          <a:bodyPr/>
          <a:lstStyle/>
          <a:p>
            <a:fld id="{97D999FF-4F31-4CEE-8EE3-EC0127D71CE1}" type="slidenum">
              <a:rPr lang="en-US">
                <a:latin typeface="Times New Roman" charset="0"/>
              </a:rPr>
              <a:pPr/>
              <a:t>39</a:t>
            </a:fld>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4212" name="Slide Number Placeholder 3"/>
          <p:cNvSpPr>
            <a:spLocks noGrp="1"/>
          </p:cNvSpPr>
          <p:nvPr>
            <p:ph type="sldNum" sz="quarter" idx="5"/>
          </p:nvPr>
        </p:nvSpPr>
        <p:spPr>
          <a:noFill/>
        </p:spPr>
        <p:txBody>
          <a:bodyPr/>
          <a:lstStyle/>
          <a:p>
            <a:fld id="{6B390C86-54FC-4050-812F-DD2502732F59}" type="slidenum">
              <a:rPr lang="en-US">
                <a:latin typeface="Times New Roman" charset="0"/>
              </a:rPr>
              <a:pPr/>
              <a:t>4</a:t>
            </a:fld>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7220" name="Slide Number Placeholder 3"/>
          <p:cNvSpPr>
            <a:spLocks noGrp="1"/>
          </p:cNvSpPr>
          <p:nvPr>
            <p:ph type="sldNum" sz="quarter" idx="5"/>
          </p:nvPr>
        </p:nvSpPr>
        <p:spPr>
          <a:noFill/>
        </p:spPr>
        <p:txBody>
          <a:bodyPr/>
          <a:lstStyle/>
          <a:p>
            <a:fld id="{F8B4D887-1324-4500-B1E5-E4896A582005}" type="slidenum">
              <a:rPr lang="en-US">
                <a:latin typeface="Times New Roman" charset="0"/>
              </a:rPr>
              <a:pPr/>
              <a:t>40</a:t>
            </a:fld>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38244" name="Slide Number Placeholder 3"/>
          <p:cNvSpPr>
            <a:spLocks noGrp="1"/>
          </p:cNvSpPr>
          <p:nvPr>
            <p:ph type="sldNum" sz="quarter" idx="5"/>
          </p:nvPr>
        </p:nvSpPr>
        <p:spPr>
          <a:noFill/>
        </p:spPr>
        <p:txBody>
          <a:bodyPr/>
          <a:lstStyle/>
          <a:p>
            <a:fld id="{DE10B3A1-3BDA-460E-B7C4-4E898B80F758}" type="slidenum">
              <a:rPr lang="en-US">
                <a:latin typeface="Times New Roman" charset="0"/>
              </a:rPr>
              <a:pPr/>
              <a:t>41</a:t>
            </a:fld>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9865131-1E12-48F2-94DA-D3DF56702807}" type="slidenum">
              <a:rPr lang="en-US">
                <a:latin typeface="Times New Roman" charset="0"/>
              </a:rPr>
              <a:pPr/>
              <a:t>42</a:t>
            </a:fld>
            <a:endParaRPr lang="en-US">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b="1" smtClean="0">
                <a:latin typeface="Times New Roman" charset="0"/>
              </a:rPr>
              <a:t>Human and semihuman forms of some of the chief Egyptian deities: 1) Horus, son of Osiris, a sky god closely connected with the king. 2) Set or Seth, enemy of Horus and Osiris, god of storms and disorder. 3) Thoth, a moon deity and god of writing, counting and wisdom. 4) Khnum, a ram god who shapes men and their </a:t>
            </a:r>
            <a:r>
              <a:rPr lang="en-US" b="1" i="1" smtClean="0">
                <a:latin typeface="Times New Roman" charset="0"/>
              </a:rPr>
              <a:t>kas</a:t>
            </a:r>
            <a:r>
              <a:rPr lang="en-US" b="1" smtClean="0">
                <a:latin typeface="Times New Roman" charset="0"/>
              </a:rPr>
              <a:t> on his potter's wheel. 5) Hathor, goddess of love birth and death. 6) Sobek, the crocodile god, Lord of the Faiyum. 7) Ra, the sun god in his many forms. 8) Amon, a creator god often linked with Ra. 9) Ptah, another creator god and the patron of craftsmen. 1O) Anubis, god of mummification. 11) Osiris, god of agriculture and ruler of the dead. 12) Isis, wife of Osiris, mother of Horus and Mistress of Magic. </a:t>
            </a:r>
          </a:p>
          <a:p>
            <a:pPr eaLnBrk="1" hangingPunct="1"/>
            <a:endParaRPr lang="en-US" smtClean="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DF7E3EB-3386-4CD4-A534-3009A87B9AAB}" type="slidenum">
              <a:rPr lang="en-US">
                <a:latin typeface="Times New Roman" charset="0"/>
              </a:rPr>
              <a:pPr/>
              <a:t>43</a:t>
            </a:fld>
            <a:endParaRPr lang="en-US">
              <a:latin typeface="Times New Roman"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charset="0"/>
              </a:rPr>
              <a:t>Beginning with the upper left-hand corner, the deceased appears before a panel of 14 judges to make an accounting for his deeds during life. The ankh, the key of life, appears in the hands of some of the judges. </a:t>
            </a:r>
          </a:p>
          <a:p>
            <a:pPr eaLnBrk="1" hangingPunct="1"/>
            <a:r>
              <a:rPr lang="en-US" b="1" smtClean="0">
                <a:latin typeface="Times New Roman" charset="0"/>
              </a:rPr>
              <a:t>Next, below, the jackal god Anubis who represents the underworld and mummification leads the deceased before the scale. In his hand, Anubis holds the ankh. </a:t>
            </a:r>
          </a:p>
          <a:p>
            <a:pPr eaLnBrk="1" hangingPunct="1"/>
            <a:r>
              <a:rPr lang="en-US" b="1" smtClean="0">
                <a:latin typeface="Times New Roman" charset="0"/>
              </a:rPr>
              <a:t>Anubis then weighs the heart of the deceased (left tray) against the feather of Ma'at, goddess of truth and justice (right tray). In some drawings, the full goddess Ma'at, not just her feather, is shown seated on the tray. Note that Ma'at's head, crowned by the feather, also appears atop the fulcrum of the scale. If the heart of the deceased outweighs the feather, then the deceased has a heart which has been made heavy with evil deeds. In that event, Ammit the god with the crocodile head and hippopotamus legs will devour the heart, condemning the deceased to oblivion for eternity. But if the feather outweighs the heart, and then the deceased has led a righteous life and may be presented before Osiris to join the afterlife. Thoth, the ibis-headed god of wisdom stands at the ready to record the outcome. </a:t>
            </a:r>
          </a:p>
          <a:p>
            <a:pPr eaLnBrk="1" hangingPunct="1"/>
            <a:r>
              <a:rPr lang="en-US" b="1" smtClean="0">
                <a:latin typeface="Times New Roman" charset="0"/>
              </a:rPr>
              <a:t>Horus, the god with the falcon head, then leads the deceased to Osiris. Note the ankh in Horus' hand. Horus represents the personification of the Pharaoh during life, and his father Osiris represents the personification of the Pharaoh after death. </a:t>
            </a:r>
          </a:p>
          <a:p>
            <a:pPr eaLnBrk="1" hangingPunct="1"/>
            <a:r>
              <a:rPr lang="en-US" b="1" smtClean="0">
                <a:latin typeface="Times New Roman" charset="0"/>
              </a:rPr>
              <a:t>Osiris, lord of the underworld, sits on his throne, represented as a mummy. On his head is the white crown of Lower Egypt (the north). He holds the symbols of Egyptian kingship in his hands: the shepherd's crook to symbolize his role as shepherd of mankind, and the flail, to represent his ability to separate the wheat from the chaff. Behind him stand his wife Isis and her sister Nephthys. Isis is the one in red, and Nephthys is the one in green. Together, Osiris, Isis, and Nephthys welcome the deceased to the underworld. </a:t>
            </a:r>
          </a:p>
          <a:p>
            <a:pPr eaLnBrk="1" hangingPunct="1"/>
            <a:r>
              <a:rPr lang="en-US" b="1" smtClean="0">
                <a:latin typeface="Times New Roman" charset="0"/>
              </a:rPr>
              <a:t>The tomb-owner would continue after death the occupations of this life and so everything required was packed in the tomb along with the body. Writing materials were often supplied along with clothing, wigs, and hairdressing supplies and assorted tools, depending on the occupation of the deceased. </a:t>
            </a:r>
          </a:p>
          <a:p>
            <a:pPr eaLnBrk="1" hangingPunct="1"/>
            <a:r>
              <a:rPr lang="en-US" b="1" smtClean="0">
                <a:latin typeface="Times New Roman" charset="0"/>
              </a:rPr>
              <a:t>Often model tools rather than full size ones would be placed in the tomb; models were cheaper and took up less space and in the after-life would be magically transformed into the real thing. </a:t>
            </a:r>
          </a:p>
          <a:p>
            <a:pPr eaLnBrk="1" hangingPunct="1"/>
            <a:r>
              <a:rPr lang="en-US" b="1" smtClean="0">
                <a:latin typeface="Times New Roman" charset="0"/>
              </a:rPr>
              <a:t>Things might include a headrest, glass vessels which may have contained perfume and a slate palette for grinding make-up. </a:t>
            </a:r>
          </a:p>
          <a:p>
            <a:pPr eaLnBrk="1" hangingPunct="1"/>
            <a:r>
              <a:rPr lang="en-US" b="1" smtClean="0">
                <a:latin typeface="Times New Roman" charset="0"/>
              </a:rPr>
              <a:t>Food was provided for the deceased and should the expected regular offerings of the descendants cease, food depicted on the walls of the tomb would be magically transformed to supply the needs of the dead. </a:t>
            </a:r>
          </a:p>
          <a:p>
            <a:pPr eaLnBrk="1" hangingPunct="1"/>
            <a:r>
              <a:rPr lang="en-US" b="1" smtClean="0">
                <a:latin typeface="Times New Roman" charset="0"/>
              </a:rPr>
              <a:t>Images on tombs might include a triangular shaped piece of bread (part of the food offerings from a tomb). Other images might represent food items that the tomb owner would have eaten in his lifetime and hoped to eat in the after-life. </a:t>
            </a:r>
          </a:p>
          <a:p>
            <a:pPr eaLnBrk="1" hangingPunct="1"/>
            <a:endParaRPr lang="en-US"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216635D-E3EE-45B3-AB0E-BDDF51A18866}" type="slidenum">
              <a:rPr lang="en-US">
                <a:latin typeface="Times New Roman" charset="0"/>
              </a:rPr>
              <a:pPr/>
              <a:t>44</a:t>
            </a:fld>
            <a:endParaRPr lang="en-US">
              <a:latin typeface="Times New Roman"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D6DB950-A7BF-438B-A43B-11666C6F7521}" type="slidenum">
              <a:rPr lang="en-US">
                <a:latin typeface="Times New Roman" charset="0"/>
              </a:rPr>
              <a:pPr/>
              <a:t>45</a:t>
            </a:fld>
            <a:endParaRPr lang="en-US">
              <a:latin typeface="Times New Roman" charset="0"/>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347F226-E1E3-429B-BA59-A4704DB7723B}" type="slidenum">
              <a:rPr lang="en-US">
                <a:latin typeface="Times New Roman" charset="0"/>
              </a:rPr>
              <a:pPr/>
              <a:t>50</a:t>
            </a:fld>
            <a:endParaRPr lang="en-US">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algn="ctr" eaLnBrk="1" hangingPunct="1"/>
            <a:r>
              <a:rPr lang="en-US" b="1" smtClean="0">
                <a:latin typeface="Times New Roman" charset="0"/>
              </a:rPr>
              <a:t>The famous golden mask of Tutankhamun </a:t>
            </a:r>
          </a:p>
          <a:p>
            <a:pPr algn="ctr" eaLnBrk="1" hangingPunct="1"/>
            <a:r>
              <a:rPr lang="en-US" b="1" smtClean="0">
                <a:latin typeface="Times New Roman" charset="0"/>
              </a:rPr>
              <a:t>and the less well known solid gold mask of Psusennes. </a:t>
            </a:r>
          </a:p>
          <a:p>
            <a:pPr algn="ctr" eaLnBrk="1" hangingPunct="1"/>
            <a:r>
              <a:rPr lang="en-US" b="1" smtClean="0">
                <a:latin typeface="Times New Roman" charset="0"/>
              </a:rPr>
              <a:t>Tjuyu and Yuya - Parents of Queen Tiy - Mother of Akhnaton.</a:t>
            </a:r>
          </a:p>
          <a:p>
            <a:pPr algn="ctr" eaLnBrk="1" hangingPunct="1"/>
            <a:endParaRPr lang="en-US" b="1" smtClean="0">
              <a:latin typeface="Times New Roman" charset="0"/>
            </a:endParaRPr>
          </a:p>
          <a:p>
            <a:pPr eaLnBrk="1" hangingPunct="1"/>
            <a:endParaRPr lang="en-US"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17B507D-0EBA-4F2D-AD0D-3777FFD9F766}" type="slidenum">
              <a:rPr lang="en-US">
                <a:latin typeface="Times New Roman" charset="0"/>
              </a:rPr>
              <a:pPr/>
              <a:t>53</a:t>
            </a:fld>
            <a:endParaRPr lang="en-US">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solidFill>
                  <a:srgbClr val="000000"/>
                </a:solidFill>
                <a:latin typeface="Verdana" pitchFamily="34" charset="0"/>
              </a:rPr>
              <a:t>Among rich people, marriages were arranged. The king married foreign princesses for political reasons. Other marriages were based on love and respect. Husband and wife were often painted with arms around each other. Families were large, with five or six children.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(A) SERVANTS </a:t>
            </a:r>
            <a:br>
              <a:rPr lang="en-US" smtClean="0">
                <a:solidFill>
                  <a:srgbClr val="000000"/>
                </a:solidFill>
                <a:latin typeface="Verdana" pitchFamily="34" charset="0"/>
              </a:rPr>
            </a:br>
            <a:r>
              <a:rPr lang="en-US" smtClean="0">
                <a:solidFill>
                  <a:srgbClr val="000000"/>
                </a:solidFill>
                <a:latin typeface="Verdana" pitchFamily="34" charset="0"/>
              </a:rPr>
              <a:t>A rich Egyptian family had servants to work for them.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(B) PETS </a:t>
            </a:r>
            <a:br>
              <a:rPr lang="en-US" smtClean="0">
                <a:solidFill>
                  <a:srgbClr val="000000"/>
                </a:solidFill>
                <a:latin typeface="Verdana" pitchFamily="34" charset="0"/>
              </a:rPr>
            </a:br>
            <a:r>
              <a:rPr lang="en-US" smtClean="0">
                <a:solidFill>
                  <a:srgbClr val="000000"/>
                </a:solidFill>
                <a:latin typeface="Verdana" pitchFamily="34" charset="0"/>
              </a:rPr>
              <a:t>The Egyptians were fond of animals. They kept birds and monkeys, as well as cats and dogs.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(C) A HOUSEHOLD GOD </a:t>
            </a:r>
            <a:br>
              <a:rPr lang="en-US" smtClean="0">
                <a:solidFill>
                  <a:srgbClr val="000000"/>
                </a:solidFill>
                <a:latin typeface="Verdana" pitchFamily="34" charset="0"/>
              </a:rPr>
            </a:br>
            <a:r>
              <a:rPr lang="en-US" smtClean="0">
                <a:solidFill>
                  <a:srgbClr val="000000"/>
                </a:solidFill>
                <a:latin typeface="Verdana" pitchFamily="34" charset="0"/>
              </a:rPr>
              <a:t>Gods lived in ordinary houses as well as temples. Bes was a favourite god during the New Kingdom.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(D) BEAUTY TREATMENT </a:t>
            </a:r>
            <a:br>
              <a:rPr lang="en-US" smtClean="0">
                <a:solidFill>
                  <a:srgbClr val="000000"/>
                </a:solidFill>
                <a:latin typeface="Verdana" pitchFamily="34" charset="0"/>
              </a:rPr>
            </a:br>
            <a:r>
              <a:rPr lang="en-US" smtClean="0">
                <a:solidFill>
                  <a:srgbClr val="000000"/>
                </a:solidFill>
                <a:latin typeface="Verdana" pitchFamily="34" charset="0"/>
              </a:rPr>
              <a:t>Here a woman is making herself beautiful. After a thorough wash, she puts on her jewellery and does her hair. Then she makes up her face. Most important are the eyes. She gives them a dark outline with kohl.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(E) CHILDREN </a:t>
            </a:r>
            <a:br>
              <a:rPr lang="en-US" smtClean="0">
                <a:solidFill>
                  <a:srgbClr val="000000"/>
                </a:solidFill>
                <a:latin typeface="Verdana" pitchFamily="34" charset="0"/>
              </a:rPr>
            </a:br>
            <a:r>
              <a:rPr lang="en-US" smtClean="0">
                <a:solidFill>
                  <a:srgbClr val="000000"/>
                </a:solidFill>
                <a:latin typeface="Verdana" pitchFamily="34" charset="0"/>
              </a:rPr>
              <a:t>The Egyptians enjoyed family life and liked children. Parents expected their children to respect them and obey them.</a:t>
            </a:r>
          </a:p>
          <a:p>
            <a:pPr eaLnBrk="1" hangingPunct="1"/>
            <a:endParaRPr lang="en-US"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3615C93-50B5-44D2-A19C-1C060172E731}" type="slidenum">
              <a:rPr lang="en-US">
                <a:latin typeface="Times New Roman" charset="0"/>
              </a:rPr>
              <a:pPr/>
              <a:t>54</a:t>
            </a:fld>
            <a:endParaRPr lang="en-US">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b="1" smtClean="0">
                <a:solidFill>
                  <a:srgbClr val="000000"/>
                </a:solidFill>
                <a:latin typeface="Verdana" pitchFamily="34" charset="0"/>
              </a:rPr>
              <a:t>T</a:t>
            </a:r>
            <a:r>
              <a:rPr lang="en-US" smtClean="0">
                <a:solidFill>
                  <a:srgbClr val="000000"/>
                </a:solidFill>
                <a:latin typeface="Verdana" pitchFamily="34" charset="0"/>
              </a:rPr>
              <a:t>he Egyptians invented a form of writing called hieroglyphics. Hieroglyphs are little pictures. Some stand for an object. For example, a picture of a cow means 'cow.' But they also stand for sounds. In English, you could use the sign of a cow to write the first half of the word 'cow-ard.' The same sign would stand for different words that sound alike, such as 'see' and 'sea.' People wrote with a reed pen, or fine brush, and ink.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(A) GROUP SIGNS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(B) LETTER SIGNS </a:t>
            </a:r>
            <a:br>
              <a:rPr lang="en-US" smtClean="0">
                <a:solidFill>
                  <a:srgbClr val="000000"/>
                </a:solidFill>
                <a:latin typeface="Verdana" pitchFamily="34" charset="0"/>
              </a:rPr>
            </a:br>
            <a:r>
              <a:rPr lang="en-US" smtClean="0">
                <a:solidFill>
                  <a:srgbClr val="000000"/>
                </a:solidFill>
                <a:latin typeface="Verdana" pitchFamily="34" charset="0"/>
              </a:rPr>
              <a:t/>
            </a:r>
            <a:br>
              <a:rPr lang="en-US" smtClean="0">
                <a:solidFill>
                  <a:srgbClr val="000000"/>
                </a:solidFill>
                <a:latin typeface="Verdana" pitchFamily="34" charset="0"/>
              </a:rPr>
            </a:br>
            <a:r>
              <a:rPr lang="en-US" smtClean="0">
                <a:solidFill>
                  <a:srgbClr val="000000"/>
                </a:solidFill>
                <a:latin typeface="Verdana" pitchFamily="34" charset="0"/>
              </a:rPr>
              <a:t>(C) SENSE SIGNS</a:t>
            </a:r>
          </a:p>
          <a:p>
            <a:pPr eaLnBrk="1" hangingPunct="1"/>
            <a:endParaRPr lang="en-US"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8CFD8E9-ACE1-4AB0-B5FB-0DB97984BDC5}" type="slidenum">
              <a:rPr lang="en-US">
                <a:latin typeface="Times New Roman" charset="0"/>
              </a:rPr>
              <a:pPr/>
              <a:t>66</a:t>
            </a:fld>
            <a:endParaRPr lang="en-US">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b="1" smtClean="0">
                <a:solidFill>
                  <a:srgbClr val="000000"/>
                </a:solidFill>
                <a:latin typeface="Arial" charset="0"/>
              </a:rPr>
              <a:t>String of beads</a:t>
            </a:r>
            <a:r>
              <a:rPr lang="en-US" smtClean="0">
                <a:solidFill>
                  <a:srgbClr val="000000"/>
                </a:solidFill>
                <a:latin typeface="Arial" charset="0"/>
              </a:rPr>
              <a:t>, ca. 2600–1900 B.C.; Harappan. Indus Valley, Mohenjo-daro, DK 1541. Gold, vesuvianite or grossular garnet, agate, jasper, and steatite; L. 18 cm (7 1/8 in.). Mohenjo-daro Museum, Mohenjo-daro  MM 1367. Courtesy of the Department of Archaeology and Museums, Ministry of Minorities, Culture, Sports, Tourism, and Youth Affairs, Government of Pakistan.</a:t>
            </a:r>
            <a:r>
              <a:rPr lang="en-US" smtClean="0">
                <a:latin typeface="Times New Roman" charset="0"/>
              </a:rPr>
              <a:t/>
            </a:r>
            <a:br>
              <a:rPr lang="en-US" smtClean="0">
                <a:latin typeface="Times New Roman" charset="0"/>
              </a:rPr>
            </a:br>
            <a:endParaRPr lang="en-US" smtClean="0">
              <a:latin typeface="Times New Roman" charset="0"/>
            </a:endParaRPr>
          </a:p>
          <a:p>
            <a:pPr eaLnBrk="1" hangingPunct="1"/>
            <a:r>
              <a:rPr lang="en-US" b="1" smtClean="0">
                <a:solidFill>
                  <a:srgbClr val="000000"/>
                </a:solidFill>
                <a:latin typeface="Arial" charset="0"/>
              </a:rPr>
              <a:t>Female figures with headdresses and jewelry</a:t>
            </a:r>
            <a:r>
              <a:rPr lang="en-US" smtClean="0">
                <a:solidFill>
                  <a:srgbClr val="000000"/>
                </a:solidFill>
                <a:latin typeface="Arial" charset="0"/>
              </a:rPr>
              <a:t>, ca. 2600–1900 B.C.; Harappan. Indus Valley, Mohenjo-daro, DK 2384. Terracotta; H. 18.7 cm (7 3/8 in.); W. 9.5 cm (3 3/4 in.). National Museum, Karachi. This figure from Mohenjo-daro represents one of the main styles of female figures found in cities as well as smaller settlements throughout the Indus Valley region. The fan-shaped headdress originally had wide cup-shaped extensions on either side of the head, framed by braided tresses.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5236" name="Slide Number Placeholder 3"/>
          <p:cNvSpPr>
            <a:spLocks noGrp="1"/>
          </p:cNvSpPr>
          <p:nvPr>
            <p:ph type="sldNum" sz="quarter" idx="5"/>
          </p:nvPr>
        </p:nvSpPr>
        <p:spPr>
          <a:noFill/>
        </p:spPr>
        <p:txBody>
          <a:bodyPr/>
          <a:lstStyle/>
          <a:p>
            <a:fld id="{50E07F34-4FCD-4BBF-B330-939DD9B45A8A}" type="slidenum">
              <a:rPr lang="en-US">
                <a:latin typeface="Times New Roman" charset="0"/>
              </a:rPr>
              <a:pPr/>
              <a:t>5</a:t>
            </a:fld>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47460" name="Slide Number Placeholder 3"/>
          <p:cNvSpPr>
            <a:spLocks noGrp="1"/>
          </p:cNvSpPr>
          <p:nvPr>
            <p:ph type="sldNum" sz="quarter" idx="5"/>
          </p:nvPr>
        </p:nvSpPr>
        <p:spPr>
          <a:noFill/>
        </p:spPr>
        <p:txBody>
          <a:bodyPr/>
          <a:lstStyle/>
          <a:p>
            <a:fld id="{D6565176-2271-428E-9BF3-1848EDC747BE}" type="slidenum">
              <a:rPr lang="en-US">
                <a:latin typeface="Times New Roman" charset="0"/>
              </a:rPr>
              <a:pPr/>
              <a:t>71</a:t>
            </a:fld>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48484" name="Slide Number Placeholder 3"/>
          <p:cNvSpPr>
            <a:spLocks noGrp="1"/>
          </p:cNvSpPr>
          <p:nvPr>
            <p:ph type="sldNum" sz="quarter" idx="5"/>
          </p:nvPr>
        </p:nvSpPr>
        <p:spPr>
          <a:noFill/>
        </p:spPr>
        <p:txBody>
          <a:bodyPr/>
          <a:lstStyle/>
          <a:p>
            <a:fld id="{DE98909C-6284-4B7D-970A-3CA3592B5F59}" type="slidenum">
              <a:rPr lang="en-US">
                <a:latin typeface="Times New Roman" charset="0"/>
              </a:rPr>
              <a:pPr/>
              <a:t>73</a:t>
            </a:fld>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49508" name="Slide Number Placeholder 3"/>
          <p:cNvSpPr>
            <a:spLocks noGrp="1"/>
          </p:cNvSpPr>
          <p:nvPr>
            <p:ph type="sldNum" sz="quarter" idx="5"/>
          </p:nvPr>
        </p:nvSpPr>
        <p:spPr>
          <a:noFill/>
        </p:spPr>
        <p:txBody>
          <a:bodyPr/>
          <a:lstStyle/>
          <a:p>
            <a:fld id="{3A98C84B-30FB-4F00-9B38-17C050E35C66}" type="slidenum">
              <a:rPr lang="en-US">
                <a:latin typeface="Times New Roman" charset="0"/>
              </a:rPr>
              <a:pPr/>
              <a:t>74</a:t>
            </a:fld>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50532" name="Slide Number Placeholder 3"/>
          <p:cNvSpPr>
            <a:spLocks noGrp="1"/>
          </p:cNvSpPr>
          <p:nvPr>
            <p:ph type="sldNum" sz="quarter" idx="5"/>
          </p:nvPr>
        </p:nvSpPr>
        <p:spPr>
          <a:noFill/>
        </p:spPr>
        <p:txBody>
          <a:bodyPr/>
          <a:lstStyle/>
          <a:p>
            <a:fld id="{8E23C861-BE2E-4E97-BAC6-A105F017DCCC}" type="slidenum">
              <a:rPr lang="en-US">
                <a:latin typeface="Times New Roman" charset="0"/>
              </a:rPr>
              <a:pPr/>
              <a:t>75</a:t>
            </a:fld>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51556" name="Slide Number Placeholder 3"/>
          <p:cNvSpPr>
            <a:spLocks noGrp="1"/>
          </p:cNvSpPr>
          <p:nvPr>
            <p:ph type="sldNum" sz="quarter" idx="5"/>
          </p:nvPr>
        </p:nvSpPr>
        <p:spPr>
          <a:noFill/>
        </p:spPr>
        <p:txBody>
          <a:bodyPr/>
          <a:lstStyle/>
          <a:p>
            <a:fld id="{F1C2D194-8162-48CA-B3C6-AA07AB4F9112}" type="slidenum">
              <a:rPr lang="en-US">
                <a:latin typeface="Times New Roman" charset="0"/>
              </a:rPr>
              <a:pPr/>
              <a:t>76</a:t>
            </a:fld>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52580" name="Slide Number Placeholder 3"/>
          <p:cNvSpPr>
            <a:spLocks noGrp="1"/>
          </p:cNvSpPr>
          <p:nvPr>
            <p:ph type="sldNum" sz="quarter" idx="5"/>
          </p:nvPr>
        </p:nvSpPr>
        <p:spPr>
          <a:noFill/>
        </p:spPr>
        <p:txBody>
          <a:bodyPr/>
          <a:lstStyle/>
          <a:p>
            <a:fld id="{DA4E5954-1DF2-4394-A907-0178948714FE}" type="slidenum">
              <a:rPr lang="en-US">
                <a:latin typeface="Times New Roman" charset="0"/>
              </a:rPr>
              <a:pPr/>
              <a:t>77</a:t>
            </a:fld>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53604" name="Slide Number Placeholder 3"/>
          <p:cNvSpPr>
            <a:spLocks noGrp="1"/>
          </p:cNvSpPr>
          <p:nvPr>
            <p:ph type="sldNum" sz="quarter" idx="5"/>
          </p:nvPr>
        </p:nvSpPr>
        <p:spPr>
          <a:noFill/>
        </p:spPr>
        <p:txBody>
          <a:bodyPr/>
          <a:lstStyle/>
          <a:p>
            <a:fld id="{92DB6D41-10D9-4D8D-90E0-5CFEF13921BC}" type="slidenum">
              <a:rPr lang="en-US">
                <a:latin typeface="Times New Roman" charset="0"/>
              </a:rPr>
              <a:pPr/>
              <a:t>78</a:t>
            </a:fld>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54628" name="Slide Number Placeholder 3"/>
          <p:cNvSpPr>
            <a:spLocks noGrp="1"/>
          </p:cNvSpPr>
          <p:nvPr>
            <p:ph type="sldNum" sz="quarter" idx="5"/>
          </p:nvPr>
        </p:nvSpPr>
        <p:spPr>
          <a:noFill/>
        </p:spPr>
        <p:txBody>
          <a:bodyPr/>
          <a:lstStyle/>
          <a:p>
            <a:fld id="{B3809690-8202-4965-A118-0F7D40CAB840}" type="slidenum">
              <a:rPr lang="en-US">
                <a:latin typeface="Times New Roman" charset="0"/>
              </a:rPr>
              <a:pPr/>
              <a:t>79</a:t>
            </a:fld>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155652" name="Slide Number Placeholder 3"/>
          <p:cNvSpPr>
            <a:spLocks noGrp="1"/>
          </p:cNvSpPr>
          <p:nvPr>
            <p:ph type="sldNum" sz="quarter" idx="5"/>
          </p:nvPr>
        </p:nvSpPr>
        <p:spPr>
          <a:noFill/>
        </p:spPr>
        <p:txBody>
          <a:bodyPr/>
          <a:lstStyle/>
          <a:p>
            <a:fld id="{8F640A72-EDCA-4F10-9F63-E5E68C3A4BD3}" type="slidenum">
              <a:rPr lang="en-US">
                <a:latin typeface="Times New Roman" charset="0"/>
              </a:rPr>
              <a:pPr/>
              <a:t>80</a:t>
            </a:fld>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6260" name="Slide Number Placeholder 3"/>
          <p:cNvSpPr>
            <a:spLocks noGrp="1"/>
          </p:cNvSpPr>
          <p:nvPr>
            <p:ph type="sldNum" sz="quarter" idx="5"/>
          </p:nvPr>
        </p:nvSpPr>
        <p:spPr>
          <a:noFill/>
        </p:spPr>
        <p:txBody>
          <a:bodyPr/>
          <a:lstStyle/>
          <a:p>
            <a:fld id="{3436C2CD-1275-49AD-9358-CC0753780DA8}" type="slidenum">
              <a:rPr lang="en-US">
                <a:latin typeface="Times New Roman" charset="0"/>
              </a:rPr>
              <a:pPr/>
              <a:t>6</a:t>
            </a:fld>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7284" name="Slide Number Placeholder 3"/>
          <p:cNvSpPr>
            <a:spLocks noGrp="1"/>
          </p:cNvSpPr>
          <p:nvPr>
            <p:ph type="sldNum" sz="quarter" idx="5"/>
          </p:nvPr>
        </p:nvSpPr>
        <p:spPr>
          <a:noFill/>
        </p:spPr>
        <p:txBody>
          <a:bodyPr/>
          <a:lstStyle/>
          <a:p>
            <a:fld id="{7E009BE8-9809-49B4-9B17-B232F81FAB8A}" type="slidenum">
              <a:rPr lang="en-US">
                <a:latin typeface="Times New Roman" charset="0"/>
              </a:rPr>
              <a:pPr/>
              <a:t>7</a:t>
            </a:fld>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8308" name="Slide Number Placeholder 3"/>
          <p:cNvSpPr>
            <a:spLocks noGrp="1"/>
          </p:cNvSpPr>
          <p:nvPr>
            <p:ph type="sldNum" sz="quarter" idx="5"/>
          </p:nvPr>
        </p:nvSpPr>
        <p:spPr>
          <a:noFill/>
        </p:spPr>
        <p:txBody>
          <a:bodyPr/>
          <a:lstStyle/>
          <a:p>
            <a:fld id="{B2DD5C37-89FB-4DB0-878F-5193E47ACEE4}" type="slidenum">
              <a:rPr lang="en-US">
                <a:latin typeface="Times New Roman" charset="0"/>
              </a:rPr>
              <a:pPr/>
              <a:t>8</a:t>
            </a:fld>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latin typeface="Times New Roman" charset="0"/>
            </a:endParaRPr>
          </a:p>
        </p:txBody>
      </p:sp>
      <p:sp>
        <p:nvSpPr>
          <p:cNvPr id="99332" name="Slide Number Placeholder 3"/>
          <p:cNvSpPr>
            <a:spLocks noGrp="1"/>
          </p:cNvSpPr>
          <p:nvPr>
            <p:ph type="sldNum" sz="quarter" idx="5"/>
          </p:nvPr>
        </p:nvSpPr>
        <p:spPr>
          <a:noFill/>
        </p:spPr>
        <p:txBody>
          <a:bodyPr/>
          <a:lstStyle/>
          <a:p>
            <a:fld id="{7754D0E3-E40F-4C68-AB18-0306DE9907EC}" type="slidenum">
              <a:rPr lang="en-US">
                <a:latin typeface="Times New Roman" charset="0"/>
              </a:rPr>
              <a:pPr/>
              <a:t>9</a:t>
            </a:fld>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1100FE-33E4-47E8-9D2A-E5553EA0F4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0DD993-5C85-46D1-B087-C3275FDA4C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14E9B3-5965-4FD1-BA8E-B59B8FC2D0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FBB9D-02BB-4AAF-A1EB-C20E1DC3D0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EA6CF-ADA0-411E-84BB-3D8F8D05A1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7F717B-7848-48D6-85E8-208D2D622A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D53B36-0A76-449B-B55F-923C47792D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E60DB5-7BDA-4CF3-95E8-29F163C11F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B04B57-DCEC-4670-A5E3-DC7CD18CE9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D1BAA-2B2E-4206-8B0C-62E02C885C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F5C61-8B47-41F1-8E49-9E8B8BCCD8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smtClean="0">
                <a:latin typeface="Times New Roman" pitchFamily="18" charset="0"/>
              </a:defRPr>
            </a:lvl1pPr>
          </a:lstStyle>
          <a:p>
            <a:pPr>
              <a:defRPr/>
            </a:pPr>
            <a:fld id="{30A11803-50FD-4480-AFAD-AD6EDA877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gilgamesh.psnc.p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metmuseum.org/explore/First_Cities/writing_meso_object_341.asp"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usc.edu/dept/LAS/wsrp/educational_site/ancient_texts/Cuneiform_e.shtml" TargetMode="External"/><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metmuseum.org/explore/First_Cities/seals_meso_object_135.asp"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8" Type="http://schemas.openxmlformats.org/officeDocument/2006/relationships/hyperlink" Target="http://www.phillipmartin.info/hammurabi/hammurabi_situation4.htm" TargetMode="External"/><Relationship Id="rId3" Type="http://schemas.openxmlformats.org/officeDocument/2006/relationships/hyperlink" Target="http://www.phillipmartin.info/hammurabi/hammurabi_situation6.htm" TargetMode="External"/><Relationship Id="rId7" Type="http://schemas.openxmlformats.org/officeDocument/2006/relationships/hyperlink" Target="http://www.phillipmartin.info/hammurabi/hammurabi_situation3.ht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phillipmartin.info/hammurabi/hammurabi_situation7.htm" TargetMode="External"/><Relationship Id="rId5" Type="http://schemas.openxmlformats.org/officeDocument/2006/relationships/hyperlink" Target="http://www.phillipmartin.info/hammurabi/hammurabi_situation2.htm" TargetMode="External"/><Relationship Id="rId10" Type="http://schemas.openxmlformats.org/officeDocument/2006/relationships/image" Target="../media/image28.png"/><Relationship Id="rId4" Type="http://schemas.openxmlformats.org/officeDocument/2006/relationships/hyperlink" Target="http://www.phillipmartin.info/hammurabi/hammurabi_situation5.htm" TargetMode="External"/><Relationship Id="rId9" Type="http://schemas.openxmlformats.org/officeDocument/2006/relationships/hyperlink" Target="http://www.phillipmartin.info/hammurabi/hammurabi_situation1.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iduri.tripod.com/Library_of_Babylon.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www.civilization.ca/civil/egypt/images/religo1b.jpg" TargetMode="External"/><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hyperlink" Target="http://www.civilization.ca/civil/egypt/images/reli01b.jpg" TargetMode="Externa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hyperlink" Target="http://affiliates.allposters.com/link/redirect.asp?aid=721525&amp;c=c&amp;search=1483&amp;catupdate=1483"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8.jpeg"/><Relationship Id="rId4" Type="http://schemas.openxmlformats.org/officeDocument/2006/relationships/hyperlink" Target="http://www.civilization.ca/civil/egypt/images/arch11b.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5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6.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hyperlink" Target="http://www.barrygray.pwp.blueyonder.co.uk/Mindex.htm" TargetMode="External"/><Relationship Id="rId5" Type="http://schemas.openxmlformats.org/officeDocument/2006/relationships/image" Target="../media/image85.png"/><Relationship Id="rId4" Type="http://schemas.openxmlformats.org/officeDocument/2006/relationships/image" Target="../media/image84.jpeg"/></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discoveringegypt.com/poster.htm" TargetMode="External"/><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jpeg"/></Relationships>
</file>

<file path=ppt/slides/_rels/slide58.xml.rels><?xml version="1.0" encoding="UTF-8" standalone="yes"?>
<Relationships xmlns="http://schemas.openxmlformats.org/package/2006/relationships"><Relationship Id="rId3" Type="http://schemas.openxmlformats.org/officeDocument/2006/relationships/hyperlink" Target="http://www.barrygray.pwp.blueyonder.co.uk/Mindex.htm" TargetMode="External"/><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101.jpeg"/></Relationships>
</file>

<file path=ppt/slides/_rels/slide6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98.jpe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png"/></Relationships>
</file>

<file path=ppt/slides/_rels/slide65.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109.jpeg"/><Relationship Id="rId2" Type="http://schemas.openxmlformats.org/officeDocument/2006/relationships/image" Target="../media/image105.jpeg"/><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66.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10.jpeg"/><Relationship Id="rId7" Type="http://schemas.openxmlformats.org/officeDocument/2006/relationships/image" Target="../media/image113.jpeg"/><Relationship Id="rId12" Type="http://schemas.openxmlformats.org/officeDocument/2006/relationships/image" Target="../media/image117.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www.metmuseum.org/explore/First_Cities/clothing_indus_object_281.asp" TargetMode="External"/><Relationship Id="rId11" Type="http://schemas.openxmlformats.org/officeDocument/2006/relationships/hyperlink" Target="http://www.metmuseum.org/explore/First_Cities/clothing_indus_object_278a.asp" TargetMode="External"/><Relationship Id="rId5" Type="http://schemas.openxmlformats.org/officeDocument/2006/relationships/image" Target="../media/image112.png"/><Relationship Id="rId10" Type="http://schemas.openxmlformats.org/officeDocument/2006/relationships/image" Target="../media/image116.png"/><Relationship Id="rId4" Type="http://schemas.openxmlformats.org/officeDocument/2006/relationships/image" Target="../media/image111.jpeg"/><Relationship Id="rId9" Type="http://schemas.openxmlformats.org/officeDocument/2006/relationships/image" Target="../media/image1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hyperlink" Target="http://encarta.msn.com/encyclopedia_761556839/Indus_Valley_Civilization.html" TargetMode="External"/><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6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jpeg"/></Relationships>
</file>

<file path=ppt/slides/_rels/slide71.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28.jpe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jpeg"/><Relationship Id="rId4" Type="http://schemas.openxmlformats.org/officeDocument/2006/relationships/image" Target="../media/image126.png"/><Relationship Id="rId9" Type="http://schemas.openxmlformats.org/officeDocument/2006/relationships/image" Target="../media/image131.jpeg"/></Relationships>
</file>

<file path=ppt/slides/_rels/slide7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73.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137.png"/><Relationship Id="rId7" Type="http://schemas.openxmlformats.org/officeDocument/2006/relationships/image" Target="../media/image140.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39.jpeg"/><Relationship Id="rId5" Type="http://schemas.openxmlformats.org/officeDocument/2006/relationships/image" Target="../media/image138.png"/><Relationship Id="rId4" Type="http://schemas.openxmlformats.org/officeDocument/2006/relationships/image" Target="../media/image135.png"/></Relationships>
</file>

<file path=ppt/slides/_rels/slide7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43.jpeg"/></Relationships>
</file>

<file path=ppt/slides/_rels/slide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7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45.jpeg"/></Relationships>
</file>

<file path=ppt/slides/_rels/slide7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7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7.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metmuseum.org/explore/First_Cities/ruler_meso_object_8.asp"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093913" y="1474788"/>
            <a:ext cx="6858000" cy="581025"/>
          </a:xfrm>
          <a:prstGeom prst="rect">
            <a:avLst/>
          </a:prstGeom>
          <a:solidFill>
            <a:schemeClr val="tx1"/>
          </a:solidFill>
          <a:ln w="9525">
            <a:noFill/>
            <a:miter lim="800000"/>
            <a:headEnd/>
            <a:tailEnd/>
          </a:ln>
        </p:spPr>
        <p:txBody>
          <a:bodyPr>
            <a:spAutoFit/>
          </a:bodyPr>
          <a:lstStyle/>
          <a:p>
            <a:r>
              <a:rPr lang="en-US" sz="1600" b="0" u="none">
                <a:solidFill>
                  <a:srgbClr val="FFFFFF"/>
                </a:solidFill>
              </a:rPr>
              <a:t>  Archaeologists believe this is where one of the world’s first civilizations arose. </a:t>
            </a:r>
          </a:p>
          <a:p>
            <a:r>
              <a:rPr lang="en-US" sz="1600" b="0" u="none">
                <a:solidFill>
                  <a:srgbClr val="FFFFFF"/>
                </a:solidFill>
              </a:rPr>
              <a:t>          Mesopotamia (today’s Iraq) – is known as the cradle of Civilization.</a:t>
            </a:r>
            <a:endParaRPr lang="en-US" sz="1600" b="0" i="1" u="none">
              <a:solidFill>
                <a:srgbClr val="0099FF"/>
              </a:solidFill>
            </a:endParaRPr>
          </a:p>
        </p:txBody>
      </p:sp>
      <p:sp>
        <p:nvSpPr>
          <p:cNvPr id="2052" name="Text Box 4"/>
          <p:cNvSpPr txBox="1">
            <a:spLocks noChangeArrowheads="1"/>
          </p:cNvSpPr>
          <p:nvPr/>
        </p:nvSpPr>
        <p:spPr bwMode="auto">
          <a:xfrm>
            <a:off x="0" y="2073275"/>
            <a:ext cx="9144000" cy="2416046"/>
          </a:xfrm>
          <a:prstGeom prst="rect">
            <a:avLst/>
          </a:prstGeom>
          <a:noFill/>
          <a:ln w="9525">
            <a:noFill/>
            <a:miter lim="800000"/>
            <a:headEnd/>
            <a:tailEnd/>
          </a:ln>
        </p:spPr>
        <p:txBody>
          <a:bodyPr>
            <a:spAutoFit/>
          </a:bodyPr>
          <a:lstStyle/>
          <a:p>
            <a:endParaRPr lang="en-US" sz="800" u="none" dirty="0">
              <a:solidFill>
                <a:srgbClr val="006600"/>
              </a:solidFill>
            </a:endParaRPr>
          </a:p>
          <a:p>
            <a:r>
              <a:rPr lang="en-US" sz="2400" u="none" dirty="0">
                <a:solidFill>
                  <a:srgbClr val="006600"/>
                </a:solidFill>
              </a:rPr>
              <a:t>TODAY’s OBJECTIVES:</a:t>
            </a:r>
          </a:p>
          <a:p>
            <a:pPr>
              <a:buFontTx/>
              <a:buChar char="•"/>
            </a:pPr>
            <a:r>
              <a:rPr lang="en-US" b="0" u="none" dirty="0">
                <a:solidFill>
                  <a:srgbClr val="006600"/>
                </a:solidFill>
              </a:rPr>
              <a:t> Summarize how geography affected the cultural development in the Fertile Crescent.</a:t>
            </a:r>
          </a:p>
          <a:p>
            <a:pPr>
              <a:buFontTx/>
              <a:buChar char="•"/>
            </a:pPr>
            <a:r>
              <a:rPr lang="en-US" b="0" u="none" dirty="0">
                <a:solidFill>
                  <a:srgbClr val="006600"/>
                </a:solidFill>
              </a:rPr>
              <a:t> Describe city-states and how other cultures learned from them.</a:t>
            </a:r>
          </a:p>
          <a:p>
            <a:pPr>
              <a:buFontTx/>
              <a:buChar char="•"/>
            </a:pPr>
            <a:r>
              <a:rPr lang="en-US" b="0" u="none" dirty="0">
                <a:solidFill>
                  <a:srgbClr val="006600"/>
                </a:solidFill>
              </a:rPr>
              <a:t> Describe Sumerian religious beliefs, social structure, and technology.</a:t>
            </a:r>
          </a:p>
          <a:p>
            <a:pPr>
              <a:buFontTx/>
              <a:buChar char="•"/>
            </a:pPr>
            <a:r>
              <a:rPr lang="en-US" b="0" u="none" dirty="0">
                <a:solidFill>
                  <a:srgbClr val="006600"/>
                </a:solidFill>
              </a:rPr>
              <a:t> Explain the influence of Sumer on later civilizations.</a:t>
            </a:r>
          </a:p>
          <a:p>
            <a:endParaRPr lang="en-US" sz="900" b="0" u="none" dirty="0">
              <a:solidFill>
                <a:srgbClr val="006600"/>
              </a:solidFill>
            </a:endParaRPr>
          </a:p>
          <a:p>
            <a:endParaRPr lang="en-US" b="0" u="none" dirty="0">
              <a:solidFill>
                <a:schemeClr val="accent2"/>
              </a:solidFill>
            </a:endParaRPr>
          </a:p>
          <a:p>
            <a:r>
              <a:rPr lang="en-US" sz="2000" u="none" dirty="0">
                <a:solidFill>
                  <a:srgbClr val="CC3300"/>
                </a:solidFill>
              </a:rPr>
              <a:t>REMINDER:</a:t>
            </a:r>
            <a:r>
              <a:rPr lang="en-US" b="0" u="none" dirty="0">
                <a:solidFill>
                  <a:srgbClr val="000000"/>
                </a:solidFill>
              </a:rPr>
              <a:t>  </a:t>
            </a:r>
            <a:r>
              <a:rPr lang="en-US" b="0" u="none" dirty="0" smtClean="0">
                <a:solidFill>
                  <a:schemeClr val="accent2"/>
                </a:solidFill>
              </a:rPr>
              <a:t>STUDIES WEEKLY newspapers </a:t>
            </a:r>
            <a:r>
              <a:rPr lang="en-US" b="0" u="none" dirty="0">
                <a:solidFill>
                  <a:schemeClr val="accent2"/>
                </a:solidFill>
              </a:rPr>
              <a:t>are REQUIRED in class EVERY DAY!</a:t>
            </a:r>
            <a:endParaRPr lang="en-US" sz="2000" u="none" dirty="0">
              <a:solidFill>
                <a:schemeClr val="accent2"/>
              </a:solidFill>
            </a:endParaRPr>
          </a:p>
        </p:txBody>
      </p:sp>
      <p:pic>
        <p:nvPicPr>
          <p:cNvPr id="2053" name="Picture 5" descr="http://www.metmuseum.org/toah/ht/02/wam/hgwam_lmap.jpg"/>
          <p:cNvPicPr>
            <a:picLocks noChangeAspect="1" noChangeArrowheads="1"/>
          </p:cNvPicPr>
          <p:nvPr/>
        </p:nvPicPr>
        <p:blipFill>
          <a:blip r:embed="rId3" cstate="print"/>
          <a:srcRect/>
          <a:stretch>
            <a:fillRect/>
          </a:stretch>
        </p:blipFill>
        <p:spPr bwMode="auto">
          <a:xfrm>
            <a:off x="0" y="0"/>
            <a:ext cx="2209800" cy="2193925"/>
          </a:xfrm>
          <a:prstGeom prst="rect">
            <a:avLst/>
          </a:prstGeom>
          <a:noFill/>
          <a:ln w="9525">
            <a:noFill/>
            <a:miter lim="800000"/>
            <a:headEnd/>
            <a:tailEnd/>
          </a:ln>
        </p:spPr>
      </p:pic>
      <p:sp>
        <p:nvSpPr>
          <p:cNvPr id="2054" name="Line 6"/>
          <p:cNvSpPr>
            <a:spLocks noChangeShapeType="1"/>
          </p:cNvSpPr>
          <p:nvPr/>
        </p:nvSpPr>
        <p:spPr bwMode="auto">
          <a:xfrm>
            <a:off x="838200" y="838200"/>
            <a:ext cx="1389063" cy="650875"/>
          </a:xfrm>
          <a:prstGeom prst="line">
            <a:avLst/>
          </a:prstGeom>
          <a:noFill/>
          <a:ln w="38100">
            <a:solidFill>
              <a:schemeClr val="tx1"/>
            </a:solidFill>
            <a:round/>
            <a:headEnd/>
            <a:tailEnd/>
          </a:ln>
        </p:spPr>
        <p:txBody>
          <a:bodyPr/>
          <a:lstStyle/>
          <a:p>
            <a:endParaRPr lang="en-US"/>
          </a:p>
        </p:txBody>
      </p:sp>
      <p:sp>
        <p:nvSpPr>
          <p:cNvPr id="2055" name="Text Box 7"/>
          <p:cNvSpPr txBox="1">
            <a:spLocks noChangeArrowheads="1"/>
          </p:cNvSpPr>
          <p:nvPr/>
        </p:nvSpPr>
        <p:spPr bwMode="auto">
          <a:xfrm>
            <a:off x="0" y="1981200"/>
            <a:ext cx="2209800" cy="304800"/>
          </a:xfrm>
          <a:prstGeom prst="rect">
            <a:avLst/>
          </a:prstGeom>
          <a:solidFill>
            <a:srgbClr val="C0C0C0"/>
          </a:solidFill>
          <a:ln w="9525">
            <a:noFill/>
            <a:miter lim="800000"/>
            <a:headEnd/>
            <a:tailEnd/>
          </a:ln>
        </p:spPr>
        <p:txBody>
          <a:bodyPr>
            <a:spAutoFit/>
          </a:bodyPr>
          <a:lstStyle/>
          <a:p>
            <a:pPr>
              <a:spcBef>
                <a:spcPct val="50000"/>
              </a:spcBef>
            </a:pPr>
            <a:endParaRPr lang="en-US" sz="1400" b="0" u="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8702675" cy="457200"/>
          </a:xfrm>
          <a:prstGeom prst="rect">
            <a:avLst/>
          </a:prstGeom>
          <a:noFill/>
          <a:ln w="9525">
            <a:noFill/>
            <a:miter lim="800000"/>
            <a:headEnd/>
            <a:tailEnd/>
          </a:ln>
        </p:spPr>
        <p:txBody>
          <a:bodyPr>
            <a:spAutoFit/>
          </a:bodyPr>
          <a:lstStyle/>
          <a:p>
            <a:r>
              <a:rPr lang="en-US" sz="2400" b="0" u="none" dirty="0" smtClean="0"/>
              <a:t> </a:t>
            </a:r>
            <a:r>
              <a:rPr lang="en-US" sz="2400" b="0" u="none" dirty="0"/>
              <a:t>“</a:t>
            </a:r>
            <a:r>
              <a:rPr lang="en-US" sz="2000" b="0" u="none" dirty="0"/>
              <a:t>The Four Early River Valley Civilizations”</a:t>
            </a:r>
          </a:p>
        </p:txBody>
      </p:sp>
      <p:sp>
        <p:nvSpPr>
          <p:cNvPr id="11267"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1268" name="Text Box 4"/>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11269" name="Text Box 5"/>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11270" name="Text Box 6"/>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11271" name="Text Box 7"/>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11272"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p:spPr>
        <p:txBody>
          <a:bodyPr wrap="none" anchor="ctr"/>
          <a:lstStyle/>
          <a:p>
            <a:endParaRPr lang="en-US"/>
          </a:p>
        </p:txBody>
      </p:sp>
      <p:sp>
        <p:nvSpPr>
          <p:cNvPr id="11273" name="Rectangle 9"/>
          <p:cNvSpPr>
            <a:spLocks noChangeArrowheads="1"/>
          </p:cNvSpPr>
          <p:nvPr/>
        </p:nvSpPr>
        <p:spPr bwMode="auto">
          <a:xfrm>
            <a:off x="7815263" y="1062038"/>
            <a:ext cx="1285875" cy="925512"/>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74" name="Text Box 10"/>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11275" name="Text Box 11"/>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r>
              <a:rPr lang="en-US" sz="2000" b="0" u="none"/>
              <a:t>E.  At center of each city was the walled temple with a ziggurat – a massive, tiered, pyramid-shaped structure.</a:t>
            </a:r>
          </a:p>
        </p:txBody>
      </p:sp>
      <p:sp>
        <p:nvSpPr>
          <p:cNvPr id="11276" name="Text Box 13"/>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1277" name="Text Box 14"/>
          <p:cNvSpPr txBox="1">
            <a:spLocks noChangeArrowheads="1"/>
          </p:cNvSpPr>
          <p:nvPr/>
        </p:nvSpPr>
        <p:spPr bwMode="auto">
          <a:xfrm>
            <a:off x="304800" y="3124200"/>
            <a:ext cx="6950075" cy="396875"/>
          </a:xfrm>
          <a:prstGeom prst="rect">
            <a:avLst/>
          </a:prstGeom>
          <a:noFill/>
          <a:ln w="9525">
            <a:noFill/>
            <a:miter lim="800000"/>
            <a:headEnd/>
            <a:tailEnd/>
          </a:ln>
        </p:spPr>
        <p:txBody>
          <a:bodyPr>
            <a:spAutoFit/>
          </a:bodyPr>
          <a:lstStyle/>
          <a:p>
            <a:r>
              <a:rPr lang="en-US" sz="2000" b="0" u="none"/>
              <a:t>F.  Powerful priests held much political power in the beginning.</a:t>
            </a:r>
          </a:p>
        </p:txBody>
      </p:sp>
      <p:sp>
        <p:nvSpPr>
          <p:cNvPr id="12305" name="Text Box 17"/>
          <p:cNvSpPr txBox="1">
            <a:spLocks noChangeArrowheads="1"/>
          </p:cNvSpPr>
          <p:nvPr/>
        </p:nvSpPr>
        <p:spPr bwMode="auto">
          <a:xfrm>
            <a:off x="304800" y="3505200"/>
            <a:ext cx="7239000" cy="1616075"/>
          </a:xfrm>
          <a:prstGeom prst="rect">
            <a:avLst/>
          </a:prstGeom>
          <a:noFill/>
          <a:ln w="9525">
            <a:noFill/>
            <a:miter lim="800000"/>
            <a:headEnd/>
            <a:tailEnd/>
          </a:ln>
        </p:spPr>
        <p:txBody>
          <a:bodyPr>
            <a:spAutoFit/>
          </a:bodyPr>
          <a:lstStyle/>
          <a:p>
            <a:r>
              <a:rPr lang="en-US" sz="2000" b="0" u="none" dirty="0"/>
              <a:t>G. Military commanders eventually became ruler / monarch </a:t>
            </a:r>
          </a:p>
          <a:p>
            <a:r>
              <a:rPr lang="en-US" sz="2000" b="0" u="none" dirty="0"/>
              <a:t>     - then began passing rule to their own heirs, </a:t>
            </a:r>
          </a:p>
          <a:p>
            <a:r>
              <a:rPr lang="en-US" sz="2000" b="0" u="none" dirty="0"/>
              <a:t>       creating a new structure of government called a</a:t>
            </a:r>
          </a:p>
          <a:p>
            <a:r>
              <a:rPr lang="en-US" sz="2000" b="0" u="none" dirty="0"/>
              <a:t>     </a:t>
            </a:r>
            <a:r>
              <a:rPr lang="en-US" sz="2000" dirty="0">
                <a:solidFill>
                  <a:srgbClr val="CC3300"/>
                </a:solidFill>
              </a:rPr>
              <a:t>Dynasty</a:t>
            </a:r>
            <a:r>
              <a:rPr lang="en-US" sz="2000" b="0" u="none" dirty="0"/>
              <a:t> </a:t>
            </a:r>
            <a:r>
              <a:rPr lang="en-US" sz="2000" b="0" u="none" dirty="0">
                <a:solidFill>
                  <a:schemeClr val="accent2"/>
                </a:solidFill>
              </a:rPr>
              <a:t>– a series of rulers descending from a single family line. </a:t>
            </a:r>
          </a:p>
          <a:p>
            <a:r>
              <a:rPr lang="en-US" sz="2000" b="0" u="none" dirty="0">
                <a:solidFill>
                  <a:schemeClr val="accent2"/>
                </a:solidFill>
              </a:rPr>
              <a:t>  </a:t>
            </a:r>
          </a:p>
        </p:txBody>
      </p:sp>
      <p:sp>
        <p:nvSpPr>
          <p:cNvPr id="12306" name="AutoShape 18"/>
          <p:cNvSpPr>
            <a:spLocks/>
          </p:cNvSpPr>
          <p:nvPr/>
        </p:nvSpPr>
        <p:spPr bwMode="auto">
          <a:xfrm>
            <a:off x="7239000" y="4267200"/>
            <a:ext cx="381000" cy="685800"/>
          </a:xfrm>
          <a:prstGeom prst="rightBrace">
            <a:avLst>
              <a:gd name="adj1" fmla="val 15000"/>
              <a:gd name="adj2" fmla="val 51787"/>
            </a:avLst>
          </a:prstGeom>
          <a:noFill/>
          <a:ln w="25400">
            <a:solidFill>
              <a:srgbClr val="CC3300"/>
            </a:solidFill>
            <a:round/>
            <a:headEnd/>
            <a:tailEnd/>
          </a:ln>
        </p:spPr>
        <p:txBody>
          <a:bodyPr wrap="none" anchor="ctr"/>
          <a:lstStyle/>
          <a:p>
            <a:endParaRPr lang="en-US"/>
          </a:p>
        </p:txBody>
      </p:sp>
      <p:sp>
        <p:nvSpPr>
          <p:cNvPr id="12307" name="Rectangle 19"/>
          <p:cNvSpPr>
            <a:spLocks noChangeArrowheads="1"/>
          </p:cNvSpPr>
          <p:nvPr/>
        </p:nvSpPr>
        <p:spPr bwMode="auto">
          <a:xfrm>
            <a:off x="7620000" y="4191000"/>
            <a:ext cx="1285875" cy="925513"/>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11281" name="Rectangle 20"/>
          <p:cNvSpPr>
            <a:spLocks noGrp="1" noChangeArrowheads="1"/>
          </p:cNvSpPr>
          <p:nvPr>
            <p:ph type="title" idx="4294967295"/>
          </p:nvPr>
        </p:nvSpPr>
        <p:spPr/>
        <p:txBody>
          <a:bodyPr/>
          <a:lstStyle/>
          <a:p>
            <a:pPr eaLnBrk="1" hangingPunct="1"/>
            <a:r>
              <a:rPr lang="en-US" smtClean="0"/>
              <a:t> </a:t>
            </a:r>
          </a:p>
        </p:txBody>
      </p:sp>
      <p:pic>
        <p:nvPicPr>
          <p:cNvPr id="12309" name="Picture 21" descr="A Sumerian horseman "/>
          <p:cNvPicPr>
            <a:picLocks noChangeAspect="1" noChangeArrowheads="1"/>
          </p:cNvPicPr>
          <p:nvPr/>
        </p:nvPicPr>
        <p:blipFill>
          <a:blip r:embed="rId4" cstate="print"/>
          <a:srcRect/>
          <a:stretch>
            <a:fillRect/>
          </a:stretch>
        </p:blipFill>
        <p:spPr bwMode="auto">
          <a:xfrm>
            <a:off x="0" y="4876800"/>
            <a:ext cx="1785938" cy="1981200"/>
          </a:xfrm>
          <a:prstGeom prst="rect">
            <a:avLst/>
          </a:prstGeom>
          <a:noFill/>
          <a:ln w="9525">
            <a:noFill/>
            <a:miter lim="800000"/>
            <a:headEnd/>
            <a:tailEnd/>
          </a:ln>
        </p:spPr>
      </p:pic>
      <p:sp>
        <p:nvSpPr>
          <p:cNvPr id="12310" name="Text Box 22"/>
          <p:cNvSpPr txBox="1">
            <a:spLocks noChangeArrowheads="1"/>
          </p:cNvSpPr>
          <p:nvPr/>
        </p:nvSpPr>
        <p:spPr bwMode="auto">
          <a:xfrm>
            <a:off x="1828800" y="5181600"/>
            <a:ext cx="7102475" cy="1300163"/>
          </a:xfrm>
          <a:prstGeom prst="rect">
            <a:avLst/>
          </a:prstGeom>
          <a:noFill/>
          <a:ln w="19050">
            <a:solidFill>
              <a:schemeClr val="tx1"/>
            </a:solidFill>
            <a:miter lim="800000"/>
            <a:headEnd/>
            <a:tailEnd/>
          </a:ln>
        </p:spPr>
        <p:txBody>
          <a:bodyPr>
            <a:spAutoFit/>
          </a:bodyPr>
          <a:lstStyle/>
          <a:p>
            <a:r>
              <a:rPr lang="en-US" sz="2400" b="0" u="none">
                <a:solidFill>
                  <a:srgbClr val="333399"/>
                </a:solidFill>
                <a:latin typeface="Monotype Corsiva" pitchFamily="66" charset="0"/>
              </a:rPr>
              <a:t>           Historians wonder…</a:t>
            </a:r>
          </a:p>
          <a:p>
            <a:r>
              <a:rPr lang="en-US" b="0" u="none">
                <a:solidFill>
                  <a:srgbClr val="333399"/>
                </a:solidFill>
              </a:rPr>
              <a:t>Did the Sumerians develop this new type of government on their own, or did they learn and adopt it only after contact with other peoples – </a:t>
            </a:r>
          </a:p>
          <a:p>
            <a:r>
              <a:rPr lang="en-US" b="0" u="none">
                <a:solidFill>
                  <a:srgbClr val="333399"/>
                </a:solidFill>
              </a:rPr>
              <a:t>cultural diffusion?</a:t>
            </a:r>
          </a:p>
        </p:txBody>
      </p:sp>
      <p:pic>
        <p:nvPicPr>
          <p:cNvPr id="12311" name="Picture 23" descr="D:\home\twloessin\My Pictures\question mark.gif"/>
          <p:cNvPicPr>
            <a:picLocks noChangeAspect="1" noChangeArrowheads="1"/>
          </p:cNvPicPr>
          <p:nvPr/>
        </p:nvPicPr>
        <p:blipFill>
          <a:blip r:embed="rId5" cstate="print"/>
          <a:srcRect/>
          <a:stretch>
            <a:fillRect/>
          </a:stretch>
        </p:blipFill>
        <p:spPr bwMode="auto">
          <a:xfrm>
            <a:off x="1905000" y="5181600"/>
            <a:ext cx="617538" cy="50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309"/>
                                        </p:tgtEl>
                                        <p:attrNameLst>
                                          <p:attrName>style.visibility</p:attrName>
                                        </p:attrNameLst>
                                      </p:cBhvr>
                                      <p:to>
                                        <p:strVal val="visible"/>
                                      </p:to>
                                    </p:set>
                                    <p:anim calcmode="lin" valueType="num">
                                      <p:cBhvr additive="base">
                                        <p:cTn id="7" dur="5000" fill="hold"/>
                                        <p:tgtEl>
                                          <p:spTgt spid="12309"/>
                                        </p:tgtEl>
                                        <p:attrNameLst>
                                          <p:attrName>ppt_x</p:attrName>
                                        </p:attrNameLst>
                                      </p:cBhvr>
                                      <p:tavLst>
                                        <p:tav tm="0">
                                          <p:val>
                                            <p:strVal val="#ppt_x"/>
                                          </p:val>
                                        </p:tav>
                                        <p:tav tm="100000">
                                          <p:val>
                                            <p:strVal val="#ppt_x"/>
                                          </p:val>
                                        </p:tav>
                                      </p:tavLst>
                                    </p:anim>
                                    <p:anim calcmode="lin" valueType="num">
                                      <p:cBhvr additive="base">
                                        <p:cTn id="8" dur="5000" fill="hold"/>
                                        <p:tgtEl>
                                          <p:spTgt spid="123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05"/>
                                        </p:tgtEl>
                                        <p:attrNameLst>
                                          <p:attrName>style.visibility</p:attrName>
                                        </p:attrNameLst>
                                      </p:cBhvr>
                                      <p:to>
                                        <p:strVal val="visible"/>
                                      </p:to>
                                    </p:set>
                                    <p:anim calcmode="lin" valueType="num">
                                      <p:cBhvr additive="base">
                                        <p:cTn id="13" dur="500" fill="hold"/>
                                        <p:tgtEl>
                                          <p:spTgt spid="12305"/>
                                        </p:tgtEl>
                                        <p:attrNameLst>
                                          <p:attrName>ppt_x</p:attrName>
                                        </p:attrNameLst>
                                      </p:cBhvr>
                                      <p:tavLst>
                                        <p:tav tm="0">
                                          <p:val>
                                            <p:strVal val="0-#ppt_w/2"/>
                                          </p:val>
                                        </p:tav>
                                        <p:tav tm="100000">
                                          <p:val>
                                            <p:strVal val="#ppt_x"/>
                                          </p:val>
                                        </p:tav>
                                      </p:tavLst>
                                    </p:anim>
                                    <p:anim calcmode="lin" valueType="num">
                                      <p:cBhvr additive="base">
                                        <p:cTn id="14" dur="500" fill="hold"/>
                                        <p:tgtEl>
                                          <p:spTgt spid="12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06"/>
                                        </p:tgtEl>
                                        <p:attrNameLst>
                                          <p:attrName>style.visibility</p:attrName>
                                        </p:attrNameLst>
                                      </p:cBhvr>
                                      <p:to>
                                        <p:strVal val="visible"/>
                                      </p:to>
                                    </p:set>
                                    <p:anim calcmode="lin" valueType="num">
                                      <p:cBhvr additive="base">
                                        <p:cTn id="19" dur="500" fill="hold"/>
                                        <p:tgtEl>
                                          <p:spTgt spid="12306"/>
                                        </p:tgtEl>
                                        <p:attrNameLst>
                                          <p:attrName>ppt_x</p:attrName>
                                        </p:attrNameLst>
                                      </p:cBhvr>
                                      <p:tavLst>
                                        <p:tav tm="0">
                                          <p:val>
                                            <p:strVal val="0-#ppt_w/2"/>
                                          </p:val>
                                        </p:tav>
                                        <p:tav tm="100000">
                                          <p:val>
                                            <p:strVal val="#ppt_x"/>
                                          </p:val>
                                        </p:tav>
                                      </p:tavLst>
                                    </p:anim>
                                    <p:anim calcmode="lin" valueType="num">
                                      <p:cBhvr additive="base">
                                        <p:cTn id="20" dur="500" fill="hold"/>
                                        <p:tgtEl>
                                          <p:spTgt spid="123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07"/>
                                        </p:tgtEl>
                                        <p:attrNameLst>
                                          <p:attrName>style.visibility</p:attrName>
                                        </p:attrNameLst>
                                      </p:cBhvr>
                                      <p:to>
                                        <p:strVal val="visible"/>
                                      </p:to>
                                    </p:set>
                                    <p:anim calcmode="lin" valueType="num">
                                      <p:cBhvr additive="base">
                                        <p:cTn id="25" dur="500" fill="hold"/>
                                        <p:tgtEl>
                                          <p:spTgt spid="12307"/>
                                        </p:tgtEl>
                                        <p:attrNameLst>
                                          <p:attrName>ppt_x</p:attrName>
                                        </p:attrNameLst>
                                      </p:cBhvr>
                                      <p:tavLst>
                                        <p:tav tm="0">
                                          <p:val>
                                            <p:strVal val="0-#ppt_w/2"/>
                                          </p:val>
                                        </p:tav>
                                        <p:tav tm="100000">
                                          <p:val>
                                            <p:strVal val="#ppt_x"/>
                                          </p:val>
                                        </p:tav>
                                      </p:tavLst>
                                    </p:anim>
                                    <p:anim calcmode="lin" valueType="num">
                                      <p:cBhvr additive="base">
                                        <p:cTn id="26" dur="500" fill="hold"/>
                                        <p:tgtEl>
                                          <p:spTgt spid="1230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311"/>
                                        </p:tgtEl>
                                        <p:attrNameLst>
                                          <p:attrName>style.visibility</p:attrName>
                                        </p:attrNameLst>
                                      </p:cBhvr>
                                      <p:to>
                                        <p:strVal val="visible"/>
                                      </p:to>
                                    </p:set>
                                    <p:anim calcmode="lin" valueType="num">
                                      <p:cBhvr additive="base">
                                        <p:cTn id="31" dur="500" fill="hold"/>
                                        <p:tgtEl>
                                          <p:spTgt spid="12311"/>
                                        </p:tgtEl>
                                        <p:attrNameLst>
                                          <p:attrName>ppt_x</p:attrName>
                                        </p:attrNameLst>
                                      </p:cBhvr>
                                      <p:tavLst>
                                        <p:tav tm="0">
                                          <p:val>
                                            <p:strVal val="0-#ppt_w/2"/>
                                          </p:val>
                                        </p:tav>
                                        <p:tav tm="100000">
                                          <p:val>
                                            <p:strVal val="#ppt_x"/>
                                          </p:val>
                                        </p:tav>
                                      </p:tavLst>
                                    </p:anim>
                                    <p:anim calcmode="lin" valueType="num">
                                      <p:cBhvr additive="base">
                                        <p:cTn id="32" dur="500" fill="hold"/>
                                        <p:tgtEl>
                                          <p:spTgt spid="12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310"/>
                                        </p:tgtEl>
                                        <p:attrNameLst>
                                          <p:attrName>style.visibility</p:attrName>
                                        </p:attrNameLst>
                                      </p:cBhvr>
                                      <p:to>
                                        <p:strVal val="visible"/>
                                      </p:to>
                                    </p:set>
                                    <p:anim calcmode="lin" valueType="num">
                                      <p:cBhvr additive="base">
                                        <p:cTn id="37" dur="500" fill="hold"/>
                                        <p:tgtEl>
                                          <p:spTgt spid="12310"/>
                                        </p:tgtEl>
                                        <p:attrNameLst>
                                          <p:attrName>ppt_x</p:attrName>
                                        </p:attrNameLst>
                                      </p:cBhvr>
                                      <p:tavLst>
                                        <p:tav tm="0">
                                          <p:val>
                                            <p:strVal val="0-#ppt_w/2"/>
                                          </p:val>
                                        </p:tav>
                                        <p:tav tm="100000">
                                          <p:val>
                                            <p:strVal val="#ppt_x"/>
                                          </p:val>
                                        </p:tav>
                                      </p:tavLst>
                                    </p:anim>
                                    <p:anim calcmode="lin" valueType="num">
                                      <p:cBhvr additive="base">
                                        <p:cTn id="38" dur="500" fill="hold"/>
                                        <p:tgtEl>
                                          <p:spTgt spid="12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utoUpdateAnimBg="0"/>
      <p:bldP spid="12306" grpId="0" animBg="1"/>
      <p:bldP spid="12307" grpId="0" animBg="1" autoUpdateAnimBg="0"/>
      <p:bldP spid="123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iesian.com/images/maps/civiliz0.gif"/>
          <p:cNvPicPr>
            <a:picLocks noChangeAspect="1" noChangeArrowheads="1"/>
          </p:cNvPicPr>
          <p:nvPr/>
        </p:nvPicPr>
        <p:blipFill>
          <a:blip r:embed="rId4" cstate="print"/>
          <a:srcRect/>
          <a:stretch>
            <a:fillRect/>
          </a:stretch>
        </p:blipFill>
        <p:spPr bwMode="auto">
          <a:xfrm>
            <a:off x="533400" y="1884363"/>
            <a:ext cx="8077200" cy="4973637"/>
          </a:xfrm>
          <a:prstGeom prst="rect">
            <a:avLst/>
          </a:prstGeom>
          <a:noFill/>
          <a:ln w="9525">
            <a:noFill/>
            <a:miter lim="800000"/>
            <a:headEnd/>
            <a:tailEnd/>
          </a:ln>
        </p:spPr>
      </p:pic>
      <p:sp>
        <p:nvSpPr>
          <p:cNvPr id="18435" name="Text Box 3"/>
          <p:cNvSpPr txBox="1">
            <a:spLocks noChangeArrowheads="1"/>
          </p:cNvSpPr>
          <p:nvPr/>
        </p:nvSpPr>
        <p:spPr bwMode="auto">
          <a:xfrm>
            <a:off x="0" y="0"/>
            <a:ext cx="8991600" cy="1800225"/>
          </a:xfrm>
          <a:prstGeom prst="rect">
            <a:avLst/>
          </a:prstGeom>
          <a:noFill/>
          <a:ln w="9525">
            <a:noFill/>
            <a:miter lim="800000"/>
            <a:headEnd/>
            <a:tailEnd/>
          </a:ln>
        </p:spPr>
        <p:txBody>
          <a:bodyPr>
            <a:spAutoFit/>
          </a:bodyPr>
          <a:lstStyle/>
          <a:p>
            <a:r>
              <a:rPr lang="en-US" sz="2000">
                <a:solidFill>
                  <a:srgbClr val="CC3300"/>
                </a:solidFill>
              </a:rPr>
              <a:t>Cultural diffusion</a:t>
            </a:r>
            <a:r>
              <a:rPr lang="en-US" sz="2000" b="0" u="none"/>
              <a:t> is </a:t>
            </a:r>
            <a:r>
              <a:rPr lang="en-US" sz="2000" b="0" u="none">
                <a:solidFill>
                  <a:schemeClr val="accent2"/>
                </a:solidFill>
              </a:rPr>
              <a:t>the spread of elements of one culture to another people,</a:t>
            </a:r>
          </a:p>
          <a:p>
            <a:r>
              <a:rPr lang="en-US" sz="2000" b="0" u="none">
                <a:solidFill>
                  <a:schemeClr val="accent2"/>
                </a:solidFill>
              </a:rPr>
              <a:t>                                                 generally through trade.</a:t>
            </a:r>
          </a:p>
          <a:p>
            <a:endParaRPr lang="en-US" b="0" u="none">
              <a:solidFill>
                <a:schemeClr val="accent2"/>
              </a:solidFill>
            </a:endParaRPr>
          </a:p>
          <a:p>
            <a:r>
              <a:rPr lang="en-US" b="0" u="none"/>
              <a:t>Take the spread of writing.  Similarities between the pictograms of Egyptian hieroglyphics, Sumerian cuneiform, and the Indus script are striking.</a:t>
            </a:r>
          </a:p>
          <a:p>
            <a:endParaRPr lang="en-US" b="0" u="none"/>
          </a:p>
        </p:txBody>
      </p:sp>
      <p:sp>
        <p:nvSpPr>
          <p:cNvPr id="18436" name="Text Box 4"/>
          <p:cNvSpPr txBox="1">
            <a:spLocks noChangeArrowheads="1"/>
          </p:cNvSpPr>
          <p:nvPr/>
        </p:nvSpPr>
        <p:spPr bwMode="auto">
          <a:xfrm>
            <a:off x="609600" y="1447800"/>
            <a:ext cx="7848600" cy="396875"/>
          </a:xfrm>
          <a:prstGeom prst="rect">
            <a:avLst/>
          </a:prstGeom>
          <a:noFill/>
          <a:ln w="9525">
            <a:noFill/>
            <a:miter lim="800000"/>
            <a:headEnd/>
            <a:tailEnd/>
          </a:ln>
        </p:spPr>
        <p:txBody>
          <a:bodyPr>
            <a:spAutoFit/>
          </a:bodyPr>
          <a:lstStyle/>
          <a:p>
            <a:pPr algn="ctr"/>
            <a:r>
              <a:rPr lang="en-US" sz="2000" u="none">
                <a:solidFill>
                  <a:schemeClr val="accent1"/>
                </a:solidFill>
              </a:rPr>
              <a:t>Can you give examples of cultural diffusion in your society today?</a:t>
            </a:r>
          </a:p>
        </p:txBody>
      </p:sp>
      <p:pic>
        <p:nvPicPr>
          <p:cNvPr id="18437" name="Picture 5" descr="D:\home\twloessin\My Pictures\question mark.gif"/>
          <p:cNvPicPr>
            <a:picLocks noChangeAspect="1" noChangeArrowheads="1"/>
          </p:cNvPicPr>
          <p:nvPr/>
        </p:nvPicPr>
        <p:blipFill>
          <a:blip r:embed="rId5" cstate="print"/>
          <a:srcRect/>
          <a:stretch>
            <a:fillRect/>
          </a:stretch>
        </p:blipFill>
        <p:spPr bwMode="auto">
          <a:xfrm>
            <a:off x="381000" y="1371600"/>
            <a:ext cx="617538" cy="503238"/>
          </a:xfrm>
          <a:prstGeom prst="rect">
            <a:avLst/>
          </a:prstGeom>
          <a:noFill/>
          <a:ln w="9525">
            <a:noFill/>
            <a:miter lim="800000"/>
            <a:headEnd/>
            <a:tailEnd/>
          </a:ln>
        </p:spPr>
      </p:pic>
      <p:sp>
        <p:nvSpPr>
          <p:cNvPr id="12294" name="Rectangle 6"/>
          <p:cNvSpPr>
            <a:spLocks noGrp="1" noChangeArrowheads="1"/>
          </p:cNvSpPr>
          <p:nvPr>
            <p:ph type="title" idx="4294967295"/>
          </p:nvPr>
        </p:nvSpPr>
        <p:spPr/>
        <p:txBody>
          <a:bodyPr/>
          <a:lstStyle/>
          <a:p>
            <a:pPr eaLnBrk="1" hangingPunct="1"/>
            <a:r>
              <a:rPr lang="en-US" smtClean="0"/>
              <a:t> </a:t>
            </a:r>
          </a:p>
        </p:txBody>
      </p:sp>
      <p:sp>
        <p:nvSpPr>
          <p:cNvPr id="12295" name="Text Box 7"/>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75" fill="hold"/>
                                        <p:tgtEl>
                                          <p:spTgt spid="18435"/>
                                        </p:tgtEl>
                                        <p:attrNameLst>
                                          <p:attrName>ppt_x</p:attrName>
                                        </p:attrNameLst>
                                      </p:cBhvr>
                                      <p:tavLst>
                                        <p:tav tm="0">
                                          <p:val>
                                            <p:strVal val="0-#ppt_w/2"/>
                                          </p:val>
                                        </p:tav>
                                        <p:tav tm="100000">
                                          <p:val>
                                            <p:strVal val="#ppt_x"/>
                                          </p:val>
                                        </p:tav>
                                      </p:tavLst>
                                    </p:anim>
                                    <p:anim calcmode="lin" valueType="num">
                                      <p:cBhvr additive="base">
                                        <p:cTn id="8" dur="75"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Horizontal)">
                                      <p:cBhvr>
                                        <p:cTn id="13" dur="5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 calcmode="lin" valueType="num">
                                      <p:cBhvr additive="base">
                                        <p:cTn id="18" dur="500" fill="hold"/>
                                        <p:tgtEl>
                                          <p:spTgt spid="18437"/>
                                        </p:tgtEl>
                                        <p:attrNameLst>
                                          <p:attrName>ppt_x</p:attrName>
                                        </p:attrNameLst>
                                      </p:cBhvr>
                                      <p:tavLst>
                                        <p:tav tm="0">
                                          <p:val>
                                            <p:strVal val="0-#ppt_w/2"/>
                                          </p:val>
                                        </p:tav>
                                        <p:tav tm="100000">
                                          <p:val>
                                            <p:strVal val="#ppt_x"/>
                                          </p:val>
                                        </p:tav>
                                      </p:tavLst>
                                    </p:anim>
                                    <p:anim calcmode="lin" valueType="num">
                                      <p:cBhvr additive="base">
                                        <p:cTn id="19"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type="lt">
                                    <p:tmPct val="100000"/>
                                  </p:iterate>
                                  <p:childTnLst>
                                    <p:set>
                                      <p:cBhvr>
                                        <p:cTn id="23" dur="1" fill="hold">
                                          <p:stCondLst>
                                            <p:cond delay="0"/>
                                          </p:stCondLst>
                                        </p:cTn>
                                        <p:tgtEl>
                                          <p:spTgt spid="18436"/>
                                        </p:tgtEl>
                                        <p:attrNameLst>
                                          <p:attrName>style.visibility</p:attrName>
                                        </p:attrNameLst>
                                      </p:cBhvr>
                                      <p:to>
                                        <p:strVal val="visible"/>
                                      </p:to>
                                    </p:set>
                                    <p:anim calcmode="lin" valueType="num">
                                      <p:cBhvr additive="base">
                                        <p:cTn id="24" dur="75" fill="hold"/>
                                        <p:tgtEl>
                                          <p:spTgt spid="18436"/>
                                        </p:tgtEl>
                                        <p:attrNameLst>
                                          <p:attrName>ppt_x</p:attrName>
                                        </p:attrNameLst>
                                      </p:cBhvr>
                                      <p:tavLst>
                                        <p:tav tm="0">
                                          <p:val>
                                            <p:strVal val="0-#ppt_w/2"/>
                                          </p:val>
                                        </p:tav>
                                        <p:tav tm="100000">
                                          <p:val>
                                            <p:strVal val="#ppt_x"/>
                                          </p:val>
                                        </p:tav>
                                      </p:tavLst>
                                    </p:anim>
                                    <p:anim calcmode="lin" valueType="num">
                                      <p:cBhvr additive="base">
                                        <p:cTn id="25" dur="75"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3316" name="Text Box 4"/>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13317" name="Text Box 5"/>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13318" name="Text Box 6"/>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13319" name="Text Box 7"/>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13320" name="Text Box 10"/>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13321" name="Text Box 11"/>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r>
              <a:rPr lang="en-US" sz="2000" b="0" u="none"/>
              <a:t>E.  At center of each city was the walled temple with a ziggurat – a massive, tiered, pyramid-shaped structure.</a:t>
            </a:r>
          </a:p>
        </p:txBody>
      </p:sp>
      <p:sp>
        <p:nvSpPr>
          <p:cNvPr id="13322" name="Text Box 12"/>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3323" name="Text Box 13"/>
          <p:cNvSpPr txBox="1">
            <a:spLocks noChangeArrowheads="1"/>
          </p:cNvSpPr>
          <p:nvPr/>
        </p:nvSpPr>
        <p:spPr bwMode="auto">
          <a:xfrm>
            <a:off x="304800" y="3124200"/>
            <a:ext cx="6950075" cy="396875"/>
          </a:xfrm>
          <a:prstGeom prst="rect">
            <a:avLst/>
          </a:prstGeom>
          <a:noFill/>
          <a:ln w="9525">
            <a:noFill/>
            <a:miter lim="800000"/>
            <a:headEnd/>
            <a:tailEnd/>
          </a:ln>
        </p:spPr>
        <p:txBody>
          <a:bodyPr>
            <a:spAutoFit/>
          </a:bodyPr>
          <a:lstStyle/>
          <a:p>
            <a:r>
              <a:rPr lang="en-US" sz="2000" b="0" u="none"/>
              <a:t>F.  Powerful priests held much political power in the beginning.</a:t>
            </a:r>
          </a:p>
        </p:txBody>
      </p:sp>
      <p:sp>
        <p:nvSpPr>
          <p:cNvPr id="13324" name="Text Box 14"/>
          <p:cNvSpPr txBox="1">
            <a:spLocks noChangeArrowheads="1"/>
          </p:cNvSpPr>
          <p:nvPr/>
        </p:nvSpPr>
        <p:spPr bwMode="auto">
          <a:xfrm>
            <a:off x="304800" y="3505200"/>
            <a:ext cx="7239000" cy="1616075"/>
          </a:xfrm>
          <a:prstGeom prst="rect">
            <a:avLst/>
          </a:prstGeom>
          <a:noFill/>
          <a:ln w="9525">
            <a:noFill/>
            <a:miter lim="800000"/>
            <a:headEnd/>
            <a:tailEnd/>
          </a:ln>
        </p:spPr>
        <p:txBody>
          <a:bodyPr>
            <a:spAutoFit/>
          </a:bodyPr>
          <a:lstStyle/>
          <a:p>
            <a:r>
              <a:rPr lang="en-US" sz="2000" b="0" u="none"/>
              <a:t>G. Military commanders eventually became ruler / monarch </a:t>
            </a:r>
          </a:p>
          <a:p>
            <a:r>
              <a:rPr lang="en-US" sz="2000" b="0" u="none"/>
              <a:t>     - then began passing rule to their own heirs, </a:t>
            </a:r>
          </a:p>
          <a:p>
            <a:r>
              <a:rPr lang="en-US" sz="2000" b="0" u="none"/>
              <a:t>       creating a new structure of government called a</a:t>
            </a:r>
          </a:p>
          <a:p>
            <a:r>
              <a:rPr lang="en-US" sz="2000" b="0" u="none"/>
              <a:t>     </a:t>
            </a:r>
            <a:r>
              <a:rPr lang="en-US" sz="2000">
                <a:solidFill>
                  <a:srgbClr val="CC3300"/>
                </a:solidFill>
              </a:rPr>
              <a:t>Dynasty</a:t>
            </a:r>
            <a:r>
              <a:rPr lang="en-US" sz="2000" b="0" u="none"/>
              <a:t> </a:t>
            </a:r>
            <a:r>
              <a:rPr lang="en-US" sz="2000" b="0" u="none">
                <a:solidFill>
                  <a:schemeClr val="accent2"/>
                </a:solidFill>
              </a:rPr>
              <a:t>– a series of rulers descending from a single family line.</a:t>
            </a:r>
            <a:r>
              <a:rPr lang="en-US" sz="2000" b="0" u="none"/>
              <a:t> </a:t>
            </a:r>
          </a:p>
          <a:p>
            <a:r>
              <a:rPr lang="en-US" sz="2000" b="0" u="none"/>
              <a:t>  </a:t>
            </a:r>
          </a:p>
        </p:txBody>
      </p:sp>
      <p:sp>
        <p:nvSpPr>
          <p:cNvPr id="13329" name="Text Box 17"/>
          <p:cNvSpPr txBox="1">
            <a:spLocks noChangeArrowheads="1"/>
          </p:cNvSpPr>
          <p:nvPr/>
        </p:nvSpPr>
        <p:spPr bwMode="auto">
          <a:xfrm>
            <a:off x="381000" y="4800600"/>
            <a:ext cx="7696200" cy="1311275"/>
          </a:xfrm>
          <a:prstGeom prst="rect">
            <a:avLst/>
          </a:prstGeom>
          <a:noFill/>
          <a:ln w="9525">
            <a:noFill/>
            <a:miter lim="800000"/>
            <a:headEnd/>
            <a:tailEnd/>
          </a:ln>
        </p:spPr>
        <p:txBody>
          <a:bodyPr>
            <a:spAutoFit/>
          </a:bodyPr>
          <a:lstStyle/>
          <a:p>
            <a:pPr marL="457200" indent="-457200">
              <a:buFontTx/>
              <a:buAutoNum type="alphaUcPeriod" startAt="8"/>
            </a:pPr>
            <a:r>
              <a:rPr lang="en-US" sz="2000" b="0" u="none" dirty="0"/>
              <a:t>Through their trade with neighboring peoples, the Sumerians </a:t>
            </a:r>
          </a:p>
          <a:p>
            <a:pPr marL="457200" indent="-457200"/>
            <a:r>
              <a:rPr lang="en-US" sz="2000" b="0" u="none" dirty="0"/>
              <a:t>        spread their new innovations.  This is </a:t>
            </a:r>
            <a:r>
              <a:rPr lang="en-US" sz="2000" dirty="0">
                <a:solidFill>
                  <a:srgbClr val="CC3300"/>
                </a:solidFill>
              </a:rPr>
              <a:t>cultural diffusion</a:t>
            </a:r>
            <a:r>
              <a:rPr lang="en-US" sz="2000" b="0" u="none" dirty="0"/>
              <a:t> </a:t>
            </a:r>
            <a:r>
              <a:rPr lang="en-US" sz="2000" b="0" u="none" dirty="0">
                <a:solidFill>
                  <a:schemeClr val="accent2"/>
                </a:solidFill>
              </a:rPr>
              <a:t>– the</a:t>
            </a:r>
          </a:p>
          <a:p>
            <a:pPr marL="457200" indent="-457200"/>
            <a:r>
              <a:rPr lang="en-US" sz="2000" b="0" u="none" dirty="0">
                <a:solidFill>
                  <a:schemeClr val="accent2"/>
                </a:solidFill>
              </a:rPr>
              <a:t>        spread of one culture’s ideas, products, traditions, beliefs etc. </a:t>
            </a:r>
          </a:p>
          <a:p>
            <a:pPr marL="457200" indent="-457200"/>
            <a:r>
              <a:rPr lang="en-US" sz="2000" b="0" u="none" dirty="0">
                <a:solidFill>
                  <a:schemeClr val="accent2"/>
                </a:solidFill>
              </a:rPr>
              <a:t>        to another people.</a:t>
            </a:r>
          </a:p>
        </p:txBody>
      </p:sp>
      <p:sp>
        <p:nvSpPr>
          <p:cNvPr id="13330" name="Text Box 18"/>
          <p:cNvSpPr txBox="1">
            <a:spLocks noChangeArrowheads="1"/>
          </p:cNvSpPr>
          <p:nvPr/>
        </p:nvSpPr>
        <p:spPr bwMode="auto">
          <a:xfrm>
            <a:off x="685800" y="6096000"/>
            <a:ext cx="8245475" cy="366713"/>
          </a:xfrm>
          <a:prstGeom prst="rect">
            <a:avLst/>
          </a:prstGeom>
          <a:solidFill>
            <a:srgbClr val="C0C0C0"/>
          </a:solidFill>
          <a:ln w="9525">
            <a:noFill/>
            <a:miter lim="800000"/>
            <a:headEnd/>
            <a:tailEnd/>
          </a:ln>
        </p:spPr>
        <p:txBody>
          <a:bodyPr>
            <a:spAutoFit/>
          </a:bodyPr>
          <a:lstStyle/>
          <a:p>
            <a:pPr algn="r"/>
            <a:r>
              <a:rPr lang="en-US" i="1" u="none">
                <a:solidFill>
                  <a:srgbClr val="333399"/>
                </a:solidFill>
              </a:rPr>
              <a:t>Let’s now examine Sumerian beliefs and other elements of their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9"/>
                                        </p:tgtEl>
                                        <p:attrNameLst>
                                          <p:attrName>style.visibility</p:attrName>
                                        </p:attrNameLst>
                                      </p:cBhvr>
                                      <p:to>
                                        <p:strVal val="visible"/>
                                      </p:to>
                                    </p:set>
                                    <p:anim calcmode="lin" valueType="num">
                                      <p:cBhvr additive="base">
                                        <p:cTn id="7" dur="500" fill="hold"/>
                                        <p:tgtEl>
                                          <p:spTgt spid="13329"/>
                                        </p:tgtEl>
                                        <p:attrNameLst>
                                          <p:attrName>ppt_x</p:attrName>
                                        </p:attrNameLst>
                                      </p:cBhvr>
                                      <p:tavLst>
                                        <p:tav tm="0">
                                          <p:val>
                                            <p:strVal val="0-#ppt_w/2"/>
                                          </p:val>
                                        </p:tav>
                                        <p:tav tm="100000">
                                          <p:val>
                                            <p:strVal val="#ppt_x"/>
                                          </p:val>
                                        </p:tav>
                                      </p:tavLst>
                                    </p:anim>
                                    <p:anim calcmode="lin" valueType="num">
                                      <p:cBhvr additive="base">
                                        <p:cTn id="8"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3330"/>
                                        </p:tgtEl>
                                        <p:attrNameLst>
                                          <p:attrName>style.visibility</p:attrName>
                                        </p:attrNameLst>
                                      </p:cBhvr>
                                      <p:to>
                                        <p:strVal val="visible"/>
                                      </p:to>
                                    </p:set>
                                    <p:anim calcmode="lin" valueType="num">
                                      <p:cBhvr additive="base">
                                        <p:cTn id="13" dur="75" fill="hold"/>
                                        <p:tgtEl>
                                          <p:spTgt spid="13330"/>
                                        </p:tgtEl>
                                        <p:attrNameLst>
                                          <p:attrName>ppt_x</p:attrName>
                                        </p:attrNameLst>
                                      </p:cBhvr>
                                      <p:tavLst>
                                        <p:tav tm="0">
                                          <p:val>
                                            <p:strVal val="0-#ppt_w/2"/>
                                          </p:val>
                                        </p:tav>
                                        <p:tav tm="100000">
                                          <p:val>
                                            <p:strVal val="#ppt_x"/>
                                          </p:val>
                                        </p:tav>
                                      </p:tavLst>
                                    </p:anim>
                                    <p:anim calcmode="lin" valueType="num">
                                      <p:cBhvr additive="base">
                                        <p:cTn id="14" dur="75" fill="hold"/>
                                        <p:tgtEl>
                                          <p:spTgt spid="13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utoUpdateAnimBg="0"/>
      <p:bldP spid="1333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4340"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4341"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A.  RELIGION</a:t>
            </a:r>
          </a:p>
        </p:txBody>
      </p:sp>
      <p:pic>
        <p:nvPicPr>
          <p:cNvPr id="14342" name="Picture 6" descr="D:\home\twloessin\School\Pics\Golden warrior god figurine.jpg"/>
          <p:cNvPicPr>
            <a:picLocks noChangeAspect="1" noChangeArrowheads="1"/>
          </p:cNvPicPr>
          <p:nvPr/>
        </p:nvPicPr>
        <p:blipFill>
          <a:blip r:embed="rId3" cstate="print"/>
          <a:srcRect/>
          <a:stretch>
            <a:fillRect/>
          </a:stretch>
        </p:blipFill>
        <p:spPr bwMode="auto">
          <a:xfrm>
            <a:off x="381000" y="3733800"/>
            <a:ext cx="2308225" cy="2819400"/>
          </a:xfrm>
          <a:prstGeom prst="rect">
            <a:avLst/>
          </a:prstGeom>
          <a:noFill/>
          <a:ln w="9525">
            <a:noFill/>
            <a:miter lim="800000"/>
            <a:headEnd/>
            <a:tailEnd/>
          </a:ln>
        </p:spPr>
      </p:pic>
      <p:sp>
        <p:nvSpPr>
          <p:cNvPr id="14343" name="Text Box 7"/>
          <p:cNvSpPr txBox="1">
            <a:spLocks noChangeArrowheads="1"/>
          </p:cNvSpPr>
          <p:nvPr/>
        </p:nvSpPr>
        <p:spPr bwMode="auto">
          <a:xfrm>
            <a:off x="2590800" y="6172200"/>
            <a:ext cx="6035675" cy="376238"/>
          </a:xfrm>
          <a:prstGeom prst="rect">
            <a:avLst/>
          </a:prstGeom>
          <a:solidFill>
            <a:schemeClr val="tx1"/>
          </a:solidFill>
          <a:ln w="9525">
            <a:solidFill>
              <a:schemeClr val="tx1"/>
            </a:solidFill>
            <a:miter lim="800000"/>
            <a:headEnd/>
            <a:tailEnd/>
          </a:ln>
        </p:spPr>
        <p:txBody>
          <a:bodyPr>
            <a:spAutoFit/>
          </a:bodyPr>
          <a:lstStyle/>
          <a:p>
            <a:r>
              <a:rPr lang="en-US" i="1" u="none">
                <a:solidFill>
                  <a:schemeClr val="bg1"/>
                </a:solidFill>
              </a:rPr>
              <a:t>A Sumerian warrior-god, gold figurine, </a:t>
            </a:r>
            <a:r>
              <a:rPr lang="en-US" sz="1600" i="1" u="none">
                <a:solidFill>
                  <a:schemeClr val="bg1"/>
                </a:solidFill>
              </a:rPr>
              <a:t>ca. 2,400-2,500 B.C.E.</a:t>
            </a:r>
          </a:p>
        </p:txBody>
      </p:sp>
      <p:sp>
        <p:nvSpPr>
          <p:cNvPr id="14344" name="Text Box 8"/>
          <p:cNvSpPr txBox="1">
            <a:spLocks noChangeArrowheads="1"/>
          </p:cNvSpPr>
          <p:nvPr/>
        </p:nvSpPr>
        <p:spPr bwMode="auto">
          <a:xfrm>
            <a:off x="685800" y="1371600"/>
            <a:ext cx="4876800" cy="396875"/>
          </a:xfrm>
          <a:prstGeom prst="rect">
            <a:avLst/>
          </a:prstGeom>
          <a:noFill/>
          <a:ln w="9525">
            <a:noFill/>
            <a:miter lim="800000"/>
            <a:headEnd/>
            <a:tailEnd/>
          </a:ln>
        </p:spPr>
        <p:txBody>
          <a:bodyPr>
            <a:spAutoFit/>
          </a:bodyPr>
          <a:lstStyle/>
          <a:p>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4345" name="Text Box 9"/>
          <p:cNvSpPr txBox="1">
            <a:spLocks noChangeArrowheads="1"/>
          </p:cNvSpPr>
          <p:nvPr/>
        </p:nvSpPr>
        <p:spPr bwMode="auto">
          <a:xfrm>
            <a:off x="914400" y="1676400"/>
            <a:ext cx="7483475" cy="1311275"/>
          </a:xfrm>
          <a:prstGeom prst="rect">
            <a:avLst/>
          </a:prstGeom>
          <a:noFill/>
          <a:ln w="9525">
            <a:noFill/>
            <a:miter lim="800000"/>
            <a:headEnd/>
            <a:tailEnd/>
          </a:ln>
        </p:spPr>
        <p:txBody>
          <a:bodyPr>
            <a:spAutoFit/>
          </a:bodyPr>
          <a:lstStyle/>
          <a:p>
            <a:r>
              <a:rPr lang="en-US" sz="2000" b="0" u="none"/>
              <a:t>God of the clouds / air was </a:t>
            </a:r>
            <a:r>
              <a:rPr lang="en-US" sz="2000">
                <a:solidFill>
                  <a:srgbClr val="FF0000"/>
                </a:solidFill>
              </a:rPr>
              <a:t>Enlil</a:t>
            </a:r>
            <a:r>
              <a:rPr lang="en-US" sz="2000" b="0" u="none"/>
              <a:t> – </a:t>
            </a:r>
            <a:r>
              <a:rPr lang="en-US" sz="2000" b="0" u="none">
                <a:solidFill>
                  <a:schemeClr val="accent2"/>
                </a:solidFill>
              </a:rPr>
              <a:t>the most powerful god.</a:t>
            </a:r>
          </a:p>
          <a:p>
            <a:r>
              <a:rPr lang="en-US" sz="2000" b="0" u="none"/>
              <a:t>(Nearly 3,000 others – with human qualities.</a:t>
            </a:r>
          </a:p>
          <a:p>
            <a:r>
              <a:rPr lang="en-US" sz="2000" b="0" u="none"/>
              <a:t>  The Sumerians viewed their gods as hostile and unpredictable – </a:t>
            </a:r>
          </a:p>
          <a:p>
            <a:r>
              <a:rPr lang="en-US" sz="2000" b="0" u="none"/>
              <a:t>  similar to the natural environment around them.)</a:t>
            </a:r>
          </a:p>
        </p:txBody>
      </p:sp>
      <p:pic>
        <p:nvPicPr>
          <p:cNvPr id="14346" name="Picture 10" descr="D:\home\twloessin\School\Pics\Marduk.jpg"/>
          <p:cNvPicPr>
            <a:picLocks noChangeAspect="1" noChangeArrowheads="1"/>
          </p:cNvPicPr>
          <p:nvPr/>
        </p:nvPicPr>
        <p:blipFill>
          <a:blip r:embed="rId4" cstate="print"/>
          <a:srcRect/>
          <a:stretch>
            <a:fillRect/>
          </a:stretch>
        </p:blipFill>
        <p:spPr bwMode="auto">
          <a:xfrm>
            <a:off x="0" y="2971800"/>
            <a:ext cx="6400800" cy="4016375"/>
          </a:xfrm>
          <a:prstGeom prst="rect">
            <a:avLst/>
          </a:prstGeom>
          <a:noFill/>
          <a:ln w="9525">
            <a:noFill/>
            <a:miter lim="800000"/>
            <a:headEnd/>
            <a:tailEnd/>
          </a:ln>
        </p:spPr>
      </p:pic>
      <p:sp>
        <p:nvSpPr>
          <p:cNvPr id="14347" name="Text Box 11"/>
          <p:cNvSpPr txBox="1">
            <a:spLocks noChangeArrowheads="1"/>
          </p:cNvSpPr>
          <p:nvPr/>
        </p:nvSpPr>
        <p:spPr bwMode="auto">
          <a:xfrm>
            <a:off x="6384925" y="6172200"/>
            <a:ext cx="2759075" cy="366713"/>
          </a:xfrm>
          <a:prstGeom prst="rect">
            <a:avLst/>
          </a:prstGeom>
          <a:solidFill>
            <a:schemeClr val="tx1"/>
          </a:solidFill>
          <a:ln w="9525">
            <a:noFill/>
            <a:miter lim="800000"/>
            <a:headEnd/>
            <a:tailEnd/>
          </a:ln>
        </p:spPr>
        <p:txBody>
          <a:bodyPr>
            <a:spAutoFit/>
          </a:bodyPr>
          <a:lstStyle/>
          <a:p>
            <a:r>
              <a:rPr lang="en-US" i="1" u="none">
                <a:solidFill>
                  <a:schemeClr val="bg1"/>
                </a:solidFill>
              </a:rPr>
              <a:t>Marduk, the Dragon god</a:t>
            </a:r>
          </a:p>
        </p:txBody>
      </p:sp>
      <p:sp>
        <p:nvSpPr>
          <p:cNvPr id="14348" name="Text Box 12"/>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4349" name="Text Box 13"/>
          <p:cNvSpPr txBox="1">
            <a:spLocks noChangeArrowheads="1"/>
          </p:cNvSpPr>
          <p:nvPr/>
        </p:nvSpPr>
        <p:spPr bwMode="auto">
          <a:xfrm>
            <a:off x="6400800" y="3200400"/>
            <a:ext cx="2454275" cy="461665"/>
          </a:xfrm>
          <a:prstGeom prst="rect">
            <a:avLst/>
          </a:prstGeom>
          <a:noFill/>
          <a:ln w="9525">
            <a:solidFill>
              <a:srgbClr val="333399"/>
            </a:solidFill>
            <a:miter lim="800000"/>
            <a:headEnd/>
            <a:tailEnd/>
          </a:ln>
        </p:spPr>
        <p:txBody>
          <a:bodyPr>
            <a:spAutoFit/>
          </a:bodyPr>
          <a:lstStyle/>
          <a:p>
            <a:pPr algn="ctr"/>
            <a:endParaRPr lang="en-US" sz="2400" b="0" u="none" dirty="0">
              <a:solidFill>
                <a:srgbClr val="333399"/>
              </a:solidFill>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0-#ppt_w/2"/>
                                          </p:val>
                                        </p:tav>
                                        <p:tav tm="100000">
                                          <p:val>
                                            <p:strVal val="#ppt_x"/>
                                          </p:val>
                                        </p:tav>
                                      </p:tavLst>
                                    </p:anim>
                                    <p:anim calcmode="lin" valueType="num">
                                      <p:cBhvr additive="base">
                                        <p:cTn id="8"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0-#ppt_w/2"/>
                                          </p:val>
                                        </p:tav>
                                        <p:tav tm="100000">
                                          <p:val>
                                            <p:strVal val="#ppt_x"/>
                                          </p:val>
                                        </p:tav>
                                      </p:tavLst>
                                    </p:anim>
                                    <p:anim calcmode="lin" valueType="num">
                                      <p:cBhvr additive="base">
                                        <p:cTn id="14"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14344"/>
                                        </p:tgtEl>
                                        <p:attrNameLst>
                                          <p:attrName>style.visibility</p:attrName>
                                        </p:attrNameLst>
                                      </p:cBhvr>
                                      <p:to>
                                        <p:strVal val="visible"/>
                                      </p:to>
                                    </p:set>
                                    <p:anim calcmode="lin" valueType="num">
                                      <p:cBhvr additive="base">
                                        <p:cTn id="19" dur="300" fill="hold"/>
                                        <p:tgtEl>
                                          <p:spTgt spid="14344"/>
                                        </p:tgtEl>
                                        <p:attrNameLst>
                                          <p:attrName>ppt_x</p:attrName>
                                        </p:attrNameLst>
                                      </p:cBhvr>
                                      <p:tavLst>
                                        <p:tav tm="0">
                                          <p:val>
                                            <p:strVal val="0-#ppt_w/2"/>
                                          </p:val>
                                        </p:tav>
                                        <p:tav tm="100000">
                                          <p:val>
                                            <p:strVal val="#ppt_x"/>
                                          </p:val>
                                        </p:tav>
                                      </p:tavLst>
                                    </p:anim>
                                    <p:anim calcmode="lin" valueType="num">
                                      <p:cBhvr additive="base">
                                        <p:cTn id="20" dur="3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14345"/>
                                        </p:tgtEl>
                                        <p:attrNameLst>
                                          <p:attrName>style.visibility</p:attrName>
                                        </p:attrNameLst>
                                      </p:cBhvr>
                                      <p:to>
                                        <p:strVal val="visible"/>
                                      </p:to>
                                    </p:set>
                                    <p:anim calcmode="lin" valueType="num">
                                      <p:cBhvr additive="base">
                                        <p:cTn id="25" dur="75" fill="hold"/>
                                        <p:tgtEl>
                                          <p:spTgt spid="14345"/>
                                        </p:tgtEl>
                                        <p:attrNameLst>
                                          <p:attrName>ppt_x</p:attrName>
                                        </p:attrNameLst>
                                      </p:cBhvr>
                                      <p:tavLst>
                                        <p:tav tm="0">
                                          <p:val>
                                            <p:strVal val="0-#ppt_w/2"/>
                                          </p:val>
                                        </p:tav>
                                        <p:tav tm="100000">
                                          <p:val>
                                            <p:strVal val="#ppt_x"/>
                                          </p:val>
                                        </p:tav>
                                      </p:tavLst>
                                    </p:anim>
                                    <p:anim calcmode="lin" valueType="num">
                                      <p:cBhvr additive="base">
                                        <p:cTn id="26" dur="75"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additive="base">
                                        <p:cTn id="37" dur="500" fill="hold"/>
                                        <p:tgtEl>
                                          <p:spTgt spid="14346"/>
                                        </p:tgtEl>
                                        <p:attrNameLst>
                                          <p:attrName>ppt_x</p:attrName>
                                        </p:attrNameLst>
                                      </p:cBhvr>
                                      <p:tavLst>
                                        <p:tav tm="0">
                                          <p:val>
                                            <p:strVal val="0-#ppt_w/2"/>
                                          </p:val>
                                        </p:tav>
                                        <p:tav tm="100000">
                                          <p:val>
                                            <p:strVal val="#ppt_x"/>
                                          </p:val>
                                        </p:tav>
                                      </p:tavLst>
                                    </p:anim>
                                    <p:anim calcmode="lin" valueType="num">
                                      <p:cBhvr additive="base">
                                        <p:cTn id="3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lt">
                                    <p:tmPct val="100000"/>
                                  </p:iterate>
                                  <p:childTnLst>
                                    <p:set>
                                      <p:cBhvr>
                                        <p:cTn id="42" dur="1" fill="hold">
                                          <p:stCondLst>
                                            <p:cond delay="0"/>
                                          </p:stCondLst>
                                        </p:cTn>
                                        <p:tgtEl>
                                          <p:spTgt spid="14349"/>
                                        </p:tgtEl>
                                        <p:attrNameLst>
                                          <p:attrName>style.visibility</p:attrName>
                                        </p:attrNameLst>
                                      </p:cBhvr>
                                      <p:to>
                                        <p:strVal val="visible"/>
                                      </p:to>
                                    </p:set>
                                    <p:anim calcmode="lin" valueType="num">
                                      <p:cBhvr additive="base">
                                        <p:cTn id="43" dur="75" fill="hold"/>
                                        <p:tgtEl>
                                          <p:spTgt spid="14349"/>
                                        </p:tgtEl>
                                        <p:attrNameLst>
                                          <p:attrName>ppt_x</p:attrName>
                                        </p:attrNameLst>
                                      </p:cBhvr>
                                      <p:tavLst>
                                        <p:tav tm="0">
                                          <p:val>
                                            <p:strVal val="0-#ppt_w/2"/>
                                          </p:val>
                                        </p:tav>
                                        <p:tav tm="100000">
                                          <p:val>
                                            <p:strVal val="#ppt_x"/>
                                          </p:val>
                                        </p:tav>
                                      </p:tavLst>
                                    </p:anim>
                                    <p:anim calcmode="lin" valueType="num">
                                      <p:cBhvr additive="base">
                                        <p:cTn id="44" dur="75" fill="hold"/>
                                        <p:tgtEl>
                                          <p:spTgt spid="14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P spid="14344" grpId="0" autoUpdateAnimBg="0"/>
      <p:bldP spid="14345" grpId="0" autoUpdateAnimBg="0"/>
      <p:bldP spid="14347" grpId="0" animBg="1" autoUpdateAnimBg="0"/>
      <p:bldP spid="1434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8702675" cy="457200"/>
          </a:xfrm>
          <a:prstGeom prst="rect">
            <a:avLst/>
          </a:prstGeom>
          <a:noFill/>
          <a:ln w="9525">
            <a:noFill/>
            <a:miter lim="800000"/>
            <a:headEnd/>
            <a:tailEnd/>
          </a:ln>
        </p:spPr>
        <p:txBody>
          <a:bodyPr>
            <a:spAutoFit/>
          </a:bodyPr>
          <a:lstStyle/>
          <a:p>
            <a:r>
              <a:rPr lang="en-US" sz="2400" b="0" u="none" dirty="0" smtClean="0"/>
              <a:t> </a:t>
            </a:r>
            <a:r>
              <a:rPr lang="en-US" sz="2400" b="0" u="none" dirty="0"/>
              <a:t>“</a:t>
            </a:r>
            <a:r>
              <a:rPr lang="en-US" sz="2000" b="0" u="none" dirty="0"/>
              <a:t>The Four Early River Valley Civilizations”</a:t>
            </a:r>
          </a:p>
        </p:txBody>
      </p:sp>
      <p:sp>
        <p:nvSpPr>
          <p:cNvPr id="15363"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5364"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5365"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A.  RELIGION</a:t>
            </a:r>
          </a:p>
        </p:txBody>
      </p:sp>
      <p:sp>
        <p:nvSpPr>
          <p:cNvPr id="15366" name="Text Box 8"/>
          <p:cNvSpPr txBox="1">
            <a:spLocks noChangeArrowheads="1"/>
          </p:cNvSpPr>
          <p:nvPr/>
        </p:nvSpPr>
        <p:spPr bwMode="auto">
          <a:xfrm>
            <a:off x="685800" y="1371600"/>
            <a:ext cx="4876800" cy="396875"/>
          </a:xfrm>
          <a:prstGeom prst="rect">
            <a:avLst/>
          </a:prstGeom>
          <a:noFill/>
          <a:ln w="9525">
            <a:noFill/>
            <a:miter lim="800000"/>
            <a:headEnd/>
            <a:tailEnd/>
          </a:ln>
        </p:spPr>
        <p:txBody>
          <a:bodyPr>
            <a:spAutoFit/>
          </a:bodyPr>
          <a:lstStyle/>
          <a:p>
            <a:r>
              <a:rPr lang="en-US" sz="2000" b="0" u="none"/>
              <a:t>1.  </a:t>
            </a:r>
            <a:r>
              <a:rPr lang="en-US" sz="2000" u="none">
                <a:solidFill>
                  <a:schemeClr val="accent2"/>
                </a:solidFill>
              </a:rPr>
              <a:t>Belief in many gods -</a:t>
            </a:r>
            <a:r>
              <a:rPr lang="en-US" sz="2000" b="0" u="none"/>
              <a:t> </a:t>
            </a:r>
            <a:r>
              <a:rPr lang="en-US" sz="2000">
                <a:solidFill>
                  <a:srgbClr val="CC3300"/>
                </a:solidFill>
              </a:rPr>
              <a:t>polytheism</a:t>
            </a:r>
          </a:p>
        </p:txBody>
      </p:sp>
      <p:sp>
        <p:nvSpPr>
          <p:cNvPr id="15367" name="Text Box 9"/>
          <p:cNvSpPr txBox="1">
            <a:spLocks noChangeArrowheads="1"/>
          </p:cNvSpPr>
          <p:nvPr/>
        </p:nvSpPr>
        <p:spPr bwMode="auto">
          <a:xfrm>
            <a:off x="914400" y="1676400"/>
            <a:ext cx="7483475" cy="1311275"/>
          </a:xfrm>
          <a:prstGeom prst="rect">
            <a:avLst/>
          </a:prstGeom>
          <a:noFill/>
          <a:ln w="9525">
            <a:noFill/>
            <a:miter lim="800000"/>
            <a:headEnd/>
            <a:tailEnd/>
          </a:ln>
        </p:spPr>
        <p:txBody>
          <a:bodyPr>
            <a:spAutoFit/>
          </a:bodyPr>
          <a:lstStyle/>
          <a:p>
            <a:r>
              <a:rPr lang="en-US" sz="2000" b="0" u="none"/>
              <a:t>God of the clouds / air was </a:t>
            </a:r>
            <a:r>
              <a:rPr lang="en-US" sz="2000">
                <a:solidFill>
                  <a:srgbClr val="FF0000"/>
                </a:solidFill>
              </a:rPr>
              <a:t>Enlil</a:t>
            </a:r>
            <a:r>
              <a:rPr lang="en-US" sz="2000" b="0" u="none">
                <a:solidFill>
                  <a:srgbClr val="FF0000"/>
                </a:solidFill>
              </a:rPr>
              <a:t> </a:t>
            </a:r>
            <a:r>
              <a:rPr lang="en-US" sz="2000" b="0" u="none"/>
              <a:t>– </a:t>
            </a:r>
            <a:r>
              <a:rPr lang="en-US" sz="2000" u="none">
                <a:solidFill>
                  <a:schemeClr val="accent2"/>
                </a:solidFill>
              </a:rPr>
              <a:t>the most powerful god.</a:t>
            </a:r>
          </a:p>
          <a:p>
            <a:r>
              <a:rPr lang="en-US" sz="2000" b="0" u="none"/>
              <a:t>(Nearly 3,000 others – with human qualities.</a:t>
            </a:r>
          </a:p>
          <a:p>
            <a:r>
              <a:rPr lang="en-US" sz="2000" b="0" u="none"/>
              <a:t>  They were viewed as often hostile and unpredictable – similar to the</a:t>
            </a:r>
          </a:p>
          <a:p>
            <a:r>
              <a:rPr lang="en-US" sz="2000" b="0" u="none"/>
              <a:t>   natural environment around them.)</a:t>
            </a:r>
          </a:p>
        </p:txBody>
      </p:sp>
      <p:sp>
        <p:nvSpPr>
          <p:cNvPr id="15372" name="Text Box 12"/>
          <p:cNvSpPr txBox="1">
            <a:spLocks noChangeArrowheads="1"/>
          </p:cNvSpPr>
          <p:nvPr/>
        </p:nvSpPr>
        <p:spPr bwMode="auto">
          <a:xfrm>
            <a:off x="517525" y="2860675"/>
            <a:ext cx="8245475" cy="1006475"/>
          </a:xfrm>
          <a:prstGeom prst="rect">
            <a:avLst/>
          </a:prstGeom>
          <a:noFill/>
          <a:ln w="9525">
            <a:noFill/>
            <a:miter lim="800000"/>
            <a:headEnd/>
            <a:tailEnd/>
          </a:ln>
        </p:spPr>
        <p:txBody>
          <a:bodyPr>
            <a:spAutoFit/>
          </a:bodyPr>
          <a:lstStyle/>
          <a:p>
            <a:r>
              <a:rPr lang="en-US" sz="2000" b="0" u="none"/>
              <a:t>2.  </a:t>
            </a:r>
            <a:r>
              <a:rPr lang="en-US" sz="2000" i="1" u="none">
                <a:solidFill>
                  <a:srgbClr val="FF0000"/>
                </a:solidFill>
              </a:rPr>
              <a:t>Gilgamesh Epic</a:t>
            </a:r>
            <a:r>
              <a:rPr lang="en-US" sz="2000" b="0" u="none"/>
              <a:t>, </a:t>
            </a:r>
            <a:r>
              <a:rPr lang="en-US" sz="2000" b="0" u="none">
                <a:solidFill>
                  <a:schemeClr val="accent2"/>
                </a:solidFill>
              </a:rPr>
              <a:t>one of the earliest works of literature.  </a:t>
            </a:r>
          </a:p>
          <a:p>
            <a:r>
              <a:rPr lang="en-US" sz="2000" b="0" u="none">
                <a:solidFill>
                  <a:schemeClr val="accent2"/>
                </a:solidFill>
              </a:rPr>
              <a:t>     Contains a “flood story”</a:t>
            </a:r>
            <a:r>
              <a:rPr lang="en-US" sz="2000" b="0" u="none"/>
              <a:t> that predates the Hebrew Old Testament story </a:t>
            </a:r>
          </a:p>
          <a:p>
            <a:r>
              <a:rPr lang="en-US" sz="2000" b="0" u="none"/>
              <a:t>     of Noah by at least 2,000 years.  </a:t>
            </a:r>
          </a:p>
        </p:txBody>
      </p:sp>
      <p:sp>
        <p:nvSpPr>
          <p:cNvPr id="15369" name="Text Box 14"/>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300" fill="hold"/>
                                        <p:tgtEl>
                                          <p:spTgt spid="15372"/>
                                        </p:tgtEl>
                                        <p:attrNameLst>
                                          <p:attrName>ppt_x</p:attrName>
                                        </p:attrNameLst>
                                      </p:cBhvr>
                                      <p:tavLst>
                                        <p:tav tm="0">
                                          <p:val>
                                            <p:strVal val="0-#ppt_w/2"/>
                                          </p:val>
                                        </p:tav>
                                        <p:tav tm="100000">
                                          <p:val>
                                            <p:strVal val="#ppt_x"/>
                                          </p:val>
                                        </p:tav>
                                      </p:tavLst>
                                    </p:anim>
                                    <p:anim calcmode="lin" valueType="num">
                                      <p:cBhvr additive="base">
                                        <p:cTn id="8" dur="300" fill="hold"/>
                                        <p:tgtEl>
                                          <p:spTgt spid="15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3" descr="START">
            <a:hlinkClick r:id="rId3"/>
          </p:cNvPr>
          <p:cNvPicPr>
            <a:picLocks noChangeAspect="1" noChangeArrowheads="1"/>
          </p:cNvPicPr>
          <p:nvPr/>
        </p:nvPicPr>
        <p:blipFill>
          <a:blip r:embed="rId4" cstate="print"/>
          <a:srcRect/>
          <a:stretch>
            <a:fillRect/>
          </a:stretch>
        </p:blipFill>
        <p:spPr bwMode="auto">
          <a:xfrm>
            <a:off x="4267200" y="4495800"/>
            <a:ext cx="914400" cy="1371600"/>
          </a:xfrm>
          <a:prstGeom prst="rect">
            <a:avLst/>
          </a:prstGeom>
          <a:noFill/>
          <a:ln w="9525">
            <a:noFill/>
            <a:miter lim="800000"/>
            <a:headEnd/>
            <a:tailEnd/>
          </a:ln>
        </p:spPr>
      </p:pic>
      <p:sp>
        <p:nvSpPr>
          <p:cNvPr id="16387" name="Text Box 4"/>
          <p:cNvSpPr txBox="1">
            <a:spLocks noChangeArrowheads="1"/>
          </p:cNvSpPr>
          <p:nvPr/>
        </p:nvSpPr>
        <p:spPr bwMode="auto">
          <a:xfrm>
            <a:off x="914400" y="5867400"/>
            <a:ext cx="7788275" cy="671513"/>
          </a:xfrm>
          <a:prstGeom prst="rect">
            <a:avLst/>
          </a:prstGeom>
          <a:noFill/>
          <a:ln w="9525">
            <a:noFill/>
            <a:miter lim="800000"/>
            <a:headEnd/>
            <a:tailEnd/>
          </a:ln>
        </p:spPr>
        <p:txBody>
          <a:bodyPr>
            <a:spAutoFit/>
          </a:bodyPr>
          <a:lstStyle/>
          <a:p>
            <a:pPr algn="ctr"/>
            <a:r>
              <a:rPr lang="en-US" u="none">
                <a:solidFill>
                  <a:srgbClr val="E19152"/>
                </a:solidFill>
                <a:latin typeface="Verdana" pitchFamily="34" charset="0"/>
                <a:cs typeface="Arial" charset="0"/>
              </a:rPr>
              <a:t>GILGAMESH</a:t>
            </a:r>
            <a:endParaRPr lang="en-US" u="none">
              <a:solidFill>
                <a:srgbClr val="FF9933"/>
              </a:solidFill>
              <a:latin typeface="Arial" charset="0"/>
              <a:cs typeface="Arial" charset="0"/>
            </a:endParaRPr>
          </a:p>
          <a:p>
            <a:r>
              <a:rPr lang="en-US" b="0" u="none"/>
              <a:t>Great website to visit:         </a:t>
            </a:r>
            <a:r>
              <a:rPr lang="en-US" sz="2000" b="0" u="none">
                <a:solidFill>
                  <a:srgbClr val="800080"/>
                </a:solidFill>
              </a:rPr>
              <a:t>http://gilgamesh.psnc.pl/</a:t>
            </a:r>
          </a:p>
        </p:txBody>
      </p:sp>
      <p:sp>
        <p:nvSpPr>
          <p:cNvPr id="16388" name="Text Box 5"/>
          <p:cNvSpPr txBox="1">
            <a:spLocks noChangeArrowheads="1"/>
          </p:cNvSpPr>
          <p:nvPr/>
        </p:nvSpPr>
        <p:spPr bwMode="auto">
          <a:xfrm>
            <a:off x="228600" y="4572000"/>
            <a:ext cx="3886200" cy="366713"/>
          </a:xfrm>
          <a:prstGeom prst="rect">
            <a:avLst/>
          </a:prstGeom>
          <a:noFill/>
          <a:ln w="9525">
            <a:noFill/>
            <a:miter lim="800000"/>
            <a:headEnd/>
            <a:tailEnd/>
          </a:ln>
        </p:spPr>
        <p:txBody>
          <a:bodyPr>
            <a:spAutoFit/>
          </a:bodyPr>
          <a:lstStyle/>
          <a:p>
            <a:r>
              <a:rPr lang="en-US" u="none">
                <a:solidFill>
                  <a:srgbClr val="E19152"/>
                </a:solidFill>
                <a:latin typeface="Verdana" pitchFamily="34" charset="0"/>
                <a:cs typeface="Arial" charset="0"/>
              </a:rPr>
              <a:t>COOL WEBSITE to visit:</a:t>
            </a:r>
          </a:p>
        </p:txBody>
      </p:sp>
      <p:sp>
        <p:nvSpPr>
          <p:cNvPr id="16389" name="Text Box 6"/>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16390" name="Picture 8" descr="http://www.metmuseum.org/explore/First_Cities/images/341R5.R.jpg">
            <a:hlinkClick r:id="rId5"/>
          </p:cNvPr>
          <p:cNvPicPr>
            <a:picLocks noChangeAspect="1" noChangeArrowheads="1"/>
          </p:cNvPicPr>
          <p:nvPr/>
        </p:nvPicPr>
        <p:blipFill>
          <a:blip r:embed="rId6" cstate="print"/>
          <a:srcRect/>
          <a:stretch>
            <a:fillRect/>
          </a:stretch>
        </p:blipFill>
        <p:spPr bwMode="auto">
          <a:xfrm>
            <a:off x="6286500" y="1066800"/>
            <a:ext cx="2857500" cy="2274888"/>
          </a:xfrm>
          <a:prstGeom prst="rect">
            <a:avLst/>
          </a:prstGeom>
          <a:noFill/>
          <a:ln w="9525">
            <a:noFill/>
            <a:miter lim="800000"/>
            <a:headEnd/>
            <a:tailEnd/>
          </a:ln>
        </p:spPr>
      </p:pic>
      <p:sp>
        <p:nvSpPr>
          <p:cNvPr id="16393" name="Text Box 9"/>
          <p:cNvSpPr txBox="1">
            <a:spLocks noChangeArrowheads="1"/>
          </p:cNvSpPr>
          <p:nvPr/>
        </p:nvSpPr>
        <p:spPr bwMode="auto">
          <a:xfrm>
            <a:off x="228600" y="0"/>
            <a:ext cx="8763000" cy="3447098"/>
          </a:xfrm>
          <a:prstGeom prst="rect">
            <a:avLst/>
          </a:prstGeom>
          <a:noFill/>
          <a:ln w="38100" cmpd="dbl">
            <a:solidFill>
              <a:srgbClr val="800080"/>
            </a:solidFill>
            <a:miter lim="800000"/>
            <a:headEnd/>
            <a:tailEnd/>
          </a:ln>
        </p:spPr>
        <p:txBody>
          <a:bodyPr>
            <a:spAutoFit/>
          </a:bodyPr>
          <a:lstStyle/>
          <a:p>
            <a:pPr algn="ctr"/>
            <a:r>
              <a:rPr lang="en-US" sz="2000" i="1" u="none" dirty="0">
                <a:solidFill>
                  <a:schemeClr val="bg1"/>
                </a:solidFill>
              </a:rPr>
              <a:t>DID YOU KNOW…</a:t>
            </a:r>
          </a:p>
          <a:p>
            <a:r>
              <a:rPr lang="en-US" b="0" u="none" dirty="0">
                <a:solidFill>
                  <a:schemeClr val="bg1"/>
                </a:solidFill>
              </a:rPr>
              <a:t>Like many ancient civilizations, the Sumerians also had “a flood story.”  </a:t>
            </a:r>
          </a:p>
          <a:p>
            <a:r>
              <a:rPr lang="en-US" b="0" u="none" dirty="0">
                <a:solidFill>
                  <a:schemeClr val="bg1"/>
                </a:solidFill>
              </a:rPr>
              <a:t>That’s not surprising given their challenging environment sitting </a:t>
            </a:r>
          </a:p>
          <a:p>
            <a:r>
              <a:rPr lang="en-US" b="0" u="none" dirty="0">
                <a:solidFill>
                  <a:schemeClr val="bg1"/>
                </a:solidFill>
              </a:rPr>
              <a:t>between two unpredictable rivers…in their view, such a </a:t>
            </a:r>
          </a:p>
          <a:p>
            <a:r>
              <a:rPr lang="en-US" b="0" u="none" dirty="0">
                <a:solidFill>
                  <a:schemeClr val="bg1"/>
                </a:solidFill>
              </a:rPr>
              <a:t>cataclysmic event did, indeed, destroy their “entire world.”</a:t>
            </a:r>
          </a:p>
          <a:p>
            <a:endParaRPr lang="en-US" b="0" u="none" dirty="0">
              <a:solidFill>
                <a:schemeClr val="bg1"/>
              </a:solidFill>
            </a:endParaRPr>
          </a:p>
          <a:p>
            <a:r>
              <a:rPr lang="en-US" b="0" u="none" dirty="0">
                <a:solidFill>
                  <a:schemeClr val="bg1"/>
                </a:solidFill>
              </a:rPr>
              <a:t>The Epic of Gilgamesh is, perhaps, the oldest written story on Earth. </a:t>
            </a:r>
          </a:p>
          <a:p>
            <a:r>
              <a:rPr lang="en-US" b="0" u="none" dirty="0">
                <a:solidFill>
                  <a:schemeClr val="bg1"/>
                </a:solidFill>
              </a:rPr>
              <a:t> It comes to us from ancient </a:t>
            </a:r>
            <a:r>
              <a:rPr lang="en-US" b="0" u="none" dirty="0" err="1">
                <a:solidFill>
                  <a:schemeClr val="bg1"/>
                </a:solidFill>
              </a:rPr>
              <a:t>Sumeria</a:t>
            </a:r>
            <a:r>
              <a:rPr lang="en-US" b="0" u="none" dirty="0">
                <a:solidFill>
                  <a:schemeClr val="bg1"/>
                </a:solidFill>
              </a:rPr>
              <a:t>, and was originally written on </a:t>
            </a:r>
          </a:p>
          <a:p>
            <a:r>
              <a:rPr lang="en-US" b="0" u="none" dirty="0">
                <a:solidFill>
                  <a:schemeClr val="bg1"/>
                </a:solidFill>
              </a:rPr>
              <a:t>12 clay tablets in cuneiform script.  It is about the adventures of the </a:t>
            </a:r>
          </a:p>
          <a:p>
            <a:r>
              <a:rPr lang="en-US" b="0" u="none" dirty="0">
                <a:solidFill>
                  <a:schemeClr val="bg1"/>
                </a:solidFill>
              </a:rPr>
              <a:t>cruel King Gilgamesh of </a:t>
            </a:r>
            <a:r>
              <a:rPr lang="en-US" b="0" u="none" dirty="0" err="1">
                <a:solidFill>
                  <a:schemeClr val="bg1"/>
                </a:solidFill>
              </a:rPr>
              <a:t>Uruk</a:t>
            </a:r>
            <a:r>
              <a:rPr lang="en-US" b="0" u="none" dirty="0">
                <a:solidFill>
                  <a:schemeClr val="bg1"/>
                </a:solidFill>
              </a:rPr>
              <a:t> </a:t>
            </a:r>
            <a:r>
              <a:rPr lang="en-US" b="0" i="1" u="none" dirty="0">
                <a:solidFill>
                  <a:schemeClr val="bg1"/>
                </a:solidFill>
              </a:rPr>
              <a:t>(ca. 2750 and 2500 BCE). </a:t>
            </a:r>
          </a:p>
          <a:p>
            <a:endParaRPr lang="en-US" b="0" i="1" u="none" dirty="0">
              <a:solidFill>
                <a:schemeClr val="bg1"/>
              </a:solidFill>
            </a:endParaRPr>
          </a:p>
          <a:p>
            <a:r>
              <a:rPr lang="en-US" b="0" i="1" u="none" dirty="0">
                <a:solidFill>
                  <a:schemeClr val="bg1"/>
                </a:solidFill>
              </a:rPr>
              <a:t> </a:t>
            </a:r>
            <a:endParaRPr lang="en-US" b="0" u="none" dirty="0">
              <a:solidFill>
                <a:schemeClr val="bg1"/>
              </a:solidFill>
            </a:endParaRPr>
          </a:p>
        </p:txBody>
      </p:sp>
      <p:sp>
        <p:nvSpPr>
          <p:cNvPr id="16392" name="Text Box 10"/>
          <p:cNvSpPr txBox="1">
            <a:spLocks noChangeArrowheads="1"/>
          </p:cNvSpPr>
          <p:nvPr/>
        </p:nvSpPr>
        <p:spPr bwMode="auto">
          <a:xfrm>
            <a:off x="6858000" y="3124200"/>
            <a:ext cx="1752600" cy="336550"/>
          </a:xfrm>
          <a:prstGeom prst="rect">
            <a:avLst/>
          </a:prstGeom>
          <a:noFill/>
          <a:ln w="9525">
            <a:noFill/>
            <a:miter lim="800000"/>
            <a:headEnd/>
            <a:tailEnd/>
          </a:ln>
        </p:spPr>
        <p:txBody>
          <a:bodyPr>
            <a:spAutoFit/>
          </a:bodyPr>
          <a:lstStyle/>
          <a:p>
            <a:pPr algn="ctr"/>
            <a:r>
              <a:rPr lang="en-US" sz="1600" u="none">
                <a:solidFill>
                  <a:srgbClr val="0066FF"/>
                </a:solidFill>
              </a:rPr>
              <a:t>Tablet XI</a:t>
            </a:r>
          </a:p>
        </p:txBody>
      </p:sp>
      <p:sp>
        <p:nvSpPr>
          <p:cNvPr id="2" name="Line 11"/>
          <p:cNvSpPr>
            <a:spLocks noChangeShapeType="1"/>
          </p:cNvSpPr>
          <p:nvPr/>
        </p:nvSpPr>
        <p:spPr bwMode="auto">
          <a:xfrm>
            <a:off x="0" y="4343400"/>
            <a:ext cx="9144000" cy="0"/>
          </a:xfrm>
          <a:prstGeom prst="line">
            <a:avLst/>
          </a:prstGeom>
          <a:noFill/>
          <a:ln w="9525">
            <a:solidFill>
              <a:srgbClr val="800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75" fill="hold"/>
                                        <p:tgtEl>
                                          <p:spTgt spid="16393"/>
                                        </p:tgtEl>
                                        <p:attrNameLst>
                                          <p:attrName>ppt_x</p:attrName>
                                        </p:attrNameLst>
                                      </p:cBhvr>
                                      <p:tavLst>
                                        <p:tav tm="0">
                                          <p:val>
                                            <p:strVal val="0-#ppt_w/2"/>
                                          </p:val>
                                        </p:tav>
                                        <p:tav tm="100000">
                                          <p:val>
                                            <p:strVal val="#ppt_x"/>
                                          </p:val>
                                        </p:tav>
                                      </p:tavLst>
                                    </p:anim>
                                    <p:anim calcmode="lin" valueType="num">
                                      <p:cBhvr additive="base">
                                        <p:cTn id="8" dur="75"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8702675" cy="457200"/>
          </a:xfrm>
          <a:prstGeom prst="rect">
            <a:avLst/>
          </a:prstGeom>
          <a:noFill/>
          <a:ln w="9525">
            <a:noFill/>
            <a:miter lim="800000"/>
            <a:headEnd/>
            <a:tailEnd/>
          </a:ln>
        </p:spPr>
        <p:txBody>
          <a:bodyPr>
            <a:spAutoFit/>
          </a:bodyPr>
          <a:lstStyle/>
          <a:p>
            <a:r>
              <a:rPr lang="en-US" b="0"/>
              <a:t>Chapter 2 Lecture Outline</a:t>
            </a:r>
            <a:r>
              <a:rPr lang="en-US" b="0" u="none"/>
              <a:t>:</a:t>
            </a:r>
            <a:r>
              <a:rPr lang="en-US" sz="2400" b="0" u="none"/>
              <a:t> “</a:t>
            </a:r>
            <a:r>
              <a:rPr lang="en-US" sz="2000" b="0" u="none"/>
              <a:t>The Four Early River Valley Civilizations”</a:t>
            </a:r>
          </a:p>
        </p:txBody>
      </p:sp>
      <p:sp>
        <p:nvSpPr>
          <p:cNvPr id="17411"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7412"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A.  RELIGION</a:t>
            </a:r>
          </a:p>
        </p:txBody>
      </p:sp>
      <p:sp>
        <p:nvSpPr>
          <p:cNvPr id="17414" name="Text Box 6"/>
          <p:cNvSpPr txBox="1">
            <a:spLocks noChangeArrowheads="1"/>
          </p:cNvSpPr>
          <p:nvPr/>
        </p:nvSpPr>
        <p:spPr bwMode="auto">
          <a:xfrm>
            <a:off x="685800" y="1371600"/>
            <a:ext cx="4876800" cy="396875"/>
          </a:xfrm>
          <a:prstGeom prst="rect">
            <a:avLst/>
          </a:prstGeom>
          <a:noFill/>
          <a:ln w="9525">
            <a:noFill/>
            <a:miter lim="800000"/>
            <a:headEnd/>
            <a:tailEnd/>
          </a:ln>
        </p:spPr>
        <p:txBody>
          <a:bodyPr>
            <a:spAutoFit/>
          </a:bodyPr>
          <a:lstStyle/>
          <a:p>
            <a:r>
              <a:rPr lang="en-US" sz="2000" b="0" u="none"/>
              <a:t>1.  </a:t>
            </a:r>
            <a:r>
              <a:rPr lang="en-US" sz="2000" u="none">
                <a:solidFill>
                  <a:schemeClr val="accent2"/>
                </a:solidFill>
              </a:rPr>
              <a:t>Belief in many gods</a:t>
            </a:r>
            <a:r>
              <a:rPr lang="en-US" sz="2000" b="0" u="none">
                <a:solidFill>
                  <a:srgbClr val="333399"/>
                </a:solidFill>
              </a:rPr>
              <a:t> - </a:t>
            </a:r>
            <a:r>
              <a:rPr lang="en-US" sz="2000">
                <a:solidFill>
                  <a:srgbClr val="FF0000"/>
                </a:solidFill>
              </a:rPr>
              <a:t>polytheism</a:t>
            </a:r>
          </a:p>
        </p:txBody>
      </p:sp>
      <p:sp>
        <p:nvSpPr>
          <p:cNvPr id="17415" name="Text Box 7"/>
          <p:cNvSpPr txBox="1">
            <a:spLocks noChangeArrowheads="1"/>
          </p:cNvSpPr>
          <p:nvPr/>
        </p:nvSpPr>
        <p:spPr bwMode="auto">
          <a:xfrm>
            <a:off x="914400" y="1676400"/>
            <a:ext cx="7483475" cy="1311275"/>
          </a:xfrm>
          <a:prstGeom prst="rect">
            <a:avLst/>
          </a:prstGeom>
          <a:noFill/>
          <a:ln w="9525">
            <a:noFill/>
            <a:miter lim="800000"/>
            <a:headEnd/>
            <a:tailEnd/>
          </a:ln>
        </p:spPr>
        <p:txBody>
          <a:bodyPr>
            <a:spAutoFit/>
          </a:bodyPr>
          <a:lstStyle/>
          <a:p>
            <a:r>
              <a:rPr lang="en-US" sz="2000" b="0" u="none"/>
              <a:t>God of the clouds / air was </a:t>
            </a:r>
            <a:r>
              <a:rPr lang="en-US" sz="2000">
                <a:solidFill>
                  <a:srgbClr val="FF0000"/>
                </a:solidFill>
              </a:rPr>
              <a:t>Enlil</a:t>
            </a:r>
            <a:r>
              <a:rPr lang="en-US" sz="2000" b="0" u="none">
                <a:solidFill>
                  <a:srgbClr val="FF0000"/>
                </a:solidFill>
              </a:rPr>
              <a:t> </a:t>
            </a:r>
            <a:r>
              <a:rPr lang="en-US" sz="2000" b="0" u="none"/>
              <a:t>– the </a:t>
            </a:r>
            <a:r>
              <a:rPr lang="en-US" sz="2000" u="none">
                <a:solidFill>
                  <a:schemeClr val="accent2"/>
                </a:solidFill>
              </a:rPr>
              <a:t>most powerful god.</a:t>
            </a:r>
          </a:p>
          <a:p>
            <a:r>
              <a:rPr lang="en-US" sz="2000" b="0" u="none"/>
              <a:t>(Nearly 3,000 others – with human qualities.</a:t>
            </a:r>
          </a:p>
          <a:p>
            <a:r>
              <a:rPr lang="en-US" sz="2000" b="0" u="none"/>
              <a:t>  They were viewed as often hostile and unpredictable – similar to the</a:t>
            </a:r>
          </a:p>
          <a:p>
            <a:r>
              <a:rPr lang="en-US" sz="2000" b="0" u="none"/>
              <a:t>   natural environment around them.)</a:t>
            </a:r>
          </a:p>
        </p:txBody>
      </p:sp>
      <p:sp>
        <p:nvSpPr>
          <p:cNvPr id="17416" name="Text Box 8"/>
          <p:cNvSpPr txBox="1">
            <a:spLocks noChangeArrowheads="1"/>
          </p:cNvSpPr>
          <p:nvPr/>
        </p:nvSpPr>
        <p:spPr bwMode="auto">
          <a:xfrm>
            <a:off x="517525" y="2860675"/>
            <a:ext cx="8245475" cy="1006475"/>
          </a:xfrm>
          <a:prstGeom prst="rect">
            <a:avLst/>
          </a:prstGeom>
          <a:noFill/>
          <a:ln w="9525">
            <a:noFill/>
            <a:miter lim="800000"/>
            <a:headEnd/>
            <a:tailEnd/>
          </a:ln>
        </p:spPr>
        <p:txBody>
          <a:bodyPr>
            <a:spAutoFit/>
          </a:bodyPr>
          <a:lstStyle/>
          <a:p>
            <a:r>
              <a:rPr lang="en-US" sz="2000" b="0" u="none"/>
              <a:t>2.  </a:t>
            </a:r>
            <a:r>
              <a:rPr lang="en-US" sz="2000" i="1" u="none">
                <a:solidFill>
                  <a:srgbClr val="FF0000"/>
                </a:solidFill>
              </a:rPr>
              <a:t>Gilgamesh Epic</a:t>
            </a:r>
            <a:r>
              <a:rPr lang="en-US" sz="2000" b="0" u="none">
                <a:solidFill>
                  <a:srgbClr val="FF0000"/>
                </a:solidFill>
              </a:rPr>
              <a:t>,</a:t>
            </a:r>
            <a:r>
              <a:rPr lang="en-US" sz="2000" b="0" u="none"/>
              <a:t> </a:t>
            </a:r>
            <a:r>
              <a:rPr lang="en-US" sz="2000" b="0" u="none">
                <a:solidFill>
                  <a:schemeClr val="accent2"/>
                </a:solidFill>
              </a:rPr>
              <a:t>one of the earliest works of literature.  </a:t>
            </a:r>
          </a:p>
          <a:p>
            <a:r>
              <a:rPr lang="en-US" sz="2000" b="0" u="none">
                <a:solidFill>
                  <a:schemeClr val="accent2"/>
                </a:solidFill>
              </a:rPr>
              <a:t>     Contains a “flood story”</a:t>
            </a:r>
            <a:r>
              <a:rPr lang="en-US" sz="2000" b="0" u="none"/>
              <a:t> that predates the Hebrew Old Testament story </a:t>
            </a:r>
          </a:p>
          <a:p>
            <a:r>
              <a:rPr lang="en-US" sz="2000" b="0" u="none"/>
              <a:t>     of Noah by at least 2,000 years.  </a:t>
            </a:r>
          </a:p>
        </p:txBody>
      </p:sp>
      <p:sp>
        <p:nvSpPr>
          <p:cNvPr id="17417" name="Text Box 9"/>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8702675" cy="457200"/>
          </a:xfrm>
          <a:prstGeom prst="rect">
            <a:avLst/>
          </a:prstGeom>
          <a:noFill/>
          <a:ln w="9525">
            <a:noFill/>
            <a:miter lim="800000"/>
            <a:headEnd/>
            <a:tailEnd/>
          </a:ln>
        </p:spPr>
        <p:txBody>
          <a:bodyPr>
            <a:spAutoFit/>
          </a:bodyPr>
          <a:lstStyle/>
          <a:p>
            <a:r>
              <a:rPr lang="en-US" b="0"/>
              <a:t>Chapter 2 Lecture Outline</a:t>
            </a:r>
            <a:r>
              <a:rPr lang="en-US" b="0" u="none"/>
              <a:t>:</a:t>
            </a:r>
            <a:r>
              <a:rPr lang="en-US" sz="2400" b="0" u="none"/>
              <a:t> “</a:t>
            </a:r>
            <a:r>
              <a:rPr lang="en-US" sz="2000" b="0" u="none"/>
              <a:t>The Four Early River Valley Civilizations”</a:t>
            </a:r>
          </a:p>
        </p:txBody>
      </p:sp>
      <p:sp>
        <p:nvSpPr>
          <p:cNvPr id="18435"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8436" name="Text Box 4"/>
          <p:cNvSpPr txBox="1">
            <a:spLocks noChangeArrowheads="1"/>
          </p:cNvSpPr>
          <p:nvPr/>
        </p:nvSpPr>
        <p:spPr bwMode="auto">
          <a:xfrm>
            <a:off x="228600" y="7620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7413" name="Text Box 5"/>
          <p:cNvSpPr txBox="1">
            <a:spLocks noChangeArrowheads="1"/>
          </p:cNvSpPr>
          <p:nvPr/>
        </p:nvSpPr>
        <p:spPr bwMode="auto">
          <a:xfrm>
            <a:off x="533400" y="1066800"/>
            <a:ext cx="5502275" cy="396875"/>
          </a:xfrm>
          <a:prstGeom prst="rect">
            <a:avLst/>
          </a:prstGeom>
          <a:noFill/>
          <a:ln w="9525">
            <a:noFill/>
            <a:miter lim="800000"/>
            <a:headEnd/>
            <a:tailEnd/>
          </a:ln>
        </p:spPr>
        <p:txBody>
          <a:bodyPr>
            <a:spAutoFit/>
          </a:bodyPr>
          <a:lstStyle/>
          <a:p>
            <a:r>
              <a:rPr lang="en-US" sz="2000" b="0" u="none"/>
              <a:t>B.  SOCIETY</a:t>
            </a:r>
          </a:p>
        </p:txBody>
      </p:sp>
      <p:sp>
        <p:nvSpPr>
          <p:cNvPr id="17414" name="Text Box 6"/>
          <p:cNvSpPr txBox="1">
            <a:spLocks noChangeArrowheads="1"/>
          </p:cNvSpPr>
          <p:nvPr/>
        </p:nvSpPr>
        <p:spPr bwMode="auto">
          <a:xfrm>
            <a:off x="762000" y="1336675"/>
            <a:ext cx="7924800" cy="1920875"/>
          </a:xfrm>
          <a:prstGeom prst="rect">
            <a:avLst/>
          </a:prstGeom>
          <a:noFill/>
          <a:ln w="9525">
            <a:noFill/>
            <a:miter lim="800000"/>
            <a:headEnd/>
            <a:tailEnd/>
          </a:ln>
        </p:spPr>
        <p:txBody>
          <a:bodyPr>
            <a:spAutoFit/>
          </a:bodyPr>
          <a:lstStyle/>
          <a:p>
            <a:pPr marL="457200" indent="-457200">
              <a:buFontTx/>
              <a:buAutoNum type="arabicPeriod"/>
            </a:pPr>
            <a:r>
              <a:rPr lang="en-US" sz="2000" b="0" u="none"/>
              <a:t>Three social classes</a:t>
            </a:r>
          </a:p>
          <a:p>
            <a:pPr marL="457200" indent="-457200"/>
            <a:r>
              <a:rPr lang="en-US" sz="2000" b="0" u="none"/>
              <a:t>	a.  Priests and royalty (kings)</a:t>
            </a:r>
          </a:p>
          <a:p>
            <a:pPr marL="457200" indent="-457200"/>
            <a:r>
              <a:rPr lang="en-US" sz="2000" b="0" u="none"/>
              <a:t>	b.  Wealthy merchants</a:t>
            </a:r>
          </a:p>
          <a:p>
            <a:pPr marL="457200" indent="-457200"/>
            <a:r>
              <a:rPr lang="en-US" sz="2000" b="0" u="none"/>
              <a:t>	c.  Ordinary workers</a:t>
            </a:r>
          </a:p>
          <a:p>
            <a:pPr marL="457200" indent="-457200"/>
            <a:endParaRPr lang="en-US" sz="2000" b="0" u="none"/>
          </a:p>
          <a:p>
            <a:pPr marL="457200" indent="-457200"/>
            <a:r>
              <a:rPr lang="en-US" sz="2000" b="0" u="none"/>
              <a:t>	[Slaves] –were not free citizens and thus not included in class system </a:t>
            </a:r>
          </a:p>
        </p:txBody>
      </p:sp>
      <p:sp>
        <p:nvSpPr>
          <p:cNvPr id="17415" name="Text Box 7"/>
          <p:cNvSpPr txBox="1">
            <a:spLocks noChangeArrowheads="1"/>
          </p:cNvSpPr>
          <p:nvPr/>
        </p:nvSpPr>
        <p:spPr bwMode="auto">
          <a:xfrm>
            <a:off x="914400" y="3276600"/>
            <a:ext cx="2895600" cy="396875"/>
          </a:xfrm>
          <a:prstGeom prst="rect">
            <a:avLst/>
          </a:prstGeom>
          <a:noFill/>
          <a:ln w="9525">
            <a:noFill/>
            <a:miter lim="800000"/>
            <a:headEnd/>
            <a:tailEnd/>
          </a:ln>
        </p:spPr>
        <p:txBody>
          <a:bodyPr>
            <a:spAutoFit/>
          </a:bodyPr>
          <a:lstStyle/>
          <a:p>
            <a:r>
              <a:rPr lang="en-US" sz="2000" b="0" u="none"/>
              <a:t>2.  Women</a:t>
            </a:r>
          </a:p>
        </p:txBody>
      </p:sp>
      <p:pic>
        <p:nvPicPr>
          <p:cNvPr id="17417" name="Picture 9" descr="http://news.nationalgeographic.com/news/2003/05/photogalleries/iraqtreasures_1/images/primary/05676_273_n.jpg"/>
          <p:cNvPicPr>
            <a:picLocks noChangeAspect="1" noChangeArrowheads="1"/>
          </p:cNvPicPr>
          <p:nvPr/>
        </p:nvPicPr>
        <p:blipFill>
          <a:blip r:embed="rId3" cstate="print"/>
          <a:srcRect/>
          <a:stretch>
            <a:fillRect/>
          </a:stretch>
        </p:blipFill>
        <p:spPr bwMode="auto">
          <a:xfrm>
            <a:off x="0" y="4419600"/>
            <a:ext cx="1524000" cy="2438400"/>
          </a:xfrm>
          <a:prstGeom prst="rect">
            <a:avLst/>
          </a:prstGeom>
          <a:noFill/>
          <a:ln w="9525">
            <a:noFill/>
            <a:miter lim="800000"/>
            <a:headEnd/>
            <a:tailEnd/>
          </a:ln>
        </p:spPr>
      </p:pic>
      <p:sp>
        <p:nvSpPr>
          <p:cNvPr id="17418" name="Text Box 10"/>
          <p:cNvSpPr txBox="1">
            <a:spLocks noChangeArrowheads="1"/>
          </p:cNvSpPr>
          <p:nvPr/>
        </p:nvSpPr>
        <p:spPr bwMode="auto">
          <a:xfrm>
            <a:off x="1447800" y="6002338"/>
            <a:ext cx="6569075" cy="885825"/>
          </a:xfrm>
          <a:prstGeom prst="rect">
            <a:avLst/>
          </a:prstGeom>
          <a:solidFill>
            <a:schemeClr val="tx1"/>
          </a:solidFill>
          <a:ln w="9525">
            <a:noFill/>
            <a:miter lim="800000"/>
            <a:headEnd/>
            <a:tailEnd/>
          </a:ln>
        </p:spPr>
        <p:txBody>
          <a:bodyPr>
            <a:spAutoFit/>
          </a:bodyPr>
          <a:lstStyle/>
          <a:p>
            <a:r>
              <a:rPr lang="en-US" sz="1600" i="1" u="none">
                <a:solidFill>
                  <a:srgbClr val="FFFF00"/>
                </a:solidFill>
                <a:cs typeface="Arial" charset="0"/>
              </a:rPr>
              <a:t>Left:</a:t>
            </a:r>
            <a:r>
              <a:rPr lang="en-US" sz="1600" i="1" u="none">
                <a:solidFill>
                  <a:schemeClr val="bg1"/>
                </a:solidFill>
                <a:cs typeface="Arial" charset="0"/>
              </a:rPr>
              <a:t>  </a:t>
            </a:r>
            <a:r>
              <a:rPr lang="en-US" sz="1600" u="none">
                <a:solidFill>
                  <a:schemeClr val="bg1"/>
                </a:solidFill>
                <a:cs typeface="Arial" charset="0"/>
              </a:rPr>
              <a:t>Statue of Sumerian woman with hands clasped at chest, </a:t>
            </a:r>
          </a:p>
          <a:p>
            <a:r>
              <a:rPr lang="en-US" sz="1600" i="1" u="none">
                <a:solidFill>
                  <a:schemeClr val="bg1"/>
                </a:solidFill>
                <a:cs typeface="Arial" charset="0"/>
              </a:rPr>
              <a:t>ca. 2600-2300 B.C.</a:t>
            </a:r>
            <a:r>
              <a:rPr lang="en-US" u="none">
                <a:solidFill>
                  <a:schemeClr val="bg1"/>
                </a:solidFill>
                <a:latin typeface="Arial" charset="0"/>
                <a:cs typeface="Arial" charset="0"/>
              </a:rPr>
              <a:t>      </a:t>
            </a:r>
            <a:r>
              <a:rPr lang="en-US" i="1" u="none">
                <a:solidFill>
                  <a:srgbClr val="FFFF00"/>
                </a:solidFill>
                <a:cs typeface="Arial" charset="0"/>
              </a:rPr>
              <a:t>Right:</a:t>
            </a:r>
            <a:r>
              <a:rPr lang="en-US" b="0" i="1" u="none">
                <a:solidFill>
                  <a:schemeClr val="bg1"/>
                </a:solidFill>
                <a:cs typeface="Arial" charset="0"/>
              </a:rPr>
              <a:t>  </a:t>
            </a:r>
            <a:r>
              <a:rPr lang="en-US" sz="1600" u="none">
                <a:solidFill>
                  <a:schemeClr val="bg1"/>
                </a:solidFill>
                <a:cs typeface="Arial" charset="0"/>
              </a:rPr>
              <a:t>Gypsum statue of man and </a:t>
            </a:r>
          </a:p>
          <a:p>
            <a:r>
              <a:rPr lang="en-US" sz="1600" u="none">
                <a:solidFill>
                  <a:schemeClr val="bg1"/>
                </a:solidFill>
                <a:cs typeface="Arial" charset="0"/>
              </a:rPr>
              <a:t>woman at Inanna Temple at</a:t>
            </a:r>
            <a:r>
              <a:rPr lang="en-US" sz="1600" u="none">
                <a:solidFill>
                  <a:srgbClr val="000000"/>
                </a:solidFill>
                <a:cs typeface="Arial" charset="0"/>
              </a:rPr>
              <a:t> </a:t>
            </a:r>
            <a:r>
              <a:rPr lang="en-US" sz="1600" u="none">
                <a:solidFill>
                  <a:schemeClr val="bg1"/>
                </a:solidFill>
                <a:cs typeface="Arial" charset="0"/>
              </a:rPr>
              <a:t>Nippur,</a:t>
            </a:r>
            <a:r>
              <a:rPr lang="en-US" u="none">
                <a:solidFill>
                  <a:schemeClr val="bg1"/>
                </a:solidFill>
                <a:cs typeface="Arial" charset="0"/>
              </a:rPr>
              <a:t> </a:t>
            </a:r>
            <a:r>
              <a:rPr lang="en-US" sz="1600" i="1" u="none">
                <a:solidFill>
                  <a:schemeClr val="bg1"/>
                </a:solidFill>
                <a:cs typeface="Arial" charset="0"/>
              </a:rPr>
              <a:t>circa 2600-2300 B.C.</a:t>
            </a:r>
          </a:p>
        </p:txBody>
      </p:sp>
      <p:pic>
        <p:nvPicPr>
          <p:cNvPr id="17420" name="Picture 12" descr="http://news.nationalgeographic.com/news/2003/05/photogalleries/iraqtreasures_1/images/primary/05676_272_n.jpg"/>
          <p:cNvPicPr>
            <a:picLocks noChangeAspect="1" noChangeArrowheads="1"/>
          </p:cNvPicPr>
          <p:nvPr/>
        </p:nvPicPr>
        <p:blipFill>
          <a:blip r:embed="rId4" cstate="print"/>
          <a:srcRect/>
          <a:stretch>
            <a:fillRect/>
          </a:stretch>
        </p:blipFill>
        <p:spPr bwMode="auto">
          <a:xfrm>
            <a:off x="7104063" y="4495800"/>
            <a:ext cx="2039937" cy="2362200"/>
          </a:xfrm>
          <a:prstGeom prst="rect">
            <a:avLst/>
          </a:prstGeom>
          <a:noFill/>
          <a:ln w="9525">
            <a:noFill/>
            <a:miter lim="800000"/>
            <a:headEnd/>
            <a:tailEnd/>
          </a:ln>
        </p:spPr>
      </p:pic>
      <p:sp>
        <p:nvSpPr>
          <p:cNvPr id="17421" name="Text Box 13"/>
          <p:cNvSpPr txBox="1">
            <a:spLocks noChangeArrowheads="1"/>
          </p:cNvSpPr>
          <p:nvPr/>
        </p:nvSpPr>
        <p:spPr bwMode="auto">
          <a:xfrm>
            <a:off x="1524000" y="3581400"/>
            <a:ext cx="6858000" cy="701675"/>
          </a:xfrm>
          <a:prstGeom prst="rect">
            <a:avLst/>
          </a:prstGeom>
          <a:noFill/>
          <a:ln w="9525">
            <a:noFill/>
            <a:miter lim="800000"/>
            <a:headEnd/>
            <a:tailEnd/>
          </a:ln>
        </p:spPr>
        <p:txBody>
          <a:bodyPr>
            <a:spAutoFit/>
          </a:bodyPr>
          <a:lstStyle/>
          <a:p>
            <a:pPr marL="457200" indent="-457200">
              <a:buFontTx/>
              <a:buAutoNum type="alphaLcPeriod"/>
            </a:pPr>
            <a:r>
              <a:rPr lang="en-US" sz="2000" b="0" u="none"/>
              <a:t>Had more rights than in many later civilizations</a:t>
            </a:r>
          </a:p>
          <a:p>
            <a:pPr marL="457200" indent="-457200"/>
            <a:r>
              <a:rPr lang="en-US" sz="2000" b="0" u="none"/>
              <a:t>       (could own property, join lower ranks of priesthood)</a:t>
            </a:r>
          </a:p>
        </p:txBody>
      </p:sp>
      <p:sp>
        <p:nvSpPr>
          <p:cNvPr id="17422" name="Text Box 14"/>
          <p:cNvSpPr txBox="1">
            <a:spLocks noChangeArrowheads="1"/>
          </p:cNvSpPr>
          <p:nvPr/>
        </p:nvSpPr>
        <p:spPr bwMode="auto">
          <a:xfrm>
            <a:off x="1524000" y="4191000"/>
            <a:ext cx="6858000" cy="701675"/>
          </a:xfrm>
          <a:prstGeom prst="rect">
            <a:avLst/>
          </a:prstGeom>
          <a:noFill/>
          <a:ln w="9525">
            <a:noFill/>
            <a:miter lim="800000"/>
            <a:headEnd/>
            <a:tailEnd/>
          </a:ln>
        </p:spPr>
        <p:txBody>
          <a:bodyPr>
            <a:spAutoFit/>
          </a:bodyPr>
          <a:lstStyle/>
          <a:p>
            <a:pPr marL="457200" indent="-457200">
              <a:buFontTx/>
              <a:buAutoNum type="alphaLcPeriod" startAt="2"/>
            </a:pPr>
            <a:r>
              <a:rPr lang="en-US" sz="2000" b="0" u="none"/>
              <a:t>But not allowed to attend schools </a:t>
            </a:r>
          </a:p>
          <a:p>
            <a:pPr marL="457200" indent="-457200"/>
            <a:r>
              <a:rPr lang="en-US" sz="2000" b="0" u="none"/>
              <a:t>       (could not read or write)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7414"/>
                                        </p:tgtEl>
                                        <p:attrNameLst>
                                          <p:attrName>style.visibility</p:attrName>
                                        </p:attrNameLst>
                                      </p:cBhvr>
                                      <p:to>
                                        <p:strVal val="visible"/>
                                      </p:to>
                                    </p:set>
                                    <p:anim calcmode="lin" valueType="num">
                                      <p:cBhvr additive="base">
                                        <p:cTn id="13" dur="75" fill="hold"/>
                                        <p:tgtEl>
                                          <p:spTgt spid="17414"/>
                                        </p:tgtEl>
                                        <p:attrNameLst>
                                          <p:attrName>ppt_x</p:attrName>
                                        </p:attrNameLst>
                                      </p:cBhvr>
                                      <p:tavLst>
                                        <p:tav tm="0">
                                          <p:val>
                                            <p:strVal val="0-#ppt_w/2"/>
                                          </p:val>
                                        </p:tav>
                                        <p:tav tm="100000">
                                          <p:val>
                                            <p:strVal val="#ppt_x"/>
                                          </p:val>
                                        </p:tav>
                                      </p:tavLst>
                                    </p:anim>
                                    <p:anim calcmode="lin" valueType="num">
                                      <p:cBhvr additive="base">
                                        <p:cTn id="14" dur="75"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additive="base">
                                        <p:cTn id="19" dur="500" fill="hold"/>
                                        <p:tgtEl>
                                          <p:spTgt spid="17415"/>
                                        </p:tgtEl>
                                        <p:attrNameLst>
                                          <p:attrName>ppt_x</p:attrName>
                                        </p:attrNameLst>
                                      </p:cBhvr>
                                      <p:tavLst>
                                        <p:tav tm="0">
                                          <p:val>
                                            <p:strVal val="0-#ppt_w/2"/>
                                          </p:val>
                                        </p:tav>
                                        <p:tav tm="100000">
                                          <p:val>
                                            <p:strVal val="#ppt_x"/>
                                          </p:val>
                                        </p:tav>
                                      </p:tavLst>
                                    </p:anim>
                                    <p:anim calcmode="lin" valueType="num">
                                      <p:cBhvr additive="base">
                                        <p:cTn id="20"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0-#ppt_w/2"/>
                                          </p:val>
                                        </p:tav>
                                        <p:tav tm="100000">
                                          <p:val>
                                            <p:strVal val="#ppt_x"/>
                                          </p:val>
                                        </p:tav>
                                      </p:tavLst>
                                    </p:anim>
                                    <p:anim calcmode="lin" valueType="num">
                                      <p:cBhvr additive="base">
                                        <p:cTn id="26" dur="500" fill="hold"/>
                                        <p:tgtEl>
                                          <p:spTgt spid="174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8"/>
                                        </p:tgtEl>
                                        <p:attrNameLst>
                                          <p:attrName>style.visibility</p:attrName>
                                        </p:attrNameLst>
                                      </p:cBhvr>
                                      <p:to>
                                        <p:strVal val="visible"/>
                                      </p:to>
                                    </p:set>
                                    <p:anim calcmode="lin" valueType="num">
                                      <p:cBhvr additive="base">
                                        <p:cTn id="31" dur="500" fill="hold"/>
                                        <p:tgtEl>
                                          <p:spTgt spid="17418"/>
                                        </p:tgtEl>
                                        <p:attrNameLst>
                                          <p:attrName>ppt_x</p:attrName>
                                        </p:attrNameLst>
                                      </p:cBhvr>
                                      <p:tavLst>
                                        <p:tav tm="0">
                                          <p:val>
                                            <p:strVal val="0-#ppt_w/2"/>
                                          </p:val>
                                        </p:tav>
                                        <p:tav tm="100000">
                                          <p:val>
                                            <p:strVal val="#ppt_x"/>
                                          </p:val>
                                        </p:tav>
                                      </p:tavLst>
                                    </p:anim>
                                    <p:anim calcmode="lin" valueType="num">
                                      <p:cBhvr additive="base">
                                        <p:cTn id="32"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420"/>
                                        </p:tgtEl>
                                        <p:attrNameLst>
                                          <p:attrName>style.visibility</p:attrName>
                                        </p:attrNameLst>
                                      </p:cBhvr>
                                      <p:to>
                                        <p:strVal val="visible"/>
                                      </p:to>
                                    </p:set>
                                    <p:anim calcmode="lin" valueType="num">
                                      <p:cBhvr additive="base">
                                        <p:cTn id="37" dur="500" fill="hold"/>
                                        <p:tgtEl>
                                          <p:spTgt spid="17420"/>
                                        </p:tgtEl>
                                        <p:attrNameLst>
                                          <p:attrName>ppt_x</p:attrName>
                                        </p:attrNameLst>
                                      </p:cBhvr>
                                      <p:tavLst>
                                        <p:tav tm="0">
                                          <p:val>
                                            <p:strVal val="0-#ppt_w/2"/>
                                          </p:val>
                                        </p:tav>
                                        <p:tav tm="100000">
                                          <p:val>
                                            <p:strVal val="#ppt_x"/>
                                          </p:val>
                                        </p:tav>
                                      </p:tavLst>
                                    </p:anim>
                                    <p:anim calcmode="lin" valueType="num">
                                      <p:cBhvr additive="base">
                                        <p:cTn id="38" dur="500" fill="hold"/>
                                        <p:tgtEl>
                                          <p:spTgt spid="174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21"/>
                                        </p:tgtEl>
                                        <p:attrNameLst>
                                          <p:attrName>style.visibility</p:attrName>
                                        </p:attrNameLst>
                                      </p:cBhvr>
                                      <p:to>
                                        <p:strVal val="visible"/>
                                      </p:to>
                                    </p:set>
                                    <p:anim calcmode="lin" valueType="num">
                                      <p:cBhvr additive="base">
                                        <p:cTn id="43" dur="500" fill="hold"/>
                                        <p:tgtEl>
                                          <p:spTgt spid="17421"/>
                                        </p:tgtEl>
                                        <p:attrNameLst>
                                          <p:attrName>ppt_x</p:attrName>
                                        </p:attrNameLst>
                                      </p:cBhvr>
                                      <p:tavLst>
                                        <p:tav tm="0">
                                          <p:val>
                                            <p:strVal val="0-#ppt_w/2"/>
                                          </p:val>
                                        </p:tav>
                                        <p:tav tm="100000">
                                          <p:val>
                                            <p:strVal val="#ppt_x"/>
                                          </p:val>
                                        </p:tav>
                                      </p:tavLst>
                                    </p:anim>
                                    <p:anim calcmode="lin" valueType="num">
                                      <p:cBhvr additive="base">
                                        <p:cTn id="44" dur="500" fill="hold"/>
                                        <p:tgtEl>
                                          <p:spTgt spid="174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422"/>
                                        </p:tgtEl>
                                        <p:attrNameLst>
                                          <p:attrName>style.visibility</p:attrName>
                                        </p:attrNameLst>
                                      </p:cBhvr>
                                      <p:to>
                                        <p:strVal val="visible"/>
                                      </p:to>
                                    </p:set>
                                    <p:anim calcmode="lin" valueType="num">
                                      <p:cBhvr additive="base">
                                        <p:cTn id="49" dur="500" fill="hold"/>
                                        <p:tgtEl>
                                          <p:spTgt spid="17422"/>
                                        </p:tgtEl>
                                        <p:attrNameLst>
                                          <p:attrName>ppt_x</p:attrName>
                                        </p:attrNameLst>
                                      </p:cBhvr>
                                      <p:tavLst>
                                        <p:tav tm="0">
                                          <p:val>
                                            <p:strVal val="0-#ppt_w/2"/>
                                          </p:val>
                                        </p:tav>
                                        <p:tav tm="100000">
                                          <p:val>
                                            <p:strVal val="#ppt_x"/>
                                          </p:val>
                                        </p:tav>
                                      </p:tavLst>
                                    </p:anim>
                                    <p:anim calcmode="lin" valueType="num">
                                      <p:cBhvr additive="base">
                                        <p:cTn id="50"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8" grpId="0" animBg="1" autoUpdateAnimBg="0"/>
      <p:bldP spid="17421" grpId="0" autoUpdateAnimBg="0"/>
      <p:bldP spid="1742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8702675" cy="457200"/>
          </a:xfrm>
          <a:prstGeom prst="rect">
            <a:avLst/>
          </a:prstGeom>
          <a:noFill/>
          <a:ln w="9525">
            <a:noFill/>
            <a:miter lim="800000"/>
            <a:headEnd/>
            <a:tailEnd/>
          </a:ln>
        </p:spPr>
        <p:txBody>
          <a:bodyPr>
            <a:spAutoFit/>
          </a:bodyPr>
          <a:lstStyle/>
          <a:p>
            <a:r>
              <a:rPr lang="en-US" b="0"/>
              <a:t>Chapter 2 Lecture Outline</a:t>
            </a:r>
            <a:r>
              <a:rPr lang="en-US" b="0" u="none"/>
              <a:t>:</a:t>
            </a:r>
            <a:r>
              <a:rPr lang="en-US" sz="2400" b="0" u="none"/>
              <a:t> “</a:t>
            </a:r>
            <a:r>
              <a:rPr lang="en-US" sz="2000" b="0" u="none"/>
              <a:t>The Four Early River Valley Civilizations”</a:t>
            </a:r>
          </a:p>
        </p:txBody>
      </p:sp>
      <p:sp>
        <p:nvSpPr>
          <p:cNvPr id="19459" name="Text Box 3"/>
          <p:cNvSpPr txBox="1">
            <a:spLocks noChangeArrowheads="1"/>
          </p:cNvSpPr>
          <p:nvPr/>
        </p:nvSpPr>
        <p:spPr bwMode="auto">
          <a:xfrm>
            <a:off x="3810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9460" name="Text Box 4"/>
          <p:cNvSpPr txBox="1">
            <a:spLocks noChangeArrowheads="1"/>
          </p:cNvSpPr>
          <p:nvPr/>
        </p:nvSpPr>
        <p:spPr bwMode="auto">
          <a:xfrm>
            <a:off x="152400" y="6858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19461" name="Text Box 5"/>
          <p:cNvSpPr txBox="1">
            <a:spLocks noChangeArrowheads="1"/>
          </p:cNvSpPr>
          <p:nvPr/>
        </p:nvSpPr>
        <p:spPr bwMode="auto">
          <a:xfrm>
            <a:off x="381000" y="990600"/>
            <a:ext cx="8016875" cy="396875"/>
          </a:xfrm>
          <a:prstGeom prst="rect">
            <a:avLst/>
          </a:prstGeom>
          <a:noFill/>
          <a:ln w="9525">
            <a:noFill/>
            <a:miter lim="800000"/>
            <a:headEnd/>
            <a:tailEnd/>
          </a:ln>
        </p:spPr>
        <p:txBody>
          <a:bodyPr>
            <a:spAutoFit/>
          </a:bodyPr>
          <a:lstStyle/>
          <a:p>
            <a:r>
              <a:rPr lang="en-US" sz="2000" b="0" u="none"/>
              <a:t>C.  SCIENCE &amp; TECHNOLOGY</a:t>
            </a:r>
          </a:p>
        </p:txBody>
      </p:sp>
      <p:sp>
        <p:nvSpPr>
          <p:cNvPr id="19462" name="Text Box 6"/>
          <p:cNvSpPr txBox="1">
            <a:spLocks noChangeArrowheads="1"/>
          </p:cNvSpPr>
          <p:nvPr/>
        </p:nvSpPr>
        <p:spPr bwMode="auto">
          <a:xfrm>
            <a:off x="609600" y="1295400"/>
            <a:ext cx="6111875" cy="396875"/>
          </a:xfrm>
          <a:prstGeom prst="rect">
            <a:avLst/>
          </a:prstGeom>
          <a:noFill/>
          <a:ln w="9525">
            <a:noFill/>
            <a:miter lim="800000"/>
            <a:headEnd/>
            <a:tailEnd/>
          </a:ln>
        </p:spPr>
        <p:txBody>
          <a:bodyPr>
            <a:spAutoFit/>
          </a:bodyPr>
          <a:lstStyle/>
          <a:p>
            <a:r>
              <a:rPr lang="en-US" sz="2000" b="0" u="none"/>
              <a:t>1.  One of the first writing systems - Cuneiform</a:t>
            </a:r>
          </a:p>
        </p:txBody>
      </p:sp>
      <p:pic>
        <p:nvPicPr>
          <p:cNvPr id="19463" name="Picture 7" descr="Cuneiform Tablet">
            <a:hlinkClick r:id="rId3"/>
          </p:cNvPr>
          <p:cNvPicPr>
            <a:picLocks noChangeAspect="1" noChangeArrowheads="1"/>
          </p:cNvPicPr>
          <p:nvPr/>
        </p:nvPicPr>
        <p:blipFill>
          <a:blip r:embed="rId4" cstate="print"/>
          <a:srcRect/>
          <a:stretch>
            <a:fillRect/>
          </a:stretch>
        </p:blipFill>
        <p:spPr bwMode="auto">
          <a:xfrm>
            <a:off x="5943600" y="914400"/>
            <a:ext cx="2743200" cy="3276600"/>
          </a:xfrm>
          <a:prstGeom prst="rect">
            <a:avLst/>
          </a:prstGeom>
          <a:noFill/>
          <a:ln w="9525">
            <a:noFill/>
            <a:miter lim="800000"/>
            <a:headEnd/>
            <a:tailEnd/>
          </a:ln>
        </p:spPr>
      </p:pic>
      <p:pic>
        <p:nvPicPr>
          <p:cNvPr id="19464" name="Picture 8" descr="http://cdli.ucla.edu/img/cdli_start.jpg"/>
          <p:cNvPicPr>
            <a:picLocks noChangeAspect="1" noChangeArrowheads="1"/>
          </p:cNvPicPr>
          <p:nvPr/>
        </p:nvPicPr>
        <p:blipFill>
          <a:blip r:embed="rId5" cstate="print"/>
          <a:srcRect/>
          <a:stretch>
            <a:fillRect/>
          </a:stretch>
        </p:blipFill>
        <p:spPr bwMode="auto">
          <a:xfrm>
            <a:off x="1905000" y="2057400"/>
            <a:ext cx="2819400" cy="2184400"/>
          </a:xfrm>
          <a:prstGeom prst="rect">
            <a:avLst/>
          </a:prstGeom>
          <a:noFill/>
          <a:ln w="9525">
            <a:noFill/>
            <a:miter lim="800000"/>
            <a:headEnd/>
            <a:tailEnd/>
          </a:ln>
        </p:spPr>
      </p:pic>
      <p:sp>
        <p:nvSpPr>
          <p:cNvPr id="19465" name="Rectangle 11"/>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19466" name="Rectangle 13"/>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19472" name="Text Box 16"/>
          <p:cNvSpPr txBox="1">
            <a:spLocks noChangeArrowheads="1"/>
          </p:cNvSpPr>
          <p:nvPr/>
        </p:nvSpPr>
        <p:spPr bwMode="auto">
          <a:xfrm>
            <a:off x="381000" y="4724400"/>
            <a:ext cx="8474075" cy="461665"/>
          </a:xfrm>
          <a:prstGeom prst="rect">
            <a:avLst/>
          </a:prstGeom>
          <a:noFill/>
          <a:ln w="38100" cmpd="dbl">
            <a:solidFill>
              <a:schemeClr val="tx1"/>
            </a:solidFill>
            <a:miter lim="800000"/>
            <a:headEnd/>
            <a:tailEnd/>
          </a:ln>
        </p:spPr>
        <p:txBody>
          <a:bodyPr wrap="square">
            <a:spAutoFit/>
          </a:bodyPr>
          <a:lstStyle/>
          <a:p>
            <a:endParaRPr lang="en-US" sz="2400" b="0" u="none" dirty="0"/>
          </a:p>
        </p:txBody>
      </p:sp>
      <p:pic>
        <p:nvPicPr>
          <p:cNvPr id="19474" name="Picture 18" descr="http://www.metmuseum.org/explore/First_Cities/images/135AR4.R.jpg">
            <a:hlinkClick r:id="rId6"/>
          </p:cNvPr>
          <p:cNvPicPr>
            <a:picLocks noChangeAspect="1" noChangeArrowheads="1"/>
          </p:cNvPicPr>
          <p:nvPr/>
        </p:nvPicPr>
        <p:blipFill>
          <a:blip r:embed="rId7" cstate="print"/>
          <a:srcRect/>
          <a:stretch>
            <a:fillRect/>
          </a:stretch>
        </p:blipFill>
        <p:spPr bwMode="auto">
          <a:xfrm>
            <a:off x="6019800" y="838200"/>
            <a:ext cx="2584450" cy="3733800"/>
          </a:xfrm>
          <a:prstGeom prst="rect">
            <a:avLst/>
          </a:prstGeom>
          <a:noFill/>
          <a:ln w="9525">
            <a:noFill/>
            <a:miter lim="800000"/>
            <a:headEnd/>
            <a:tailEnd/>
          </a:ln>
        </p:spPr>
      </p:pic>
      <p:pic>
        <p:nvPicPr>
          <p:cNvPr id="19476" name="Picture 20" descr="http://www.metmuseum.org/explore/First_Cities/images/135BR3.R.jpg"/>
          <p:cNvPicPr>
            <a:picLocks noChangeAspect="1" noChangeArrowheads="1"/>
          </p:cNvPicPr>
          <p:nvPr/>
        </p:nvPicPr>
        <p:blipFill>
          <a:blip r:embed="rId8" cstate="print"/>
          <a:srcRect/>
          <a:stretch>
            <a:fillRect/>
          </a:stretch>
        </p:blipFill>
        <p:spPr bwMode="auto">
          <a:xfrm>
            <a:off x="1676400" y="2133600"/>
            <a:ext cx="3276600" cy="2044700"/>
          </a:xfrm>
          <a:prstGeom prst="rect">
            <a:avLst/>
          </a:prstGeom>
          <a:noFill/>
          <a:ln w="9525">
            <a:noFill/>
            <a:miter lim="800000"/>
            <a:headEnd/>
            <a:tailEnd/>
          </a:ln>
        </p:spPr>
      </p:pic>
      <p:sp>
        <p:nvSpPr>
          <p:cNvPr id="19470" name="Text Box 21"/>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300" fill="hold"/>
                                        <p:tgtEl>
                                          <p:spTgt spid="19461"/>
                                        </p:tgtEl>
                                        <p:attrNameLst>
                                          <p:attrName>ppt_x</p:attrName>
                                        </p:attrNameLst>
                                      </p:cBhvr>
                                      <p:tavLst>
                                        <p:tav tm="0">
                                          <p:val>
                                            <p:strVal val="0-#ppt_w/2"/>
                                          </p:val>
                                        </p:tav>
                                        <p:tav tm="100000">
                                          <p:val>
                                            <p:strVal val="#ppt_x"/>
                                          </p:val>
                                        </p:tav>
                                      </p:tavLst>
                                    </p:anim>
                                    <p:anim calcmode="lin" valueType="num">
                                      <p:cBhvr additive="base">
                                        <p:cTn id="8" dur="3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9462"/>
                                        </p:tgtEl>
                                        <p:attrNameLst>
                                          <p:attrName>style.visibility</p:attrName>
                                        </p:attrNameLst>
                                      </p:cBhvr>
                                      <p:to>
                                        <p:strVal val="visible"/>
                                      </p:to>
                                    </p:set>
                                    <p:anim calcmode="lin" valueType="num">
                                      <p:cBhvr additive="base">
                                        <p:cTn id="13" dur="75" fill="hold"/>
                                        <p:tgtEl>
                                          <p:spTgt spid="19462"/>
                                        </p:tgtEl>
                                        <p:attrNameLst>
                                          <p:attrName>ppt_x</p:attrName>
                                        </p:attrNameLst>
                                      </p:cBhvr>
                                      <p:tavLst>
                                        <p:tav tm="0">
                                          <p:val>
                                            <p:strVal val="0-#ppt_w/2"/>
                                          </p:val>
                                        </p:tav>
                                        <p:tav tm="100000">
                                          <p:val>
                                            <p:strVal val="#ppt_x"/>
                                          </p:val>
                                        </p:tav>
                                      </p:tavLst>
                                    </p:anim>
                                    <p:anim calcmode="lin" valueType="num">
                                      <p:cBhvr additive="base">
                                        <p:cTn id="14" dur="75"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fill="hold"/>
                                        <p:tgtEl>
                                          <p:spTgt spid="19464"/>
                                        </p:tgtEl>
                                        <p:attrNameLst>
                                          <p:attrName>ppt_x</p:attrName>
                                        </p:attrNameLst>
                                      </p:cBhvr>
                                      <p:tavLst>
                                        <p:tav tm="0">
                                          <p:val>
                                            <p:strVal val="0-#ppt_w/2"/>
                                          </p:val>
                                        </p:tav>
                                        <p:tav tm="100000">
                                          <p:val>
                                            <p:strVal val="#ppt_x"/>
                                          </p:val>
                                        </p:tav>
                                      </p:tavLst>
                                    </p:anim>
                                    <p:anim calcmode="lin" valueType="num">
                                      <p:cBhvr additive="base">
                                        <p:cTn id="20"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463"/>
                                        </p:tgtEl>
                                        <p:attrNameLst>
                                          <p:attrName>style.visibility</p:attrName>
                                        </p:attrNameLst>
                                      </p:cBhvr>
                                      <p:to>
                                        <p:strVal val="visible"/>
                                      </p:to>
                                    </p:set>
                                    <p:anim calcmode="lin" valueType="num">
                                      <p:cBhvr additive="base">
                                        <p:cTn id="25" dur="500" fill="hold"/>
                                        <p:tgtEl>
                                          <p:spTgt spid="19463"/>
                                        </p:tgtEl>
                                        <p:attrNameLst>
                                          <p:attrName>ppt_x</p:attrName>
                                        </p:attrNameLst>
                                      </p:cBhvr>
                                      <p:tavLst>
                                        <p:tav tm="0">
                                          <p:val>
                                            <p:strVal val="0-#ppt_w/2"/>
                                          </p:val>
                                        </p:tav>
                                        <p:tav tm="100000">
                                          <p:val>
                                            <p:strVal val="#ppt_x"/>
                                          </p:val>
                                        </p:tav>
                                      </p:tavLst>
                                    </p:anim>
                                    <p:anim calcmode="lin" valueType="num">
                                      <p:cBhvr additive="base">
                                        <p:cTn id="26"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474"/>
                                        </p:tgtEl>
                                        <p:attrNameLst>
                                          <p:attrName>style.visibility</p:attrName>
                                        </p:attrNameLst>
                                      </p:cBhvr>
                                      <p:to>
                                        <p:strVal val="visible"/>
                                      </p:to>
                                    </p:set>
                                    <p:anim calcmode="lin" valueType="num">
                                      <p:cBhvr additive="base">
                                        <p:cTn id="31" dur="500" fill="hold"/>
                                        <p:tgtEl>
                                          <p:spTgt spid="19474"/>
                                        </p:tgtEl>
                                        <p:attrNameLst>
                                          <p:attrName>ppt_x</p:attrName>
                                        </p:attrNameLst>
                                      </p:cBhvr>
                                      <p:tavLst>
                                        <p:tav tm="0">
                                          <p:val>
                                            <p:strVal val="0-#ppt_w/2"/>
                                          </p:val>
                                        </p:tav>
                                        <p:tav tm="100000">
                                          <p:val>
                                            <p:strVal val="#ppt_x"/>
                                          </p:val>
                                        </p:tav>
                                      </p:tavLst>
                                    </p:anim>
                                    <p:anim calcmode="lin" valueType="num">
                                      <p:cBhvr additive="base">
                                        <p:cTn id="32" dur="5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19472"/>
                                        </p:tgtEl>
                                        <p:attrNameLst>
                                          <p:attrName>style.visibility</p:attrName>
                                        </p:attrNameLst>
                                      </p:cBhvr>
                                      <p:to>
                                        <p:strVal val="visible"/>
                                      </p:to>
                                    </p:set>
                                    <p:anim calcmode="lin" valueType="num">
                                      <p:cBhvr additive="base">
                                        <p:cTn id="37" dur="75" fill="hold"/>
                                        <p:tgtEl>
                                          <p:spTgt spid="19472"/>
                                        </p:tgtEl>
                                        <p:attrNameLst>
                                          <p:attrName>ppt_x</p:attrName>
                                        </p:attrNameLst>
                                      </p:cBhvr>
                                      <p:tavLst>
                                        <p:tav tm="0">
                                          <p:val>
                                            <p:strVal val="0-#ppt_w/2"/>
                                          </p:val>
                                        </p:tav>
                                        <p:tav tm="100000">
                                          <p:val>
                                            <p:strVal val="#ppt_x"/>
                                          </p:val>
                                        </p:tav>
                                      </p:tavLst>
                                    </p:anim>
                                    <p:anim calcmode="lin" valueType="num">
                                      <p:cBhvr additive="base">
                                        <p:cTn id="38" dur="75"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9476"/>
                                        </p:tgtEl>
                                        <p:attrNameLst>
                                          <p:attrName>style.visibility</p:attrName>
                                        </p:attrNameLst>
                                      </p:cBhvr>
                                      <p:to>
                                        <p:strVal val="visible"/>
                                      </p:to>
                                    </p:set>
                                    <p:anim calcmode="lin" valueType="num">
                                      <p:cBhvr additive="base">
                                        <p:cTn id="43" dur="500" fill="hold"/>
                                        <p:tgtEl>
                                          <p:spTgt spid="19476"/>
                                        </p:tgtEl>
                                        <p:attrNameLst>
                                          <p:attrName>ppt_x</p:attrName>
                                        </p:attrNameLst>
                                      </p:cBhvr>
                                      <p:tavLst>
                                        <p:tav tm="0">
                                          <p:val>
                                            <p:strVal val="0-#ppt_w/2"/>
                                          </p:val>
                                        </p:tav>
                                        <p:tav tm="100000">
                                          <p:val>
                                            <p:strVal val="#ppt_x"/>
                                          </p:val>
                                        </p:tav>
                                      </p:tavLst>
                                    </p:anim>
                                    <p:anim calcmode="lin" valueType="num">
                                      <p:cBhvr additive="base">
                                        <p:cTn id="44"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utoUpdateAnimBg="0"/>
      <p:bldP spid="19462" grpId="0" autoUpdateAnimBg="0"/>
      <p:bldP spid="1947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8702675" cy="457200"/>
          </a:xfrm>
          <a:prstGeom prst="rect">
            <a:avLst/>
          </a:prstGeom>
          <a:noFill/>
          <a:ln w="9525">
            <a:noFill/>
            <a:miter lim="800000"/>
            <a:headEnd/>
            <a:tailEnd/>
          </a:ln>
        </p:spPr>
        <p:txBody>
          <a:bodyPr>
            <a:spAutoFit/>
          </a:bodyPr>
          <a:lstStyle/>
          <a:p>
            <a:r>
              <a:rPr lang="en-US" b="0"/>
              <a:t>Chapter 2 Lecture Outline</a:t>
            </a:r>
            <a:r>
              <a:rPr lang="en-US" b="0" u="none"/>
              <a:t>:</a:t>
            </a:r>
            <a:r>
              <a:rPr lang="en-US" sz="2400" b="0" u="none"/>
              <a:t> “</a:t>
            </a:r>
            <a:r>
              <a:rPr lang="en-US" sz="2000" b="0" u="none"/>
              <a:t>The Four Early River Valley Civilizations”</a:t>
            </a:r>
          </a:p>
        </p:txBody>
      </p:sp>
      <p:sp>
        <p:nvSpPr>
          <p:cNvPr id="20483" name="Text Box 3"/>
          <p:cNvSpPr txBox="1">
            <a:spLocks noChangeArrowheads="1"/>
          </p:cNvSpPr>
          <p:nvPr/>
        </p:nvSpPr>
        <p:spPr bwMode="auto">
          <a:xfrm>
            <a:off x="3810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20484" name="Text Box 4"/>
          <p:cNvSpPr txBox="1">
            <a:spLocks noChangeArrowheads="1"/>
          </p:cNvSpPr>
          <p:nvPr/>
        </p:nvSpPr>
        <p:spPr bwMode="auto">
          <a:xfrm>
            <a:off x="152400" y="685800"/>
            <a:ext cx="6721475" cy="396875"/>
          </a:xfrm>
          <a:prstGeom prst="rect">
            <a:avLst/>
          </a:prstGeom>
          <a:noFill/>
          <a:ln w="9525">
            <a:noFill/>
            <a:miter lim="800000"/>
            <a:headEnd/>
            <a:tailEnd/>
          </a:ln>
        </p:spPr>
        <p:txBody>
          <a:bodyPr>
            <a:spAutoFit/>
          </a:bodyPr>
          <a:lstStyle/>
          <a:p>
            <a:r>
              <a:rPr lang="en-US" sz="2000" b="0" u="none"/>
              <a:t>III.  SUMERIAN CULTURE</a:t>
            </a:r>
          </a:p>
        </p:txBody>
      </p:sp>
      <p:sp>
        <p:nvSpPr>
          <p:cNvPr id="20485" name="Text Box 5"/>
          <p:cNvSpPr txBox="1">
            <a:spLocks noChangeArrowheads="1"/>
          </p:cNvSpPr>
          <p:nvPr/>
        </p:nvSpPr>
        <p:spPr bwMode="auto">
          <a:xfrm>
            <a:off x="381000" y="990600"/>
            <a:ext cx="8016875" cy="396875"/>
          </a:xfrm>
          <a:prstGeom prst="rect">
            <a:avLst/>
          </a:prstGeom>
          <a:noFill/>
          <a:ln w="9525">
            <a:noFill/>
            <a:miter lim="800000"/>
            <a:headEnd/>
            <a:tailEnd/>
          </a:ln>
        </p:spPr>
        <p:txBody>
          <a:bodyPr>
            <a:spAutoFit/>
          </a:bodyPr>
          <a:lstStyle/>
          <a:p>
            <a:r>
              <a:rPr lang="en-US" sz="2000" b="0" u="none"/>
              <a:t>C.  SCIENCE &amp; TECHNOLOGY</a:t>
            </a:r>
          </a:p>
        </p:txBody>
      </p:sp>
      <p:sp>
        <p:nvSpPr>
          <p:cNvPr id="20486" name="Text Box 6"/>
          <p:cNvSpPr txBox="1">
            <a:spLocks noChangeArrowheads="1"/>
          </p:cNvSpPr>
          <p:nvPr/>
        </p:nvSpPr>
        <p:spPr bwMode="auto">
          <a:xfrm>
            <a:off x="609600" y="1295400"/>
            <a:ext cx="6111875" cy="396875"/>
          </a:xfrm>
          <a:prstGeom prst="rect">
            <a:avLst/>
          </a:prstGeom>
          <a:noFill/>
          <a:ln w="9525">
            <a:noFill/>
            <a:miter lim="800000"/>
            <a:headEnd/>
            <a:tailEnd/>
          </a:ln>
        </p:spPr>
        <p:txBody>
          <a:bodyPr>
            <a:spAutoFit/>
          </a:bodyPr>
          <a:lstStyle/>
          <a:p>
            <a:r>
              <a:rPr lang="en-US" sz="2000" b="0" u="none" dirty="0"/>
              <a:t>1.  One of the first writing systems - Cuneiform</a:t>
            </a:r>
          </a:p>
        </p:txBody>
      </p:sp>
      <p:sp>
        <p:nvSpPr>
          <p:cNvPr id="20487" name="Rectangle 9"/>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20488" name="Rectangle 10"/>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20489" name="Text Box 14"/>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22543" name="Text Box 15"/>
          <p:cNvSpPr txBox="1">
            <a:spLocks noChangeArrowheads="1"/>
          </p:cNvSpPr>
          <p:nvPr/>
        </p:nvSpPr>
        <p:spPr bwMode="auto">
          <a:xfrm>
            <a:off x="593725" y="1565275"/>
            <a:ext cx="5807075" cy="701675"/>
          </a:xfrm>
          <a:prstGeom prst="rect">
            <a:avLst/>
          </a:prstGeom>
          <a:noFill/>
          <a:ln w="9525">
            <a:noFill/>
            <a:miter lim="800000"/>
            <a:headEnd/>
            <a:tailEnd/>
          </a:ln>
        </p:spPr>
        <p:txBody>
          <a:bodyPr>
            <a:spAutoFit/>
          </a:bodyPr>
          <a:lstStyle/>
          <a:p>
            <a:pPr marL="457200" indent="-457200">
              <a:buFontTx/>
              <a:buAutoNum type="arabicPeriod" startAt="2"/>
            </a:pPr>
            <a:r>
              <a:rPr lang="en-US" sz="2000" b="0" u="none" dirty="0"/>
              <a:t>Invented wheel, the sail, the plow</a:t>
            </a:r>
          </a:p>
          <a:p>
            <a:pPr marL="457200" indent="-457200">
              <a:buFontTx/>
              <a:buAutoNum type="arabicPeriod" startAt="2"/>
            </a:pPr>
            <a:r>
              <a:rPr lang="en-US" sz="2000" b="0" u="none" dirty="0"/>
              <a:t>First to use bronze.</a:t>
            </a:r>
          </a:p>
        </p:txBody>
      </p:sp>
      <p:sp>
        <p:nvSpPr>
          <p:cNvPr id="22544" name="Text Box 16"/>
          <p:cNvSpPr txBox="1">
            <a:spLocks noChangeArrowheads="1"/>
          </p:cNvSpPr>
          <p:nvPr/>
        </p:nvSpPr>
        <p:spPr bwMode="auto">
          <a:xfrm>
            <a:off x="533400" y="2514600"/>
            <a:ext cx="7620000" cy="369332"/>
          </a:xfrm>
          <a:prstGeom prst="rect">
            <a:avLst/>
          </a:prstGeom>
          <a:noFill/>
          <a:ln w="38100">
            <a:solidFill>
              <a:srgbClr val="800080"/>
            </a:solidFill>
            <a:miter lim="800000"/>
            <a:headEnd/>
            <a:tailEnd/>
          </a:ln>
        </p:spPr>
        <p:txBody>
          <a:bodyPr wrap="square">
            <a:spAutoFit/>
          </a:bodyPr>
          <a:lstStyle/>
          <a:p>
            <a:pPr algn="ctr"/>
            <a:endParaRPr lang="en-US" b="0" u="none" dirty="0">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22543"/>
                                        </p:tgtEl>
                                        <p:attrNameLst>
                                          <p:attrName>style.visibility</p:attrName>
                                        </p:attrNameLst>
                                      </p:cBhvr>
                                      <p:to>
                                        <p:strVal val="visible"/>
                                      </p:to>
                                    </p:set>
                                    <p:anim calcmode="lin" valueType="num">
                                      <p:cBhvr additive="base">
                                        <p:cTn id="7" dur="75" fill="hold"/>
                                        <p:tgtEl>
                                          <p:spTgt spid="22543"/>
                                        </p:tgtEl>
                                        <p:attrNameLst>
                                          <p:attrName>ppt_x</p:attrName>
                                        </p:attrNameLst>
                                      </p:cBhvr>
                                      <p:tavLst>
                                        <p:tav tm="0">
                                          <p:val>
                                            <p:strVal val="0-#ppt_w/2"/>
                                          </p:val>
                                        </p:tav>
                                        <p:tav tm="100000">
                                          <p:val>
                                            <p:strVal val="#ppt_x"/>
                                          </p:val>
                                        </p:tav>
                                      </p:tavLst>
                                    </p:anim>
                                    <p:anim calcmode="lin" valueType="num">
                                      <p:cBhvr additive="base">
                                        <p:cTn id="8" dur="75" fill="hold"/>
                                        <p:tgtEl>
                                          <p:spTgt spid="22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22544"/>
                                        </p:tgtEl>
                                        <p:attrNameLst>
                                          <p:attrName>style.visibility</p:attrName>
                                        </p:attrNameLst>
                                      </p:cBhvr>
                                      <p:to>
                                        <p:strVal val="visible"/>
                                      </p:to>
                                    </p:set>
                                    <p:anim calcmode="lin" valueType="num">
                                      <p:cBhvr additive="base">
                                        <p:cTn id="13" dur="300" fill="hold"/>
                                        <p:tgtEl>
                                          <p:spTgt spid="22544"/>
                                        </p:tgtEl>
                                        <p:attrNameLst>
                                          <p:attrName>ppt_x</p:attrName>
                                        </p:attrNameLst>
                                      </p:cBhvr>
                                      <p:tavLst>
                                        <p:tav tm="0">
                                          <p:val>
                                            <p:strVal val="0-#ppt_w/2"/>
                                          </p:val>
                                        </p:tav>
                                        <p:tav tm="100000">
                                          <p:val>
                                            <p:strVal val="#ppt_x"/>
                                          </p:val>
                                        </p:tav>
                                      </p:tavLst>
                                    </p:anim>
                                    <p:anim calcmode="lin" valueType="num">
                                      <p:cBhvr additive="base">
                                        <p:cTn id="14" dur="300" fill="hold"/>
                                        <p:tgtEl>
                                          <p:spTgt spid="225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autoUpdateAnimBg="0"/>
      <p:bldP spid="2254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12725" y="-34925"/>
            <a:ext cx="8931275" cy="523220"/>
          </a:xfrm>
          <a:prstGeom prst="rect">
            <a:avLst/>
          </a:prstGeom>
          <a:noFill/>
          <a:ln w="9525">
            <a:noFill/>
            <a:miter lim="800000"/>
            <a:headEnd/>
            <a:tailEnd/>
          </a:ln>
        </p:spPr>
        <p:txBody>
          <a:bodyPr>
            <a:spAutoFit/>
          </a:bodyPr>
          <a:lstStyle/>
          <a:p>
            <a:r>
              <a:rPr lang="en-US" sz="2400" b="0" u="none" dirty="0" smtClean="0"/>
              <a:t>                        </a:t>
            </a:r>
            <a:r>
              <a:rPr lang="en-US" sz="2800" u="none" dirty="0">
                <a:solidFill>
                  <a:srgbClr val="CC3300"/>
                </a:solidFill>
              </a:rPr>
              <a:t>4 early River Valley Civilizations</a:t>
            </a:r>
          </a:p>
        </p:txBody>
      </p:sp>
      <p:sp>
        <p:nvSpPr>
          <p:cNvPr id="6149" name="Text Box 5"/>
          <p:cNvSpPr txBox="1">
            <a:spLocks noChangeArrowheads="1"/>
          </p:cNvSpPr>
          <p:nvPr/>
        </p:nvSpPr>
        <p:spPr bwMode="auto">
          <a:xfrm>
            <a:off x="304800" y="762000"/>
            <a:ext cx="8626475" cy="396875"/>
          </a:xfrm>
          <a:prstGeom prst="rect">
            <a:avLst/>
          </a:prstGeom>
          <a:noFill/>
          <a:ln w="9525">
            <a:noFill/>
            <a:miter lim="800000"/>
            <a:headEnd/>
            <a:tailEnd/>
          </a:ln>
        </p:spPr>
        <p:txBody>
          <a:bodyPr>
            <a:spAutoFit/>
          </a:bodyPr>
          <a:lstStyle/>
          <a:p>
            <a:pPr algn="ctr">
              <a:buFontTx/>
              <a:buChar char="•"/>
            </a:pPr>
            <a:r>
              <a:rPr lang="en-US" sz="2000" b="0" u="none"/>
              <a:t> Sumerian Civilization - Tigris &amp; Euphrates Rivers (Mesopotamia)</a:t>
            </a:r>
          </a:p>
        </p:txBody>
      </p:sp>
      <p:sp>
        <p:nvSpPr>
          <p:cNvPr id="6150" name="Text Box 6"/>
          <p:cNvSpPr txBox="1">
            <a:spLocks noChangeArrowheads="1"/>
          </p:cNvSpPr>
          <p:nvPr/>
        </p:nvSpPr>
        <p:spPr bwMode="auto">
          <a:xfrm>
            <a:off x="304800" y="1143000"/>
            <a:ext cx="8093075" cy="396875"/>
          </a:xfrm>
          <a:prstGeom prst="rect">
            <a:avLst/>
          </a:prstGeom>
          <a:noFill/>
          <a:ln w="9525">
            <a:noFill/>
            <a:miter lim="800000"/>
            <a:headEnd/>
            <a:tailEnd/>
          </a:ln>
        </p:spPr>
        <p:txBody>
          <a:bodyPr>
            <a:spAutoFit/>
          </a:bodyPr>
          <a:lstStyle/>
          <a:p>
            <a:pPr algn="ctr">
              <a:buFontTx/>
              <a:buChar char="•"/>
            </a:pPr>
            <a:r>
              <a:rPr lang="en-US" sz="2000" b="0" u="none"/>
              <a:t> Egyptian Civilization - Nile River</a:t>
            </a:r>
          </a:p>
        </p:txBody>
      </p:sp>
      <p:sp>
        <p:nvSpPr>
          <p:cNvPr id="6151" name="Text Box 7"/>
          <p:cNvSpPr txBox="1">
            <a:spLocks noChangeArrowheads="1"/>
          </p:cNvSpPr>
          <p:nvPr/>
        </p:nvSpPr>
        <p:spPr bwMode="auto">
          <a:xfrm>
            <a:off x="304800" y="1524000"/>
            <a:ext cx="8093075" cy="396875"/>
          </a:xfrm>
          <a:prstGeom prst="rect">
            <a:avLst/>
          </a:prstGeom>
          <a:noFill/>
          <a:ln w="9525">
            <a:noFill/>
            <a:miter lim="800000"/>
            <a:headEnd/>
            <a:tailEnd/>
          </a:ln>
        </p:spPr>
        <p:txBody>
          <a:bodyPr>
            <a:spAutoFit/>
          </a:bodyPr>
          <a:lstStyle/>
          <a:p>
            <a:pPr algn="ctr">
              <a:buFontTx/>
              <a:buChar char="•"/>
            </a:pPr>
            <a:r>
              <a:rPr lang="en-US" sz="2000" b="0" u="none"/>
              <a:t> Harappan Civilization - Indus River</a:t>
            </a:r>
          </a:p>
        </p:txBody>
      </p:sp>
      <p:sp>
        <p:nvSpPr>
          <p:cNvPr id="6152" name="Text Box 8"/>
          <p:cNvSpPr txBox="1">
            <a:spLocks noChangeArrowheads="1"/>
          </p:cNvSpPr>
          <p:nvPr/>
        </p:nvSpPr>
        <p:spPr bwMode="auto">
          <a:xfrm>
            <a:off x="381000" y="1905000"/>
            <a:ext cx="8093075" cy="396875"/>
          </a:xfrm>
          <a:prstGeom prst="rect">
            <a:avLst/>
          </a:prstGeom>
          <a:noFill/>
          <a:ln w="9525">
            <a:noFill/>
            <a:miter lim="800000"/>
            <a:headEnd/>
            <a:tailEnd/>
          </a:ln>
        </p:spPr>
        <p:txBody>
          <a:bodyPr>
            <a:spAutoFit/>
          </a:bodyPr>
          <a:lstStyle/>
          <a:p>
            <a:pPr algn="ctr">
              <a:buFontTx/>
              <a:buChar char="•"/>
            </a:pPr>
            <a:r>
              <a:rPr lang="en-US" sz="2000" b="0" u="none"/>
              <a:t> Ancient China - Huang He (Yellow) River</a:t>
            </a:r>
          </a:p>
        </p:txBody>
      </p:sp>
      <p:sp>
        <p:nvSpPr>
          <p:cNvPr id="3079" name="Text Box 9"/>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3080" name="Picture 13" descr="D:\home\twloessin\School\Maps\Four Early River Valley Civs B.gif"/>
          <p:cNvPicPr>
            <a:picLocks noChangeAspect="1" noChangeArrowheads="1"/>
          </p:cNvPicPr>
          <p:nvPr/>
        </p:nvPicPr>
        <p:blipFill>
          <a:blip r:embed="rId3" cstate="print"/>
          <a:srcRect/>
          <a:stretch>
            <a:fillRect/>
          </a:stretch>
        </p:blipFill>
        <p:spPr bwMode="auto">
          <a:xfrm>
            <a:off x="381000" y="2286000"/>
            <a:ext cx="8534400" cy="3690938"/>
          </a:xfrm>
          <a:prstGeom prst="rect">
            <a:avLst/>
          </a:prstGeom>
          <a:noFill/>
          <a:ln w="9525">
            <a:noFill/>
            <a:miter lim="800000"/>
            <a:headEnd/>
            <a:tailEnd/>
          </a:ln>
        </p:spPr>
      </p:pic>
      <p:sp>
        <p:nvSpPr>
          <p:cNvPr id="3081" name="Text Box 14"/>
          <p:cNvSpPr txBox="1">
            <a:spLocks noChangeArrowheads="1"/>
          </p:cNvSpPr>
          <p:nvPr/>
        </p:nvSpPr>
        <p:spPr bwMode="auto">
          <a:xfrm>
            <a:off x="7086600" y="2667000"/>
            <a:ext cx="1006475" cy="304800"/>
          </a:xfrm>
          <a:prstGeom prst="rect">
            <a:avLst/>
          </a:prstGeom>
          <a:solidFill>
            <a:schemeClr val="bg1"/>
          </a:solidFill>
          <a:ln w="9525">
            <a:noFill/>
            <a:miter lim="800000"/>
            <a:headEnd/>
            <a:tailEnd/>
          </a:ln>
        </p:spPr>
        <p:txBody>
          <a:bodyPr>
            <a:spAutoFit/>
          </a:bodyPr>
          <a:lstStyle/>
          <a:p>
            <a:endParaRPr lang="en-US" sz="1400" b="0" u="none"/>
          </a:p>
        </p:txBody>
      </p:sp>
      <p:sp>
        <p:nvSpPr>
          <p:cNvPr id="3082" name="Text Box 15"/>
          <p:cNvSpPr txBox="1">
            <a:spLocks noChangeArrowheads="1"/>
          </p:cNvSpPr>
          <p:nvPr/>
        </p:nvSpPr>
        <p:spPr bwMode="auto">
          <a:xfrm>
            <a:off x="7086600" y="4114800"/>
            <a:ext cx="1006475" cy="304800"/>
          </a:xfrm>
          <a:prstGeom prst="rect">
            <a:avLst/>
          </a:prstGeom>
          <a:solidFill>
            <a:schemeClr val="bg1"/>
          </a:solidFill>
          <a:ln w="9525">
            <a:noFill/>
            <a:miter lim="800000"/>
            <a:headEnd/>
            <a:tailEnd/>
          </a:ln>
        </p:spPr>
        <p:txBody>
          <a:bodyPr>
            <a:spAutoFit/>
          </a:bodyPr>
          <a:lstStyle/>
          <a:p>
            <a:endParaRPr lang="en-US" sz="1400" b="0" u="none"/>
          </a:p>
        </p:txBody>
      </p:sp>
      <p:sp>
        <p:nvSpPr>
          <p:cNvPr id="3083" name="Text Box 16"/>
          <p:cNvSpPr txBox="1">
            <a:spLocks noChangeArrowheads="1"/>
          </p:cNvSpPr>
          <p:nvPr/>
        </p:nvSpPr>
        <p:spPr bwMode="auto">
          <a:xfrm>
            <a:off x="5029200" y="4648200"/>
            <a:ext cx="762000" cy="228600"/>
          </a:xfrm>
          <a:prstGeom prst="rect">
            <a:avLst/>
          </a:prstGeom>
          <a:solidFill>
            <a:schemeClr val="bg1"/>
          </a:solidFill>
          <a:ln w="9525">
            <a:noFill/>
            <a:miter lim="800000"/>
            <a:headEnd/>
            <a:tailEnd/>
          </a:ln>
        </p:spPr>
        <p:txBody>
          <a:bodyPr>
            <a:spAutoFit/>
          </a:bodyPr>
          <a:lstStyle/>
          <a:p>
            <a:endParaRPr lang="en-US" sz="900" b="0"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75" fill="hold"/>
                                        <p:tgtEl>
                                          <p:spTgt spid="6149"/>
                                        </p:tgtEl>
                                        <p:attrNameLst>
                                          <p:attrName>ppt_x</p:attrName>
                                        </p:attrNameLst>
                                      </p:cBhvr>
                                      <p:tavLst>
                                        <p:tav tm="0">
                                          <p:val>
                                            <p:strVal val="#ppt_x"/>
                                          </p:val>
                                        </p:tav>
                                        <p:tav tm="100000">
                                          <p:val>
                                            <p:strVal val="#ppt_x"/>
                                          </p:val>
                                        </p:tav>
                                      </p:tavLst>
                                    </p:anim>
                                    <p:anim calcmode="lin" valueType="num">
                                      <p:cBhvr additive="base">
                                        <p:cTn id="8" dur="75"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iterate type="lt">
                                    <p:tmPct val="100000"/>
                                  </p:iterate>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75" fill="hold"/>
                                        <p:tgtEl>
                                          <p:spTgt spid="6150"/>
                                        </p:tgtEl>
                                        <p:attrNameLst>
                                          <p:attrName>ppt_x</p:attrName>
                                        </p:attrNameLst>
                                      </p:cBhvr>
                                      <p:tavLst>
                                        <p:tav tm="0">
                                          <p:val>
                                            <p:strVal val="0-#ppt_w/2"/>
                                          </p:val>
                                        </p:tav>
                                        <p:tav tm="100000">
                                          <p:val>
                                            <p:strVal val="#ppt_x"/>
                                          </p:val>
                                        </p:tav>
                                      </p:tavLst>
                                    </p:anim>
                                    <p:anim calcmode="lin" valueType="num">
                                      <p:cBhvr additive="base">
                                        <p:cTn id="14" dur="75"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iterate type="lt">
                                    <p:tmPct val="100000"/>
                                  </p:iterate>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75" fill="hold"/>
                                        <p:tgtEl>
                                          <p:spTgt spid="6151"/>
                                        </p:tgtEl>
                                        <p:attrNameLst>
                                          <p:attrName>ppt_x</p:attrName>
                                        </p:attrNameLst>
                                      </p:cBhvr>
                                      <p:tavLst>
                                        <p:tav tm="0">
                                          <p:val>
                                            <p:strVal val="1+#ppt_w/2"/>
                                          </p:val>
                                        </p:tav>
                                        <p:tav tm="100000">
                                          <p:val>
                                            <p:strVal val="#ppt_x"/>
                                          </p:val>
                                        </p:tav>
                                      </p:tavLst>
                                    </p:anim>
                                    <p:anim calcmode="lin" valueType="num">
                                      <p:cBhvr additive="base">
                                        <p:cTn id="20" dur="75"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75" fill="hold"/>
                                        <p:tgtEl>
                                          <p:spTgt spid="6152"/>
                                        </p:tgtEl>
                                        <p:attrNameLst>
                                          <p:attrName>ppt_x</p:attrName>
                                        </p:attrNameLst>
                                      </p:cBhvr>
                                      <p:tavLst>
                                        <p:tav tm="0">
                                          <p:val>
                                            <p:strVal val="1+#ppt_w/2"/>
                                          </p:val>
                                        </p:tav>
                                        <p:tav tm="100000">
                                          <p:val>
                                            <p:strVal val="#ppt_x"/>
                                          </p:val>
                                        </p:tav>
                                      </p:tavLst>
                                    </p:anim>
                                    <p:anim calcmode="lin" valueType="num">
                                      <p:cBhvr additive="base">
                                        <p:cTn id="26" dur="75"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7" descr="Stele of Hammurabi"/>
          <p:cNvPicPr>
            <a:picLocks noChangeAspect="1" noChangeArrowheads="1"/>
          </p:cNvPicPr>
          <p:nvPr/>
        </p:nvPicPr>
        <p:blipFill>
          <a:blip r:embed="rId4" cstate="print"/>
          <a:srcRect/>
          <a:stretch>
            <a:fillRect/>
          </a:stretch>
        </p:blipFill>
        <p:spPr bwMode="auto">
          <a:xfrm>
            <a:off x="5867400" y="381000"/>
            <a:ext cx="3086100" cy="3886200"/>
          </a:xfrm>
          <a:prstGeom prst="rect">
            <a:avLst/>
          </a:prstGeom>
          <a:noFill/>
          <a:ln w="9525">
            <a:noFill/>
            <a:miter lim="800000"/>
            <a:headEnd/>
            <a:tailEnd/>
          </a:ln>
        </p:spPr>
      </p:pic>
      <p:sp>
        <p:nvSpPr>
          <p:cNvPr id="26627" name="Text Box 1028"/>
          <p:cNvSpPr txBox="1">
            <a:spLocks noChangeArrowheads="1"/>
          </p:cNvSpPr>
          <p:nvPr/>
        </p:nvSpPr>
        <p:spPr bwMode="auto">
          <a:xfrm>
            <a:off x="152400" y="0"/>
            <a:ext cx="5654675" cy="396875"/>
          </a:xfrm>
          <a:prstGeom prst="rect">
            <a:avLst/>
          </a:prstGeom>
          <a:noFill/>
          <a:ln w="9525">
            <a:noFill/>
            <a:miter lim="800000"/>
            <a:headEnd/>
            <a:tailEnd/>
          </a:ln>
        </p:spPr>
        <p:txBody>
          <a:bodyPr>
            <a:spAutoFit/>
          </a:bodyPr>
          <a:lstStyle/>
          <a:p>
            <a:r>
              <a:rPr lang="en-US" sz="2000" b="0" u="none"/>
              <a:t>3.  Reign of </a:t>
            </a:r>
            <a:r>
              <a:rPr lang="en-US" sz="2000" u="none">
                <a:solidFill>
                  <a:srgbClr val="FF0000"/>
                </a:solidFill>
              </a:rPr>
              <a:t>Hammurabi</a:t>
            </a:r>
          </a:p>
        </p:txBody>
      </p:sp>
      <p:sp>
        <p:nvSpPr>
          <p:cNvPr id="32773" name="Text Box 1029"/>
          <p:cNvSpPr txBox="1">
            <a:spLocks noChangeArrowheads="1"/>
          </p:cNvSpPr>
          <p:nvPr/>
        </p:nvSpPr>
        <p:spPr bwMode="auto">
          <a:xfrm>
            <a:off x="304800" y="304800"/>
            <a:ext cx="5730875" cy="396875"/>
          </a:xfrm>
          <a:prstGeom prst="rect">
            <a:avLst/>
          </a:prstGeom>
          <a:noFill/>
          <a:ln w="9525">
            <a:noFill/>
            <a:miter lim="800000"/>
            <a:headEnd/>
            <a:tailEnd/>
          </a:ln>
        </p:spPr>
        <p:txBody>
          <a:bodyPr>
            <a:spAutoFit/>
          </a:bodyPr>
          <a:lstStyle/>
          <a:p>
            <a:r>
              <a:rPr lang="en-US" sz="2000" b="0" u="none"/>
              <a:t>a.  </a:t>
            </a:r>
            <a:r>
              <a:rPr lang="en-US" sz="2000" b="0" u="none">
                <a:solidFill>
                  <a:schemeClr val="accent2"/>
                </a:solidFill>
              </a:rPr>
              <a:t>Famous Code of Law</a:t>
            </a:r>
          </a:p>
        </p:txBody>
      </p:sp>
      <p:sp>
        <p:nvSpPr>
          <p:cNvPr id="26629" name="Text Box 1030"/>
          <p:cNvSpPr txBox="1">
            <a:spLocks noChangeArrowheads="1"/>
          </p:cNvSpPr>
          <p:nvPr/>
        </p:nvSpPr>
        <p:spPr bwMode="auto">
          <a:xfrm>
            <a:off x="152400" y="4294188"/>
            <a:ext cx="8839200" cy="2298700"/>
          </a:xfrm>
          <a:prstGeom prst="rect">
            <a:avLst/>
          </a:prstGeom>
          <a:solidFill>
            <a:schemeClr val="folHlink"/>
          </a:solidFill>
          <a:ln w="9525">
            <a:solidFill>
              <a:schemeClr val="tx1"/>
            </a:solidFill>
            <a:miter lim="800000"/>
            <a:headEnd/>
            <a:tailEnd/>
          </a:ln>
        </p:spPr>
        <p:txBody>
          <a:bodyPr>
            <a:spAutoFit/>
          </a:bodyPr>
          <a:lstStyle/>
          <a:p>
            <a:r>
              <a:rPr lang="en-US" b="0" u="none">
                <a:latin typeface="Arial" charset="0"/>
              </a:rPr>
              <a:t>A total of 282 laws are etched on this 7 ft. 5 in. tall black basalt pillar (stele). The top portion, shown here, depicts Hammurabi with Shamash, the sun god. Shamash is presenting to Hammurabi a staff and ring, which symbolize the power to administer the law. </a:t>
            </a:r>
            <a:r>
              <a:rPr lang="en-US" b="0" u="none">
                <a:latin typeface="Arial" charset="0"/>
                <a:cs typeface="Arial" charset="0"/>
              </a:rPr>
              <a:t>Although Hammurabi's Code is not the first code of laws (the first records date four centuries earlier), it is the best preserved legal document reflecting the social structure of Babylon during Hammurabi's rule.</a:t>
            </a:r>
            <a:r>
              <a:rPr lang="en-US" b="0" u="none">
                <a:latin typeface="Arial" charset="0"/>
              </a:rPr>
              <a:t> </a:t>
            </a:r>
          </a:p>
          <a:p>
            <a:r>
              <a:rPr lang="en-US" b="0" u="none">
                <a:latin typeface="Arial" charset="0"/>
              </a:rPr>
              <a:t>This amazing find was discovered in 1901 and today is in the famous Louvre Museum in Paris, France.</a:t>
            </a:r>
          </a:p>
        </p:txBody>
      </p:sp>
      <p:sp>
        <p:nvSpPr>
          <p:cNvPr id="32775" name="Text Box 1031"/>
          <p:cNvSpPr txBox="1">
            <a:spLocks noChangeArrowheads="1"/>
          </p:cNvSpPr>
          <p:nvPr/>
        </p:nvSpPr>
        <p:spPr bwMode="auto">
          <a:xfrm>
            <a:off x="228600" y="685800"/>
            <a:ext cx="5791200" cy="1616075"/>
          </a:xfrm>
          <a:prstGeom prst="rect">
            <a:avLst/>
          </a:prstGeom>
          <a:noFill/>
          <a:ln w="9525">
            <a:noFill/>
            <a:miter lim="800000"/>
            <a:headEnd/>
            <a:tailEnd/>
          </a:ln>
        </p:spPr>
        <p:txBody>
          <a:bodyPr>
            <a:spAutoFit/>
          </a:bodyPr>
          <a:lstStyle/>
          <a:p>
            <a:pPr>
              <a:buFontTx/>
              <a:buChar char="•"/>
            </a:pPr>
            <a:r>
              <a:rPr lang="en-US" sz="2000" b="0" u="none"/>
              <a:t> </a:t>
            </a:r>
            <a:r>
              <a:rPr lang="en-US" sz="2000" b="0" u="none">
                <a:solidFill>
                  <a:schemeClr val="accent2"/>
                </a:solidFill>
              </a:rPr>
              <a:t>he wisely took all the laws of the region’s city-states</a:t>
            </a:r>
          </a:p>
          <a:p>
            <a:r>
              <a:rPr lang="en-US" sz="2000" b="0" u="none">
                <a:solidFill>
                  <a:schemeClr val="accent2"/>
                </a:solidFill>
              </a:rPr>
              <a:t>  and unified them into one code.  This helped unify</a:t>
            </a:r>
          </a:p>
          <a:p>
            <a:r>
              <a:rPr lang="en-US" sz="2000" b="0" u="none">
                <a:solidFill>
                  <a:schemeClr val="accent2"/>
                </a:solidFill>
              </a:rPr>
              <a:t>  the region.  </a:t>
            </a:r>
          </a:p>
          <a:p>
            <a:endParaRPr lang="en-US" sz="2000" b="0" u="none">
              <a:solidFill>
                <a:schemeClr val="accent2"/>
              </a:solidFill>
            </a:endParaRPr>
          </a:p>
          <a:p>
            <a:pPr>
              <a:buFontTx/>
              <a:buChar char="•"/>
            </a:pPr>
            <a:r>
              <a:rPr lang="en-US" sz="2000" b="0" u="none"/>
              <a:t> Engraved in stone, erected all over the empire.</a:t>
            </a:r>
          </a:p>
        </p:txBody>
      </p:sp>
      <p:pic>
        <p:nvPicPr>
          <p:cNvPr id="32776" name="Picture 1032" descr="D:\home\twloessin\My Pictures\question mark.gif"/>
          <p:cNvPicPr>
            <a:picLocks noChangeAspect="1" noChangeArrowheads="1"/>
          </p:cNvPicPr>
          <p:nvPr/>
        </p:nvPicPr>
        <p:blipFill>
          <a:blip r:embed="rId5" cstate="print"/>
          <a:srcRect/>
          <a:stretch>
            <a:fillRect/>
          </a:stretch>
        </p:blipFill>
        <p:spPr bwMode="auto">
          <a:xfrm>
            <a:off x="304800" y="2743200"/>
            <a:ext cx="617538" cy="503238"/>
          </a:xfrm>
          <a:prstGeom prst="rect">
            <a:avLst/>
          </a:prstGeom>
          <a:noFill/>
          <a:ln w="9525">
            <a:noFill/>
            <a:miter lim="800000"/>
            <a:headEnd/>
            <a:tailEnd/>
          </a:ln>
        </p:spPr>
      </p:pic>
      <p:sp>
        <p:nvSpPr>
          <p:cNvPr id="32777" name="Text Box 1033"/>
          <p:cNvSpPr txBox="1">
            <a:spLocks noChangeArrowheads="1"/>
          </p:cNvSpPr>
          <p:nvPr/>
        </p:nvSpPr>
        <p:spPr bwMode="auto">
          <a:xfrm>
            <a:off x="838200" y="2819400"/>
            <a:ext cx="5029200" cy="1016000"/>
          </a:xfrm>
          <a:prstGeom prst="rect">
            <a:avLst/>
          </a:prstGeom>
          <a:noFill/>
          <a:ln w="9525">
            <a:solidFill>
              <a:srgbClr val="333399"/>
            </a:solidFill>
            <a:miter lim="800000"/>
            <a:headEnd/>
            <a:tailEnd/>
          </a:ln>
        </p:spPr>
        <p:txBody>
          <a:bodyPr>
            <a:spAutoFit/>
          </a:bodyPr>
          <a:lstStyle/>
          <a:p>
            <a:r>
              <a:rPr lang="en-US" sz="2000" b="0" u="none">
                <a:solidFill>
                  <a:srgbClr val="333399"/>
                </a:solidFill>
              </a:rPr>
              <a:t>Why do you think Hammurabi thought it important to place all the cities within his Empire under the same uniform code of laws?  </a:t>
            </a:r>
          </a:p>
        </p:txBody>
      </p:sp>
      <p:sp>
        <p:nvSpPr>
          <p:cNvPr id="32778" name="Text Box 1034"/>
          <p:cNvSpPr txBox="1">
            <a:spLocks noChangeArrowheads="1"/>
          </p:cNvSpPr>
          <p:nvPr/>
        </p:nvSpPr>
        <p:spPr bwMode="auto">
          <a:xfrm>
            <a:off x="838200" y="2819400"/>
            <a:ext cx="5029200" cy="1063625"/>
          </a:xfrm>
          <a:prstGeom prst="rect">
            <a:avLst/>
          </a:prstGeom>
          <a:solidFill>
            <a:schemeClr val="bg1"/>
          </a:solidFill>
          <a:ln w="57150">
            <a:solidFill>
              <a:srgbClr val="FF0000"/>
            </a:solidFill>
            <a:miter lim="800000"/>
            <a:headEnd/>
            <a:tailEnd/>
          </a:ln>
        </p:spPr>
        <p:txBody>
          <a:bodyPr>
            <a:spAutoFit/>
          </a:bodyPr>
          <a:lstStyle/>
          <a:p>
            <a:r>
              <a:rPr lang="en-US" sz="2000" b="0" u="none">
                <a:solidFill>
                  <a:srgbClr val="333399"/>
                </a:solidFill>
              </a:rPr>
              <a:t>And why do you think he believed it important to place the laws in prominent locations so the people could visibly see them?</a:t>
            </a:r>
            <a:endParaRPr lang="en-US" b="0" u="none">
              <a:solidFill>
                <a:srgbClr val="333399"/>
              </a:solidFill>
            </a:endParaRPr>
          </a:p>
        </p:txBody>
      </p:sp>
      <p:sp>
        <p:nvSpPr>
          <p:cNvPr id="26634" name="Text Box 103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26635" name="Rectangle 1036"/>
          <p:cNvSpPr>
            <a:spLocks noGrp="1" noChangeArrowheads="1"/>
          </p:cNvSpPr>
          <p:nvPr>
            <p:ph type="title" idx="4294967295"/>
          </p:nvPr>
        </p:nvSpPr>
        <p:spPr/>
        <p:txBody>
          <a:bodyPr/>
          <a:lstStyle/>
          <a:p>
            <a:pPr eaLnBrk="1" hangingPunct="1"/>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75" fill="hold"/>
                                        <p:tgtEl>
                                          <p:spTgt spid="32773"/>
                                        </p:tgtEl>
                                        <p:attrNameLst>
                                          <p:attrName>ppt_x</p:attrName>
                                        </p:attrNameLst>
                                      </p:cBhvr>
                                      <p:tavLst>
                                        <p:tav tm="0">
                                          <p:val>
                                            <p:strVal val="0-#ppt_w/2"/>
                                          </p:val>
                                        </p:tav>
                                        <p:tav tm="100000">
                                          <p:val>
                                            <p:strVal val="#ppt_x"/>
                                          </p:val>
                                        </p:tav>
                                      </p:tavLst>
                                    </p:anim>
                                    <p:anim calcmode="lin" valueType="num">
                                      <p:cBhvr additive="base">
                                        <p:cTn id="8" dur="75"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32775"/>
                                        </p:tgtEl>
                                        <p:attrNameLst>
                                          <p:attrName>style.visibility</p:attrName>
                                        </p:attrNameLst>
                                      </p:cBhvr>
                                      <p:to>
                                        <p:strVal val="visible"/>
                                      </p:to>
                                    </p:set>
                                    <p:anim calcmode="lin" valueType="num">
                                      <p:cBhvr additive="base">
                                        <p:cTn id="13" dur="75" fill="hold"/>
                                        <p:tgtEl>
                                          <p:spTgt spid="32775"/>
                                        </p:tgtEl>
                                        <p:attrNameLst>
                                          <p:attrName>ppt_x</p:attrName>
                                        </p:attrNameLst>
                                      </p:cBhvr>
                                      <p:tavLst>
                                        <p:tav tm="0">
                                          <p:val>
                                            <p:strVal val="0-#ppt_w/2"/>
                                          </p:val>
                                        </p:tav>
                                        <p:tav tm="100000">
                                          <p:val>
                                            <p:strVal val="#ppt_x"/>
                                          </p:val>
                                        </p:tav>
                                      </p:tavLst>
                                    </p:anim>
                                    <p:anim calcmode="lin" valueType="num">
                                      <p:cBhvr additive="base">
                                        <p:cTn id="14" dur="75"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2776"/>
                                        </p:tgtEl>
                                        <p:attrNameLst>
                                          <p:attrName>style.visibility</p:attrName>
                                        </p:attrNameLst>
                                      </p:cBhvr>
                                      <p:to>
                                        <p:strVal val="visible"/>
                                      </p:to>
                                    </p:set>
                                    <p:anim calcmode="lin" valueType="num">
                                      <p:cBhvr additive="base">
                                        <p:cTn id="19" dur="500" fill="hold"/>
                                        <p:tgtEl>
                                          <p:spTgt spid="32776"/>
                                        </p:tgtEl>
                                        <p:attrNameLst>
                                          <p:attrName>ppt_x</p:attrName>
                                        </p:attrNameLst>
                                      </p:cBhvr>
                                      <p:tavLst>
                                        <p:tav tm="0">
                                          <p:val>
                                            <p:strVal val="0-#ppt_w/2"/>
                                          </p:val>
                                        </p:tav>
                                        <p:tav tm="100000">
                                          <p:val>
                                            <p:strVal val="#ppt_x"/>
                                          </p:val>
                                        </p:tav>
                                      </p:tavLst>
                                    </p:anim>
                                    <p:anim calcmode="lin" valueType="num">
                                      <p:cBhvr additive="base">
                                        <p:cTn id="20" dur="500" fill="hold"/>
                                        <p:tgtEl>
                                          <p:spTgt spid="327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32777"/>
                                        </p:tgtEl>
                                        <p:attrNameLst>
                                          <p:attrName>style.visibility</p:attrName>
                                        </p:attrNameLst>
                                      </p:cBhvr>
                                      <p:to>
                                        <p:strVal val="visible"/>
                                      </p:to>
                                    </p:set>
                                    <p:anim calcmode="lin" valueType="num">
                                      <p:cBhvr additive="base">
                                        <p:cTn id="25" dur="75" fill="hold"/>
                                        <p:tgtEl>
                                          <p:spTgt spid="32777"/>
                                        </p:tgtEl>
                                        <p:attrNameLst>
                                          <p:attrName>ppt_x</p:attrName>
                                        </p:attrNameLst>
                                      </p:cBhvr>
                                      <p:tavLst>
                                        <p:tav tm="0">
                                          <p:val>
                                            <p:strVal val="0-#ppt_w/2"/>
                                          </p:val>
                                        </p:tav>
                                        <p:tav tm="100000">
                                          <p:val>
                                            <p:strVal val="#ppt_x"/>
                                          </p:val>
                                        </p:tav>
                                      </p:tavLst>
                                    </p:anim>
                                    <p:anim calcmode="lin" valueType="num">
                                      <p:cBhvr additive="base">
                                        <p:cTn id="26" dur="75" fill="hold"/>
                                        <p:tgtEl>
                                          <p:spTgt spid="327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32778"/>
                                        </p:tgtEl>
                                        <p:attrNameLst>
                                          <p:attrName>style.visibility</p:attrName>
                                        </p:attrNameLst>
                                      </p:cBhvr>
                                      <p:to>
                                        <p:strVal val="visible"/>
                                      </p:to>
                                    </p:set>
                                    <p:anim calcmode="lin" valueType="num">
                                      <p:cBhvr additive="base">
                                        <p:cTn id="31" dur="75" fill="hold"/>
                                        <p:tgtEl>
                                          <p:spTgt spid="32778"/>
                                        </p:tgtEl>
                                        <p:attrNameLst>
                                          <p:attrName>ppt_x</p:attrName>
                                        </p:attrNameLst>
                                      </p:cBhvr>
                                      <p:tavLst>
                                        <p:tav tm="0">
                                          <p:val>
                                            <p:strVal val="0-#ppt_w/2"/>
                                          </p:val>
                                        </p:tav>
                                        <p:tav tm="100000">
                                          <p:val>
                                            <p:strVal val="#ppt_x"/>
                                          </p:val>
                                        </p:tav>
                                      </p:tavLst>
                                    </p:anim>
                                    <p:anim calcmode="lin" valueType="num">
                                      <p:cBhvr additive="base">
                                        <p:cTn id="32" dur="75" fill="hold"/>
                                        <p:tgtEl>
                                          <p:spTgt spid="327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utoUpdateAnimBg="0"/>
      <p:bldP spid="32775" grpId="0" autoUpdateAnimBg="0"/>
      <p:bldP spid="32777" grpId="0" animBg="1" autoUpdateAnimBg="0"/>
      <p:bldP spid="3277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tele of Hammurabi"/>
          <p:cNvPicPr>
            <a:picLocks noChangeAspect="1" noChangeArrowheads="1"/>
          </p:cNvPicPr>
          <p:nvPr/>
        </p:nvPicPr>
        <p:blipFill>
          <a:blip r:embed="rId3" cstate="print"/>
          <a:srcRect/>
          <a:stretch>
            <a:fillRect/>
          </a:stretch>
        </p:blipFill>
        <p:spPr bwMode="auto">
          <a:xfrm>
            <a:off x="5867400" y="381000"/>
            <a:ext cx="3086100" cy="3886200"/>
          </a:xfrm>
          <a:prstGeom prst="rect">
            <a:avLst/>
          </a:prstGeom>
          <a:noFill/>
          <a:ln w="9525">
            <a:noFill/>
            <a:miter lim="800000"/>
            <a:headEnd/>
            <a:tailEnd/>
          </a:ln>
        </p:spPr>
      </p:pic>
      <p:sp>
        <p:nvSpPr>
          <p:cNvPr id="27651" name="Text Box 3"/>
          <p:cNvSpPr txBox="1">
            <a:spLocks noChangeArrowheads="1"/>
          </p:cNvSpPr>
          <p:nvPr/>
        </p:nvSpPr>
        <p:spPr bwMode="auto">
          <a:xfrm>
            <a:off x="152400" y="0"/>
            <a:ext cx="5654675" cy="396875"/>
          </a:xfrm>
          <a:prstGeom prst="rect">
            <a:avLst/>
          </a:prstGeom>
          <a:noFill/>
          <a:ln w="9525">
            <a:noFill/>
            <a:miter lim="800000"/>
            <a:headEnd/>
            <a:tailEnd/>
          </a:ln>
        </p:spPr>
        <p:txBody>
          <a:bodyPr>
            <a:spAutoFit/>
          </a:bodyPr>
          <a:lstStyle/>
          <a:p>
            <a:r>
              <a:rPr lang="en-US" sz="2000" b="0" u="none"/>
              <a:t>3.  Babylonian Reign of Hammurabi</a:t>
            </a:r>
          </a:p>
        </p:txBody>
      </p:sp>
      <p:sp>
        <p:nvSpPr>
          <p:cNvPr id="27652" name="Text Box 4"/>
          <p:cNvSpPr txBox="1">
            <a:spLocks noChangeArrowheads="1"/>
          </p:cNvSpPr>
          <p:nvPr/>
        </p:nvSpPr>
        <p:spPr bwMode="auto">
          <a:xfrm>
            <a:off x="304800" y="304800"/>
            <a:ext cx="5730875" cy="396875"/>
          </a:xfrm>
          <a:prstGeom prst="rect">
            <a:avLst/>
          </a:prstGeom>
          <a:noFill/>
          <a:ln w="9525">
            <a:noFill/>
            <a:miter lim="800000"/>
            <a:headEnd/>
            <a:tailEnd/>
          </a:ln>
        </p:spPr>
        <p:txBody>
          <a:bodyPr>
            <a:spAutoFit/>
          </a:bodyPr>
          <a:lstStyle/>
          <a:p>
            <a:r>
              <a:rPr lang="en-US" sz="2000" b="0" u="none"/>
              <a:t>a.  Famous Code of Law</a:t>
            </a:r>
          </a:p>
        </p:txBody>
      </p:sp>
      <p:sp>
        <p:nvSpPr>
          <p:cNvPr id="27653" name="Text Box 5"/>
          <p:cNvSpPr txBox="1">
            <a:spLocks noChangeArrowheads="1"/>
          </p:cNvSpPr>
          <p:nvPr/>
        </p:nvSpPr>
        <p:spPr bwMode="auto">
          <a:xfrm>
            <a:off x="152400" y="4294188"/>
            <a:ext cx="8839200" cy="2298700"/>
          </a:xfrm>
          <a:prstGeom prst="rect">
            <a:avLst/>
          </a:prstGeom>
          <a:solidFill>
            <a:schemeClr val="folHlink"/>
          </a:solidFill>
          <a:ln w="9525">
            <a:solidFill>
              <a:schemeClr val="tx1"/>
            </a:solidFill>
            <a:miter lim="800000"/>
            <a:headEnd/>
            <a:tailEnd/>
          </a:ln>
        </p:spPr>
        <p:txBody>
          <a:bodyPr>
            <a:spAutoFit/>
          </a:bodyPr>
          <a:lstStyle/>
          <a:p>
            <a:r>
              <a:rPr lang="en-US" b="0" u="none">
                <a:latin typeface="Arial" charset="0"/>
              </a:rPr>
              <a:t>A total of 282 laws are etched on this 7 ft. 5 in. tall black basalt pillar (stele). The top portion, shown here, depicts Hammurabi with Shamash, the sun god. Shamash is presenting to Hammurabi a staff and ring, which symbolize the power to administer the law. </a:t>
            </a:r>
            <a:r>
              <a:rPr lang="en-US" b="0" u="none">
                <a:latin typeface="Arial" charset="0"/>
                <a:cs typeface="Arial" charset="0"/>
              </a:rPr>
              <a:t>Although Hammurabi's Code is not the first code of laws (the first records date four centuries earlier), it is the best preserved legal document reflecting the social structure of Babylon during Hammurabi's rule.</a:t>
            </a:r>
            <a:r>
              <a:rPr lang="en-US" b="0" u="none">
                <a:latin typeface="Arial" charset="0"/>
              </a:rPr>
              <a:t> </a:t>
            </a:r>
          </a:p>
          <a:p>
            <a:r>
              <a:rPr lang="en-US" b="0" u="none">
                <a:latin typeface="Arial" charset="0"/>
              </a:rPr>
              <a:t>This amazing find was discovered in 1901 and today is in the famous Louvre Museum in Paris, France.</a:t>
            </a:r>
          </a:p>
        </p:txBody>
      </p:sp>
      <p:sp>
        <p:nvSpPr>
          <p:cNvPr id="27654" name="Text Box 6"/>
          <p:cNvSpPr txBox="1">
            <a:spLocks noChangeArrowheads="1"/>
          </p:cNvSpPr>
          <p:nvPr/>
        </p:nvSpPr>
        <p:spPr bwMode="auto">
          <a:xfrm>
            <a:off x="228600" y="685800"/>
            <a:ext cx="5791200" cy="1311275"/>
          </a:xfrm>
          <a:prstGeom prst="rect">
            <a:avLst/>
          </a:prstGeom>
          <a:noFill/>
          <a:ln w="9525">
            <a:noFill/>
            <a:miter lim="800000"/>
            <a:headEnd/>
            <a:tailEnd/>
          </a:ln>
        </p:spPr>
        <p:txBody>
          <a:bodyPr>
            <a:spAutoFit/>
          </a:bodyPr>
          <a:lstStyle/>
          <a:p>
            <a:pPr>
              <a:buFontTx/>
              <a:buChar char="•"/>
            </a:pPr>
            <a:r>
              <a:rPr lang="en-US" sz="2000" b="0" u="none"/>
              <a:t> he wisely took all the laws of the region’s city-states</a:t>
            </a:r>
          </a:p>
          <a:p>
            <a:r>
              <a:rPr lang="en-US" sz="2000" b="0" u="none"/>
              <a:t>  and unified them into one code.  This helped unify</a:t>
            </a:r>
          </a:p>
          <a:p>
            <a:r>
              <a:rPr lang="en-US" sz="2000" b="0" u="none"/>
              <a:t>  the region.  </a:t>
            </a:r>
          </a:p>
          <a:p>
            <a:pPr>
              <a:buFontTx/>
              <a:buChar char="•"/>
            </a:pPr>
            <a:r>
              <a:rPr lang="en-US" sz="2000" b="0" u="none"/>
              <a:t> Engraved in stone, erected all over the empire.</a:t>
            </a:r>
          </a:p>
        </p:txBody>
      </p:sp>
      <p:sp>
        <p:nvSpPr>
          <p:cNvPr id="27655" name="Text Box 10"/>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33803" name="Text Box 11"/>
          <p:cNvSpPr txBox="1">
            <a:spLocks noChangeArrowheads="1"/>
          </p:cNvSpPr>
          <p:nvPr/>
        </p:nvSpPr>
        <p:spPr bwMode="auto">
          <a:xfrm>
            <a:off x="228600" y="1981200"/>
            <a:ext cx="5578475" cy="1311275"/>
          </a:xfrm>
          <a:prstGeom prst="rect">
            <a:avLst/>
          </a:prstGeom>
          <a:noFill/>
          <a:ln w="9525">
            <a:noFill/>
            <a:miter lim="800000"/>
            <a:headEnd/>
            <a:tailEnd/>
          </a:ln>
        </p:spPr>
        <p:txBody>
          <a:bodyPr>
            <a:spAutoFit/>
          </a:bodyPr>
          <a:lstStyle/>
          <a:p>
            <a:pPr>
              <a:buFontTx/>
              <a:buChar char="•"/>
            </a:pPr>
            <a:r>
              <a:rPr lang="en-US" sz="2000" b="0" u="none"/>
              <a:t> Strict in nature – </a:t>
            </a:r>
          </a:p>
          <a:p>
            <a:r>
              <a:rPr lang="en-US" sz="2000" b="0" u="none"/>
              <a:t>  “the punishment fits the crime” / “eye for an eye”</a:t>
            </a:r>
          </a:p>
          <a:p>
            <a:r>
              <a:rPr lang="en-US" sz="2000" b="0" u="none"/>
              <a:t>  Such laws were adopted by neighbors – many</a:t>
            </a:r>
          </a:p>
          <a:p>
            <a:r>
              <a:rPr lang="en-US" sz="2000" b="0" u="none"/>
              <a:t>  similar found in Hebrew scriptures (Old Testament)</a:t>
            </a:r>
          </a:p>
        </p:txBody>
      </p:sp>
      <p:sp>
        <p:nvSpPr>
          <p:cNvPr id="33805" name="Text Box 13"/>
          <p:cNvSpPr txBox="1">
            <a:spLocks noChangeArrowheads="1"/>
          </p:cNvSpPr>
          <p:nvPr/>
        </p:nvSpPr>
        <p:spPr bwMode="auto">
          <a:xfrm>
            <a:off x="228600" y="3276600"/>
            <a:ext cx="5638800" cy="1006475"/>
          </a:xfrm>
          <a:prstGeom prst="rect">
            <a:avLst/>
          </a:prstGeom>
          <a:noFill/>
          <a:ln w="9525">
            <a:noFill/>
            <a:miter lim="800000"/>
            <a:headEnd/>
            <a:tailEnd/>
          </a:ln>
        </p:spPr>
        <p:txBody>
          <a:bodyPr>
            <a:spAutoFit/>
          </a:bodyPr>
          <a:lstStyle/>
          <a:p>
            <a:pPr>
              <a:buFontTx/>
              <a:buChar char="•"/>
            </a:pPr>
            <a:r>
              <a:rPr lang="en-US" sz="2000" b="0" u="none"/>
              <a:t> His act set an important </a:t>
            </a:r>
            <a:r>
              <a:rPr lang="en-US" sz="2000" b="0" i="1" u="none"/>
              <a:t>precedent</a:t>
            </a:r>
            <a:r>
              <a:rPr lang="en-US" sz="2000" b="0" u="none"/>
              <a:t> – idea that the </a:t>
            </a:r>
          </a:p>
          <a:p>
            <a:r>
              <a:rPr lang="en-US" sz="2000" b="0" u="none"/>
              <a:t>  government was responsible for what occurred in </a:t>
            </a:r>
          </a:p>
          <a:p>
            <a:r>
              <a:rPr lang="en-US" sz="2000" b="0" u="none"/>
              <a:t>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33803"/>
                                        </p:tgtEl>
                                        <p:attrNameLst>
                                          <p:attrName>style.visibility</p:attrName>
                                        </p:attrNameLst>
                                      </p:cBhvr>
                                      <p:to>
                                        <p:strVal val="visible"/>
                                      </p:to>
                                    </p:set>
                                    <p:anim calcmode="lin" valueType="num">
                                      <p:cBhvr additive="base">
                                        <p:cTn id="7" dur="75" fill="hold"/>
                                        <p:tgtEl>
                                          <p:spTgt spid="33803"/>
                                        </p:tgtEl>
                                        <p:attrNameLst>
                                          <p:attrName>ppt_x</p:attrName>
                                        </p:attrNameLst>
                                      </p:cBhvr>
                                      <p:tavLst>
                                        <p:tav tm="0">
                                          <p:val>
                                            <p:strVal val="0-#ppt_w/2"/>
                                          </p:val>
                                        </p:tav>
                                        <p:tav tm="100000">
                                          <p:val>
                                            <p:strVal val="#ppt_x"/>
                                          </p:val>
                                        </p:tav>
                                      </p:tavLst>
                                    </p:anim>
                                    <p:anim calcmode="lin" valueType="num">
                                      <p:cBhvr additive="base">
                                        <p:cTn id="8" dur="75" fill="hold"/>
                                        <p:tgtEl>
                                          <p:spTgt spid="338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33805"/>
                                        </p:tgtEl>
                                        <p:attrNameLst>
                                          <p:attrName>style.visibility</p:attrName>
                                        </p:attrNameLst>
                                      </p:cBhvr>
                                      <p:to>
                                        <p:strVal val="visible"/>
                                      </p:to>
                                    </p:set>
                                    <p:anim calcmode="lin" valueType="num">
                                      <p:cBhvr additive="base">
                                        <p:cTn id="13" dur="300" fill="hold"/>
                                        <p:tgtEl>
                                          <p:spTgt spid="33805"/>
                                        </p:tgtEl>
                                        <p:attrNameLst>
                                          <p:attrName>ppt_x</p:attrName>
                                        </p:attrNameLst>
                                      </p:cBhvr>
                                      <p:tavLst>
                                        <p:tav tm="0">
                                          <p:val>
                                            <p:strVal val="0-#ppt_w/2"/>
                                          </p:val>
                                        </p:tav>
                                        <p:tav tm="100000">
                                          <p:val>
                                            <p:strVal val="#ppt_x"/>
                                          </p:val>
                                        </p:tav>
                                      </p:tavLst>
                                    </p:anim>
                                    <p:anim calcmode="lin" valueType="num">
                                      <p:cBhvr additive="base">
                                        <p:cTn id="14" dur="300" fill="hold"/>
                                        <p:tgtEl>
                                          <p:spTgt spid="338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utoUpdateAnimBg="0"/>
      <p:bldP spid="3380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8778875" cy="6478588"/>
          </a:xfrm>
          <a:prstGeom prst="rect">
            <a:avLst/>
          </a:prstGeom>
          <a:noFill/>
          <a:ln w="9525">
            <a:noFill/>
            <a:miter lim="800000"/>
            <a:headEnd/>
            <a:tailEnd/>
          </a:ln>
        </p:spPr>
        <p:txBody>
          <a:bodyPr>
            <a:spAutoFit/>
          </a:bodyPr>
          <a:lstStyle/>
          <a:p>
            <a:r>
              <a:rPr lang="en-US" i="1" u="none">
                <a:latin typeface="Arial" charset="0"/>
                <a:cs typeface="Arial" charset="0"/>
              </a:rPr>
              <a:t>Teacher’s Notes:</a:t>
            </a:r>
          </a:p>
          <a:p>
            <a:r>
              <a:rPr lang="en-US" sz="1600" u="none">
                <a:latin typeface="Arial" charset="0"/>
                <a:cs typeface="Arial" charset="0"/>
              </a:rPr>
              <a:t>1.  Discuss</a:t>
            </a:r>
            <a:r>
              <a:rPr lang="en-US" sz="1600" b="0" u="none">
                <a:latin typeface="Arial" charset="0"/>
                <a:cs typeface="Arial" charset="0"/>
              </a:rPr>
              <a:t> (review) with the students what life was like for people when they were hunters and gatherers.   Then, </a:t>
            </a:r>
            <a:r>
              <a:rPr lang="en-US" sz="1600" b="0" u="none">
                <a:solidFill>
                  <a:srgbClr val="FF0000"/>
                </a:solidFill>
                <a:latin typeface="Arial" charset="0"/>
                <a:cs typeface="Arial" charset="0"/>
              </a:rPr>
              <a:t>discuss</a:t>
            </a:r>
            <a:r>
              <a:rPr lang="en-US" sz="1600" b="0" u="none">
                <a:latin typeface="Arial" charset="0"/>
                <a:cs typeface="Arial" charset="0"/>
              </a:rPr>
              <a:t> changes that took place in society to bring early people into the Neolithic Age.  </a:t>
            </a:r>
            <a:r>
              <a:rPr lang="en-US" sz="1600" b="0" u="none">
                <a:solidFill>
                  <a:srgbClr val="FF0000"/>
                </a:solidFill>
                <a:latin typeface="Arial" charset="0"/>
                <a:cs typeface="Arial" charset="0"/>
              </a:rPr>
              <a:t>The five characteristics of civilization – including government &amp; Laws</a:t>
            </a:r>
            <a:r>
              <a:rPr lang="en-US" sz="1600" b="0" u="none">
                <a:latin typeface="Arial" charset="0"/>
                <a:cs typeface="Arial" charset="0"/>
              </a:rPr>
              <a:t>  </a:t>
            </a:r>
          </a:p>
          <a:p>
            <a:endParaRPr lang="en-US" sz="1600" b="0" u="none">
              <a:latin typeface="Arial" charset="0"/>
              <a:cs typeface="Arial" charset="0"/>
            </a:endParaRPr>
          </a:p>
          <a:p>
            <a:r>
              <a:rPr lang="en-US" sz="1600" u="none">
                <a:solidFill>
                  <a:srgbClr val="010000"/>
                </a:solidFill>
                <a:latin typeface="Arial" charset="0"/>
                <a:cs typeface="Arial" charset="0"/>
              </a:rPr>
              <a:t>2.  To the Board</a:t>
            </a:r>
            <a:r>
              <a:rPr lang="en-US" sz="1600" u="none">
                <a:solidFill>
                  <a:srgbClr val="FF00FF"/>
                </a:solidFill>
                <a:latin typeface="Arial" charset="0"/>
                <a:cs typeface="Arial" charset="0"/>
              </a:rPr>
              <a:t>  </a:t>
            </a:r>
            <a:r>
              <a:rPr lang="en-US" sz="1600" b="0" u="none">
                <a:latin typeface="Arial" charset="0"/>
                <a:cs typeface="Arial" charset="0"/>
              </a:rPr>
              <a:t>Next, ask the </a:t>
            </a:r>
            <a:r>
              <a:rPr lang="en-US" sz="1600" b="0" u="none">
                <a:solidFill>
                  <a:srgbClr val="FF0000"/>
                </a:solidFill>
                <a:latin typeface="Arial" charset="0"/>
                <a:cs typeface="Arial" charset="0"/>
              </a:rPr>
              <a:t>students</a:t>
            </a:r>
            <a:r>
              <a:rPr lang="en-US" sz="1600" b="0" u="none">
                <a:latin typeface="Arial" charset="0"/>
                <a:cs typeface="Arial" charset="0"/>
              </a:rPr>
              <a:t> to brainstorm with you as you </a:t>
            </a:r>
            <a:r>
              <a:rPr lang="en-US" sz="1600" b="0" u="none">
                <a:solidFill>
                  <a:srgbClr val="FF0000"/>
                </a:solidFill>
                <a:latin typeface="Arial" charset="0"/>
                <a:cs typeface="Arial" charset="0"/>
              </a:rPr>
              <a:t>come up with positive and negative aspects of people starting to live in villages, towns, and large communities.</a:t>
            </a:r>
            <a:r>
              <a:rPr lang="en-US" sz="1600" b="0" u="none">
                <a:latin typeface="Arial" charset="0"/>
                <a:cs typeface="Arial" charset="0"/>
              </a:rPr>
              <a:t>  Write these ideas on the board or on an overhead projector.  A possible list may include the following:</a:t>
            </a:r>
            <a:endParaRPr lang="en-US" sz="1600" b="0" u="none"/>
          </a:p>
          <a:p>
            <a:r>
              <a:rPr lang="en-US" sz="1600" u="none">
                <a:solidFill>
                  <a:srgbClr val="FF00FF"/>
                </a:solidFill>
                <a:latin typeface="Arial" charset="0"/>
                <a:cs typeface="Arial" charset="0"/>
              </a:rPr>
              <a:t>Positive Aspects                                                                                Negative Aspects </a:t>
            </a:r>
            <a:r>
              <a:rPr lang="en-US" sz="1600" b="0" u="none">
                <a:latin typeface="Arial" charset="0"/>
                <a:cs typeface="Arial" charset="0"/>
              </a:rPr>
              <a:t>protection from danger                                                                       army, taxes, slavery</a:t>
            </a:r>
          </a:p>
          <a:p>
            <a:r>
              <a:rPr lang="en-US" sz="1600" b="0" u="none">
                <a:latin typeface="Arial" charset="0"/>
                <a:cs typeface="Arial" charset="0"/>
              </a:rPr>
              <a:t>greater supplies of food                                                                          waste disposal opportunity for commerce                                                        governing large groups of citizens new job opportunities</a:t>
            </a:r>
            <a:r>
              <a:rPr lang="en-US" sz="1600" b="0" u="none">
                <a:solidFill>
                  <a:srgbClr val="FFFFFF"/>
                </a:solidFill>
              </a:rPr>
              <a:t>.</a:t>
            </a:r>
            <a:endParaRPr lang="en-US" sz="1600" b="0" u="none"/>
          </a:p>
          <a:p>
            <a:endParaRPr lang="en-US" sz="1600" b="0" u="none">
              <a:latin typeface="Arial" charset="0"/>
              <a:cs typeface="Arial" charset="0"/>
            </a:endParaRPr>
          </a:p>
          <a:p>
            <a:r>
              <a:rPr lang="en-US" sz="1600" b="0" u="none">
                <a:latin typeface="Arial" charset="0"/>
                <a:cs typeface="Arial" charset="0"/>
              </a:rPr>
              <a:t>The list could go on and on.  It may take a bit of leading, but eventually, the students will come up with the problems governing large groups of people.  People have been killing, stealing, and maiming for quite a long time.  How did the earliest civilizations handle these situations?   Have we made any progress in four thousand years?  </a:t>
            </a:r>
            <a:endParaRPr lang="en-US" sz="1600" b="0" u="none"/>
          </a:p>
          <a:p>
            <a:endParaRPr lang="en-US" sz="1600" b="0" u="none">
              <a:latin typeface="Arial" charset="0"/>
              <a:cs typeface="Arial" charset="0"/>
            </a:endParaRPr>
          </a:p>
          <a:p>
            <a:r>
              <a:rPr lang="en-US" sz="1600" b="0" u="none">
                <a:latin typeface="Arial" charset="0"/>
                <a:cs typeface="Arial" charset="0"/>
              </a:rPr>
              <a:t>Hammurabi wasn't the first ruler to establish a code of laws.  Earlier records date back four hundred years.  Many of Hammurabi's laws, as it turns out,  were exact copies of earlier Sumerian laws.  His code, however, is the best preserved legal document giving us an idea of the life and social structure of the people during Hammurabi's reign. </a:t>
            </a:r>
          </a:p>
          <a:p>
            <a:endParaRPr lang="en-US" sz="1600" b="0" u="none">
              <a:latin typeface="Arial" charset="0"/>
              <a:cs typeface="Arial" charset="0"/>
            </a:endParaRPr>
          </a:p>
          <a:p>
            <a:r>
              <a:rPr lang="en-US" sz="1600" b="0" u="none">
                <a:latin typeface="Arial" charset="0"/>
                <a:cs typeface="Arial" charset="0"/>
              </a:rPr>
              <a:t> It is now time for your students to determine if he was an enlightened, benevolent ruler, or a cruel, demanding tyrant.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4800600"/>
            <a:ext cx="6307138" cy="581025"/>
          </a:xfrm>
          <a:prstGeom prst="rect">
            <a:avLst/>
          </a:prstGeom>
          <a:noFill/>
          <a:ln w="9525">
            <a:noFill/>
            <a:miter lim="800000"/>
            <a:headEnd/>
            <a:tailEnd/>
          </a:ln>
        </p:spPr>
        <p:txBody>
          <a:bodyPr wrap="none">
            <a:spAutoFit/>
          </a:bodyPr>
          <a:lstStyle/>
          <a:p>
            <a:r>
              <a:rPr lang="en-US" sz="1600" b="0" u="none"/>
              <a:t>Cute website</a:t>
            </a:r>
          </a:p>
          <a:p>
            <a:r>
              <a:rPr lang="en-US" sz="1600" b="0" u="none"/>
              <a:t>http://www.phillipmartin.info/hammurabi/hammurabi_situation_index.htm</a:t>
            </a:r>
          </a:p>
        </p:txBody>
      </p:sp>
      <p:pic>
        <p:nvPicPr>
          <p:cNvPr id="29699" name="Picture 3" descr="Stele of Hammurabi"/>
          <p:cNvPicPr>
            <a:picLocks noChangeAspect="1" noChangeArrowheads="1"/>
          </p:cNvPicPr>
          <p:nvPr/>
        </p:nvPicPr>
        <p:blipFill>
          <a:blip r:embed="rId4" cstate="print"/>
          <a:srcRect/>
          <a:stretch>
            <a:fillRect/>
          </a:stretch>
        </p:blipFill>
        <p:spPr bwMode="auto">
          <a:xfrm>
            <a:off x="3657600" y="762000"/>
            <a:ext cx="3086100" cy="3886200"/>
          </a:xfrm>
          <a:prstGeom prst="rect">
            <a:avLst/>
          </a:prstGeom>
          <a:noFill/>
          <a:ln w="9525">
            <a:noFill/>
            <a:miter lim="800000"/>
            <a:headEnd/>
            <a:tailEnd/>
          </a:ln>
        </p:spPr>
      </p:pic>
      <p:sp>
        <p:nvSpPr>
          <p:cNvPr id="29700" name="Text Box 5"/>
          <p:cNvSpPr txBox="1">
            <a:spLocks noChangeArrowheads="1"/>
          </p:cNvSpPr>
          <p:nvPr/>
        </p:nvSpPr>
        <p:spPr bwMode="auto">
          <a:xfrm>
            <a:off x="0" y="0"/>
            <a:ext cx="8550275" cy="400110"/>
          </a:xfrm>
          <a:prstGeom prst="rect">
            <a:avLst/>
          </a:prstGeom>
          <a:noFill/>
          <a:ln w="9525">
            <a:noFill/>
            <a:miter lim="800000"/>
            <a:headEnd/>
            <a:tailEnd/>
          </a:ln>
        </p:spPr>
        <p:txBody>
          <a:bodyPr>
            <a:spAutoFit/>
          </a:bodyPr>
          <a:lstStyle/>
          <a:p>
            <a:r>
              <a:rPr lang="en-US" sz="2000" b="0" dirty="0" smtClean="0"/>
              <a:t>Primary </a:t>
            </a:r>
            <a:r>
              <a:rPr lang="en-US" sz="2000" b="0" dirty="0"/>
              <a:t>Source Document Analysis</a:t>
            </a:r>
            <a:r>
              <a:rPr lang="en-US" sz="2000" b="0" u="none" dirty="0"/>
              <a:t>:  “Hammurabi’s Code”  </a:t>
            </a:r>
            <a:endParaRPr lang="en-US" sz="2000" b="0" i="1" u="none" dirty="0"/>
          </a:p>
        </p:txBody>
      </p:sp>
      <p:sp>
        <p:nvSpPr>
          <p:cNvPr id="29701" name="Text Box 6"/>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9144000" cy="6777038"/>
          </a:xfrm>
          <a:prstGeom prst="rect">
            <a:avLst/>
          </a:prstGeom>
          <a:noFill/>
          <a:ln w="9525">
            <a:noFill/>
            <a:miter lim="800000"/>
            <a:headEnd/>
            <a:tailEnd/>
          </a:ln>
        </p:spPr>
        <p:txBody>
          <a:bodyPr>
            <a:spAutoFit/>
          </a:bodyPr>
          <a:lstStyle/>
          <a:p>
            <a:pPr marL="457200" indent="-457200"/>
            <a:r>
              <a:rPr lang="en-US" sz="1200" b="0" u="none">
                <a:latin typeface="Arial" charset="0"/>
              </a:rPr>
              <a:t>Partnered Students Handout</a:t>
            </a:r>
          </a:p>
          <a:p>
            <a:pPr marL="457200" indent="-457200" algn="ctr"/>
            <a:r>
              <a:rPr lang="en-US" b="0" u="none">
                <a:latin typeface="Akbar" pitchFamily="2" charset="0"/>
              </a:rPr>
              <a:t>Hammurabi, the king of righteousness,</a:t>
            </a:r>
          </a:p>
          <a:p>
            <a:pPr marL="457200" indent="-457200" algn="ctr"/>
            <a:r>
              <a:rPr lang="en-US" b="0" u="none">
                <a:latin typeface="Akbar" pitchFamily="2" charset="0"/>
              </a:rPr>
              <a:t>On whom Shamash has conferred the Law,</a:t>
            </a:r>
          </a:p>
          <a:p>
            <a:pPr marL="457200" indent="-457200" algn="ctr"/>
            <a:r>
              <a:rPr lang="en-US" b="0" u="none">
                <a:latin typeface="Akbar" pitchFamily="2" charset="0"/>
              </a:rPr>
              <a:t>am I.</a:t>
            </a:r>
          </a:p>
          <a:p>
            <a:pPr marL="457200" indent="-457200" algn="ctr"/>
            <a:r>
              <a:rPr lang="en-US" sz="1200" b="0" u="none">
                <a:latin typeface="Arial" charset="0"/>
              </a:rPr>
              <a:t> </a:t>
            </a:r>
          </a:p>
          <a:p>
            <a:pPr marL="457200" indent="-457200" algn="ctr"/>
            <a:r>
              <a:rPr lang="en-US" sz="1600" b="0" u="none">
                <a:latin typeface="Akbar" pitchFamily="2" charset="0"/>
                <a:cs typeface="Arial" charset="0"/>
              </a:rPr>
              <a:t>When Marduk sent me to rule over men, </a:t>
            </a:r>
          </a:p>
          <a:p>
            <a:pPr marL="457200" indent="-457200" algn="ctr"/>
            <a:r>
              <a:rPr lang="en-US" sz="1600" b="0" u="none">
                <a:latin typeface="Akbar" pitchFamily="2" charset="0"/>
                <a:cs typeface="Arial" charset="0"/>
              </a:rPr>
              <a:t>to give the protection of right to the land, </a:t>
            </a:r>
          </a:p>
          <a:p>
            <a:pPr marL="457200" indent="-457200" algn="ctr"/>
            <a:r>
              <a:rPr lang="en-US" sz="1600" b="0" u="none">
                <a:latin typeface="Akbar" pitchFamily="2" charset="0"/>
                <a:cs typeface="Arial" charset="0"/>
              </a:rPr>
              <a:t>I did right and in righteousness brought about </a:t>
            </a:r>
          </a:p>
          <a:p>
            <a:pPr marL="457200" indent="-457200" algn="ctr"/>
            <a:r>
              <a:rPr lang="en-US" sz="1600" b="0" u="none">
                <a:latin typeface="Akbar" pitchFamily="2" charset="0"/>
                <a:cs typeface="Arial" charset="0"/>
              </a:rPr>
              <a:t>the well-being of the oppressed.</a:t>
            </a:r>
            <a:r>
              <a:rPr lang="en-US" sz="1600" b="0" u="none">
                <a:latin typeface="Arial" charset="0"/>
                <a:cs typeface="Arial" charset="0"/>
              </a:rPr>
              <a:t/>
            </a:r>
            <a:br>
              <a:rPr lang="en-US" sz="1600" b="0" u="none">
                <a:latin typeface="Arial" charset="0"/>
                <a:cs typeface="Arial" charset="0"/>
              </a:rPr>
            </a:br>
            <a:r>
              <a:rPr lang="en-US" sz="1600" b="0" u="none">
                <a:latin typeface="Arial" charset="0"/>
                <a:cs typeface="Arial" charset="0"/>
              </a:rPr>
              <a:t/>
            </a:r>
            <a:br>
              <a:rPr lang="en-US" sz="1600" b="0" u="none">
                <a:latin typeface="Arial" charset="0"/>
                <a:cs typeface="Arial" charset="0"/>
              </a:rPr>
            </a:br>
            <a:r>
              <a:rPr lang="en-US" sz="1600" b="0" u="none">
                <a:latin typeface="Arial" charset="0"/>
                <a:cs typeface="Arial" charset="0"/>
              </a:rPr>
              <a:t>Below are situations Hammurabi faced.  </a:t>
            </a:r>
          </a:p>
          <a:p>
            <a:pPr marL="457200" indent="-457200" algn="ctr"/>
            <a:r>
              <a:rPr lang="en-US" sz="1600" u="none">
                <a:solidFill>
                  <a:srgbClr val="FF0000"/>
                </a:solidFill>
                <a:latin typeface="Arial" charset="0"/>
                <a:cs typeface="Arial" charset="0"/>
              </a:rPr>
              <a:t>You and your partner decide what you think to be a fair way to deal with the problem. </a:t>
            </a:r>
          </a:p>
          <a:p>
            <a:pPr marL="457200" indent="-457200" algn="ctr"/>
            <a:r>
              <a:rPr lang="en-US" sz="1600" b="0" u="none">
                <a:latin typeface="Arial" charset="0"/>
                <a:cs typeface="Arial" charset="0"/>
              </a:rPr>
              <a:t>Then together we’ll view what Hammurabi actually declared.  </a:t>
            </a:r>
          </a:p>
          <a:p>
            <a:pPr marL="457200" indent="-457200" algn="ctr"/>
            <a:r>
              <a:rPr lang="en-US" sz="1600" b="0" u="none">
                <a:latin typeface="Arial" charset="0"/>
                <a:cs typeface="Arial" charset="0"/>
              </a:rPr>
              <a:t>We’ll find out if Marduk, the supreme god, will be pleased with your decisions?</a:t>
            </a:r>
            <a:endParaRPr lang="en-US" sz="1600" b="0" u="none">
              <a:latin typeface="Arial" charset="0"/>
            </a:endParaRPr>
          </a:p>
          <a:p>
            <a:pPr marL="457200" indent="-457200"/>
            <a:r>
              <a:rPr lang="en-US" sz="1600" b="0" u="none">
                <a:latin typeface="Arial" charset="0"/>
                <a:cs typeface="Arial" charset="0"/>
              </a:rPr>
              <a:t> </a:t>
            </a:r>
            <a:r>
              <a:rPr lang="en-US" sz="1600" b="0" u="none">
                <a:latin typeface="Arial" charset="0"/>
                <a:cs typeface="Arial" charset="0"/>
                <a:hlinkClick r:id="rId3"/>
              </a:rPr>
              <a:t> </a:t>
            </a:r>
            <a:endParaRPr lang="en-US" sz="1600" b="0" u="none">
              <a:latin typeface="Arial" charset="0"/>
              <a:cs typeface="Arial" charset="0"/>
            </a:endParaRPr>
          </a:p>
          <a:p>
            <a:pPr marL="457200" indent="-457200">
              <a:buFontTx/>
              <a:buAutoNum type="arabicPeriod"/>
            </a:pPr>
            <a:r>
              <a:rPr lang="en-US" sz="1600" b="0" u="none">
                <a:latin typeface="Arial" charset="0"/>
                <a:cs typeface="Arial" charset="0"/>
              </a:rPr>
              <a:t>What should be done to the carpenter who builds a house that falls and kills the owner?</a:t>
            </a:r>
            <a:r>
              <a:rPr lang="en-US" sz="1600" b="0" u="none">
                <a:latin typeface="Arial" charset="0"/>
                <a:cs typeface="Arial" charset="0"/>
                <a:hlinkClick r:id="rId4"/>
              </a:rPr>
              <a:t> </a:t>
            </a:r>
            <a:endParaRPr lang="en-US" sz="1600" b="0" u="none">
              <a:latin typeface="Arial" charset="0"/>
              <a:cs typeface="Arial" charset="0"/>
            </a:endParaRPr>
          </a:p>
          <a:p>
            <a:pPr marL="457200" indent="-457200">
              <a:buFontTx/>
              <a:buAutoNum type="arabicPeriod"/>
            </a:pPr>
            <a:r>
              <a:rPr lang="en-US" sz="1600" b="0" u="none">
                <a:latin typeface="Arial" charset="0"/>
                <a:cs typeface="Arial" charset="0"/>
              </a:rPr>
              <a:t>What should be done about a wife who ignores her duties and belittles her husband?</a:t>
            </a:r>
            <a:r>
              <a:rPr lang="en-US" sz="1600" b="0" u="none">
                <a:latin typeface="Arial" charset="0"/>
                <a:hlinkClick r:id="rId5"/>
              </a:rPr>
              <a:t> </a:t>
            </a:r>
            <a:endParaRPr lang="en-US" sz="1600" b="0" u="none">
              <a:latin typeface="Arial" charset="0"/>
            </a:endParaRPr>
          </a:p>
          <a:p>
            <a:pPr marL="457200" indent="-457200">
              <a:buFontTx/>
              <a:buAutoNum type="arabicPeriod"/>
            </a:pPr>
            <a:r>
              <a:rPr lang="en-US" sz="1600" b="0" u="none">
                <a:latin typeface="Arial" charset="0"/>
                <a:cs typeface="Arial" charset="0"/>
              </a:rPr>
              <a:t>What should be done when a "sister of god" (or nun) enters the wine shop for a drink?</a:t>
            </a:r>
            <a:r>
              <a:rPr lang="en-US" sz="1600" b="0" u="none">
                <a:latin typeface="Arial" charset="0"/>
                <a:hlinkClick r:id="rId6"/>
              </a:rPr>
              <a:t> </a:t>
            </a:r>
            <a:endParaRPr lang="en-US" sz="1600" b="0" u="none">
              <a:latin typeface="Arial" charset="0"/>
            </a:endParaRPr>
          </a:p>
          <a:p>
            <a:pPr marL="457200" indent="-457200">
              <a:buFontTx/>
              <a:buAutoNum type="arabicPeriod"/>
            </a:pPr>
            <a:r>
              <a:rPr lang="en-US" sz="1600" b="0" u="none">
                <a:latin typeface="Arial" charset="0"/>
                <a:cs typeface="Arial" charset="0"/>
              </a:rPr>
              <a:t>What should be done if a son is adopted and then the birth-parents want him back?</a:t>
            </a:r>
            <a:r>
              <a:rPr lang="en-US" sz="1600" b="0" u="none">
                <a:latin typeface="Arial" charset="0"/>
                <a:hlinkClick r:id="rId7"/>
              </a:rPr>
              <a:t> </a:t>
            </a:r>
            <a:endParaRPr lang="en-US" sz="1600" b="0" u="none">
              <a:latin typeface="Arial" charset="0"/>
            </a:endParaRPr>
          </a:p>
          <a:p>
            <a:pPr marL="457200" indent="-457200">
              <a:buFontTx/>
              <a:buAutoNum type="arabicPeriod"/>
            </a:pPr>
            <a:r>
              <a:rPr lang="en-US" sz="1600" b="0" u="none">
                <a:latin typeface="Arial" charset="0"/>
                <a:cs typeface="Arial" charset="0"/>
              </a:rPr>
              <a:t>What happens if a man is unable to pay his debts?</a:t>
            </a:r>
            <a:r>
              <a:rPr lang="en-US" sz="1600" b="0" u="none">
                <a:latin typeface="Arial" charset="0"/>
                <a:cs typeface="Arial" charset="0"/>
                <a:hlinkClick r:id="rId8"/>
              </a:rPr>
              <a:t> </a:t>
            </a:r>
            <a:endParaRPr lang="en-US" sz="1600" b="0" u="none">
              <a:latin typeface="Arial" charset="0"/>
              <a:cs typeface="Arial" charset="0"/>
            </a:endParaRPr>
          </a:p>
          <a:p>
            <a:pPr marL="457200" indent="-457200">
              <a:buFontTx/>
              <a:buAutoNum type="arabicPeriod"/>
            </a:pPr>
            <a:r>
              <a:rPr lang="en-US" sz="1600" b="0" u="none">
                <a:latin typeface="Arial" charset="0"/>
                <a:cs typeface="Arial" charset="0"/>
              </a:rPr>
              <a:t>What should happen to a boy who slaps his father?</a:t>
            </a:r>
            <a:r>
              <a:rPr lang="en-US" sz="1600" b="0" u="none">
                <a:latin typeface="Arial" charset="0"/>
                <a:hlinkClick r:id="rId9"/>
              </a:rPr>
              <a:t> </a:t>
            </a:r>
            <a:endParaRPr lang="en-US" sz="1600" b="0" u="none">
              <a:latin typeface="Arial" charset="0"/>
            </a:endParaRPr>
          </a:p>
          <a:p>
            <a:pPr marL="457200" indent="-457200">
              <a:buFontTx/>
              <a:buAutoNum type="arabicPeriod"/>
            </a:pPr>
            <a:r>
              <a:rPr lang="en-US" sz="1600" b="0" u="none">
                <a:latin typeface="Arial" charset="0"/>
                <a:cs typeface="Arial" charset="0"/>
              </a:rPr>
              <a:t>What happens to the wine seller who fails to arrest bad characters gathered at her shop?</a:t>
            </a:r>
          </a:p>
          <a:p>
            <a:pPr marL="457200" indent="-457200">
              <a:buFontTx/>
              <a:buAutoNum type="arabicPeriod"/>
            </a:pPr>
            <a:r>
              <a:rPr lang="en-US" sz="1600" b="0" u="none">
                <a:latin typeface="Arial" charset="0"/>
                <a:cs typeface="Arial" charset="0"/>
              </a:rPr>
              <a:t>How is the truth determined when one man brings an accusation against another?</a:t>
            </a:r>
            <a:endParaRPr lang="en-US" sz="1600" b="0" u="none">
              <a:latin typeface="Arial" charset="0"/>
            </a:endParaRPr>
          </a:p>
          <a:p>
            <a:pPr marL="457200" indent="-457200" algn="r"/>
            <a:endParaRPr lang="en-US" sz="1200" b="0" u="none">
              <a:latin typeface="Arial" charset="0"/>
              <a:cs typeface="Arial" charset="0"/>
            </a:endParaRPr>
          </a:p>
          <a:p>
            <a:pPr marL="457200" indent="-457200" algn="r"/>
            <a:endParaRPr lang="en-US" sz="1200" b="0" u="none">
              <a:latin typeface="Arial" charset="0"/>
              <a:cs typeface="Arial" charset="0"/>
            </a:endParaRPr>
          </a:p>
          <a:p>
            <a:pPr marL="457200" indent="-457200" algn="r"/>
            <a:r>
              <a:rPr lang="en-US" sz="1200" b="0" u="none">
                <a:latin typeface="Arial" charset="0"/>
                <a:cs typeface="Arial" charset="0"/>
              </a:rPr>
              <a:t>http://www.phillipmartin.info/hammurabi/hammurabi_situation_index.htm</a:t>
            </a:r>
          </a:p>
          <a:p>
            <a:pPr marL="457200" indent="-457200" algn="r"/>
            <a:r>
              <a:rPr lang="en-US" sz="1200" b="0" u="none">
                <a:latin typeface="Arial" charset="0"/>
                <a:cs typeface="Arial" charset="0"/>
              </a:rPr>
              <a:t>Compiled and Illustrated by</a:t>
            </a:r>
            <a:br>
              <a:rPr lang="en-US" sz="1200" b="0" u="none">
                <a:latin typeface="Arial" charset="0"/>
                <a:cs typeface="Arial" charset="0"/>
              </a:rPr>
            </a:br>
            <a:r>
              <a:rPr lang="en-US" sz="1200" u="none">
                <a:latin typeface="Arial" charset="0"/>
                <a:cs typeface="Arial" charset="0"/>
              </a:rPr>
              <a:t>Phillip Martin</a:t>
            </a:r>
            <a:br>
              <a:rPr lang="en-US" sz="1200" u="none">
                <a:latin typeface="Arial" charset="0"/>
                <a:cs typeface="Arial" charset="0"/>
              </a:rPr>
            </a:br>
            <a:r>
              <a:rPr lang="en-US" sz="1200" b="0" u="none">
                <a:latin typeface="Arial" charset="0"/>
                <a:cs typeface="Arial" charset="0"/>
              </a:rPr>
              <a:t>copyright 1998</a:t>
            </a:r>
          </a:p>
        </p:txBody>
      </p:sp>
      <p:pic>
        <p:nvPicPr>
          <p:cNvPr id="30723" name="Picture 4" descr="Mesop01fs.gif (34074 bytes)"/>
          <p:cNvPicPr>
            <a:picLocks noChangeAspect="1" noChangeArrowheads="1"/>
          </p:cNvPicPr>
          <p:nvPr/>
        </p:nvPicPr>
        <p:blipFill>
          <a:blip r:embed="rId10" cstate="print"/>
          <a:srcRect/>
          <a:stretch>
            <a:fillRect/>
          </a:stretch>
        </p:blipFill>
        <p:spPr bwMode="auto">
          <a:xfrm>
            <a:off x="7305675" y="0"/>
            <a:ext cx="1838325" cy="2667000"/>
          </a:xfrm>
          <a:prstGeom prst="rect">
            <a:avLst/>
          </a:prstGeom>
          <a:noFill/>
          <a:ln w="9525">
            <a:noFill/>
            <a:miter lim="800000"/>
            <a:headEnd/>
            <a:tailEnd/>
          </a:ln>
        </p:spPr>
      </p:pic>
      <p:sp>
        <p:nvSpPr>
          <p:cNvPr id="30724" name="Line 6"/>
          <p:cNvSpPr>
            <a:spLocks noChangeShapeType="1"/>
          </p:cNvSpPr>
          <p:nvPr/>
        </p:nvSpPr>
        <p:spPr bwMode="auto">
          <a:xfrm>
            <a:off x="0" y="5791200"/>
            <a:ext cx="91440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7" name="Picture 3" descr="http://www.crystalinks.com/mesotimeline.gif"/>
          <p:cNvPicPr>
            <a:picLocks noChangeAspect="1" noChangeArrowheads="1"/>
          </p:cNvPicPr>
          <p:nvPr/>
        </p:nvPicPr>
        <p:blipFill>
          <a:blip r:embed="rId3" cstate="print"/>
          <a:srcRect/>
          <a:stretch>
            <a:fillRect/>
          </a:stretch>
        </p:blipFill>
        <p:spPr bwMode="auto">
          <a:xfrm>
            <a:off x="2667000" y="1143000"/>
            <a:ext cx="6477000" cy="4876800"/>
          </a:xfrm>
          <a:prstGeom prst="rect">
            <a:avLst/>
          </a:prstGeom>
          <a:noFill/>
          <a:ln w="9525">
            <a:noFill/>
            <a:miter lim="800000"/>
            <a:headEnd/>
            <a:tailEnd/>
          </a:ln>
        </p:spPr>
      </p:pic>
      <p:sp>
        <p:nvSpPr>
          <p:cNvPr id="36868" name="Text Box 4"/>
          <p:cNvSpPr txBox="1">
            <a:spLocks noChangeArrowheads="1"/>
          </p:cNvSpPr>
          <p:nvPr/>
        </p:nvSpPr>
        <p:spPr bwMode="auto">
          <a:xfrm>
            <a:off x="0" y="0"/>
            <a:ext cx="9144000" cy="5035550"/>
          </a:xfrm>
          <a:prstGeom prst="rect">
            <a:avLst/>
          </a:prstGeom>
          <a:noFill/>
          <a:ln w="9525">
            <a:noFill/>
            <a:miter lim="800000"/>
            <a:headEnd/>
            <a:tailEnd/>
          </a:ln>
        </p:spPr>
        <p:txBody>
          <a:bodyPr>
            <a:spAutoFit/>
          </a:bodyPr>
          <a:lstStyle/>
          <a:p>
            <a:r>
              <a:rPr lang="en-US" u="none">
                <a:solidFill>
                  <a:srgbClr val="0066FF"/>
                </a:solidFill>
              </a:rPr>
              <a:t>Two centuries after Hammurabi’s reign, the Babylonian Empire fell to nomadic raiders.  New groups would rule over the Fertile Crescent in the future.  However, the innovative ideas of the Sumerians and their descendants in the region would be adopted by the later peoples – including the Assyrians, the Persians, Phoenicians and the Hebrews (Jews).  We’ll discuss these folks in CH 3 and 4.  </a:t>
            </a:r>
          </a:p>
          <a:p>
            <a:endParaRPr lang="en-US" u="none">
              <a:solidFill>
                <a:srgbClr val="0066FF"/>
              </a:solidFill>
            </a:endParaRPr>
          </a:p>
          <a:p>
            <a:endParaRPr lang="en-US" u="none">
              <a:solidFill>
                <a:srgbClr val="0066FF"/>
              </a:solidFill>
            </a:endParaRPr>
          </a:p>
          <a:p>
            <a:endParaRPr lang="en-US" u="none">
              <a:solidFill>
                <a:srgbClr val="0066FF"/>
              </a:solidFill>
            </a:endParaRPr>
          </a:p>
          <a:p>
            <a:r>
              <a:rPr lang="en-US" u="none">
                <a:solidFill>
                  <a:srgbClr val="0066FF"/>
                </a:solidFill>
              </a:rPr>
              <a:t>But right now…</a:t>
            </a:r>
          </a:p>
          <a:p>
            <a:r>
              <a:rPr lang="en-US" u="none">
                <a:solidFill>
                  <a:srgbClr val="0066FF"/>
                </a:solidFill>
              </a:rPr>
              <a:t>let’s leave our discussion </a:t>
            </a:r>
          </a:p>
          <a:p>
            <a:r>
              <a:rPr lang="en-US" u="none">
                <a:solidFill>
                  <a:srgbClr val="0066FF"/>
                </a:solidFill>
              </a:rPr>
              <a:t>of these civilizations on </a:t>
            </a:r>
          </a:p>
          <a:p>
            <a:r>
              <a:rPr lang="en-US" u="none">
                <a:solidFill>
                  <a:srgbClr val="0066FF"/>
                </a:solidFill>
              </a:rPr>
              <a:t>the Tigris and Euphrates </a:t>
            </a:r>
          </a:p>
          <a:p>
            <a:r>
              <a:rPr lang="en-US" u="none">
                <a:solidFill>
                  <a:srgbClr val="0066FF"/>
                </a:solidFill>
              </a:rPr>
              <a:t>in Mesopotamia and </a:t>
            </a:r>
          </a:p>
          <a:p>
            <a:r>
              <a:rPr lang="en-US" u="none">
                <a:solidFill>
                  <a:srgbClr val="0066FF"/>
                </a:solidFill>
              </a:rPr>
              <a:t>move on to discuss our </a:t>
            </a:r>
          </a:p>
          <a:p>
            <a:r>
              <a:rPr lang="en-US" u="none">
                <a:solidFill>
                  <a:srgbClr val="0066FF"/>
                </a:solidFill>
              </a:rPr>
              <a:t>second Early River Valley </a:t>
            </a:r>
          </a:p>
          <a:p>
            <a:r>
              <a:rPr lang="en-US" u="none">
                <a:solidFill>
                  <a:srgbClr val="0066FF"/>
                </a:solidFill>
              </a:rPr>
              <a:t>Civilization – </a:t>
            </a:r>
          </a:p>
          <a:p>
            <a:r>
              <a:rPr lang="en-US" u="none">
                <a:solidFill>
                  <a:srgbClr val="0066FF"/>
                </a:solidFill>
              </a:rPr>
              <a:t>this one, </a:t>
            </a:r>
          </a:p>
          <a:p>
            <a:r>
              <a:rPr lang="en-US" u="none">
                <a:solidFill>
                  <a:srgbClr val="0066FF"/>
                </a:solidFill>
              </a:rPr>
              <a:t>on the Nile River.   </a:t>
            </a:r>
          </a:p>
        </p:txBody>
      </p:sp>
      <p:sp>
        <p:nvSpPr>
          <p:cNvPr id="31748" name="Text Box 5"/>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75" fill="hold"/>
                                        <p:tgtEl>
                                          <p:spTgt spid="36868"/>
                                        </p:tgtEl>
                                        <p:attrNameLst>
                                          <p:attrName>ppt_x</p:attrName>
                                        </p:attrNameLst>
                                      </p:cBhvr>
                                      <p:tavLst>
                                        <p:tav tm="0">
                                          <p:val>
                                            <p:strVal val="0-#ppt_w/2"/>
                                          </p:val>
                                        </p:tav>
                                        <p:tav tm="100000">
                                          <p:val>
                                            <p:strVal val="#ppt_x"/>
                                          </p:val>
                                        </p:tav>
                                      </p:tavLst>
                                    </p:anim>
                                    <p:anim calcmode="lin" valueType="num">
                                      <p:cBhvr additive="base">
                                        <p:cTn id="14" dur="75" fill="hold"/>
                                        <p:tgtEl>
                                          <p:spTgt spid="368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friesian.com/images/maps/civiliz1.gif"/>
          <p:cNvPicPr>
            <a:picLocks noChangeAspect="1" noChangeArrowheads="1"/>
          </p:cNvPicPr>
          <p:nvPr/>
        </p:nvPicPr>
        <p:blipFill>
          <a:blip r:embed="rId3" cstate="print"/>
          <a:srcRect/>
          <a:stretch>
            <a:fillRect/>
          </a:stretch>
        </p:blipFill>
        <p:spPr bwMode="auto">
          <a:xfrm>
            <a:off x="0" y="2514600"/>
            <a:ext cx="9144000" cy="3225800"/>
          </a:xfrm>
          <a:prstGeom prst="rect">
            <a:avLst/>
          </a:prstGeom>
          <a:noFill/>
          <a:ln w="9525">
            <a:noFill/>
            <a:miter lim="800000"/>
            <a:headEnd/>
            <a:tailEnd/>
          </a:ln>
        </p:spPr>
      </p:pic>
      <p:sp>
        <p:nvSpPr>
          <p:cNvPr id="33795" name="Text Box 3"/>
          <p:cNvSpPr txBox="1">
            <a:spLocks noChangeArrowheads="1"/>
          </p:cNvSpPr>
          <p:nvPr/>
        </p:nvSpPr>
        <p:spPr bwMode="auto">
          <a:xfrm>
            <a:off x="212725" y="-34925"/>
            <a:ext cx="8702675" cy="523220"/>
          </a:xfrm>
          <a:prstGeom prst="rect">
            <a:avLst/>
          </a:prstGeom>
          <a:noFill/>
          <a:ln w="9525">
            <a:noFill/>
            <a:miter lim="800000"/>
            <a:headEnd/>
            <a:tailEnd/>
          </a:ln>
        </p:spPr>
        <p:txBody>
          <a:bodyPr>
            <a:spAutoFit/>
          </a:bodyPr>
          <a:lstStyle/>
          <a:p>
            <a:r>
              <a:rPr lang="en-US" sz="2400" b="0" u="none" dirty="0" smtClean="0"/>
              <a:t>                        </a:t>
            </a:r>
            <a:r>
              <a:rPr lang="en-US" sz="2800" u="none" dirty="0">
                <a:solidFill>
                  <a:schemeClr val="accent2"/>
                </a:solidFill>
              </a:rPr>
              <a:t>4 early River Valley Civilizations</a:t>
            </a:r>
          </a:p>
        </p:txBody>
      </p:sp>
      <p:sp>
        <p:nvSpPr>
          <p:cNvPr id="33800"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44041" name="Line 9"/>
          <p:cNvSpPr>
            <a:spLocks noChangeShapeType="1"/>
          </p:cNvSpPr>
          <p:nvPr/>
        </p:nvSpPr>
        <p:spPr bwMode="auto">
          <a:xfrm flipH="1" flipV="1">
            <a:off x="609600" y="4114800"/>
            <a:ext cx="609600" cy="685800"/>
          </a:xfrm>
          <a:prstGeom prst="line">
            <a:avLst/>
          </a:prstGeom>
          <a:noFill/>
          <a:ln w="28575">
            <a:solidFill>
              <a:srgbClr val="CC3300"/>
            </a:solidFill>
            <a:round/>
            <a:headEnd/>
            <a:tailEnd type="triangle" w="med" len="med"/>
          </a:ln>
        </p:spPr>
        <p:txBody>
          <a:bodyPr/>
          <a:lstStyle/>
          <a:p>
            <a:endParaRPr lang="en-US"/>
          </a:p>
        </p:txBody>
      </p:sp>
      <p:sp>
        <p:nvSpPr>
          <p:cNvPr id="33802" name="Line 10"/>
          <p:cNvSpPr>
            <a:spLocks noChangeShapeType="1"/>
          </p:cNvSpPr>
          <p:nvPr/>
        </p:nvSpPr>
        <p:spPr bwMode="auto">
          <a:xfrm flipH="1" flipV="1">
            <a:off x="2209800" y="4038600"/>
            <a:ext cx="304800" cy="304800"/>
          </a:xfrm>
          <a:prstGeom prst="line">
            <a:avLst/>
          </a:prstGeom>
          <a:noFill/>
          <a:ln w="28575">
            <a:solidFill>
              <a:srgbClr val="CC3300"/>
            </a:solidFill>
            <a:round/>
            <a:headEnd/>
            <a:tailEnd type="triangle" w="med" len="med"/>
          </a:ln>
        </p:spPr>
        <p:txBody>
          <a:bodyPr/>
          <a:lstStyle/>
          <a:p>
            <a:endParaRPr lang="en-US"/>
          </a:p>
        </p:txBody>
      </p:sp>
      <p:sp>
        <p:nvSpPr>
          <p:cNvPr id="6149" name="Text Box 5"/>
          <p:cNvSpPr txBox="1">
            <a:spLocks noChangeArrowheads="1"/>
          </p:cNvSpPr>
          <p:nvPr/>
        </p:nvSpPr>
        <p:spPr bwMode="auto">
          <a:xfrm>
            <a:off x="304800" y="762000"/>
            <a:ext cx="8626475" cy="396875"/>
          </a:xfrm>
          <a:prstGeom prst="rect">
            <a:avLst/>
          </a:prstGeom>
          <a:noFill/>
          <a:ln w="9525">
            <a:noFill/>
            <a:miter lim="800000"/>
            <a:headEnd/>
            <a:tailEnd/>
          </a:ln>
        </p:spPr>
        <p:txBody>
          <a:bodyPr>
            <a:spAutoFit/>
          </a:bodyPr>
          <a:lstStyle/>
          <a:p>
            <a:pPr algn="ctr">
              <a:buFontTx/>
              <a:buChar char="•"/>
            </a:pPr>
            <a:r>
              <a:rPr lang="en-US" sz="2000" b="0" u="none">
                <a:solidFill>
                  <a:srgbClr val="FF0000"/>
                </a:solidFill>
              </a:rPr>
              <a:t> Sumerian Civilization - Tigris &amp; Euphrates Rivers (Mesopotamia)</a:t>
            </a:r>
          </a:p>
        </p:txBody>
      </p:sp>
      <p:sp>
        <p:nvSpPr>
          <p:cNvPr id="6150" name="Text Box 6"/>
          <p:cNvSpPr txBox="1">
            <a:spLocks noChangeArrowheads="1"/>
          </p:cNvSpPr>
          <p:nvPr/>
        </p:nvSpPr>
        <p:spPr bwMode="auto">
          <a:xfrm>
            <a:off x="457200" y="1143000"/>
            <a:ext cx="8093075" cy="396875"/>
          </a:xfrm>
          <a:prstGeom prst="rect">
            <a:avLst/>
          </a:prstGeom>
          <a:noFill/>
          <a:ln w="9525">
            <a:noFill/>
            <a:miter lim="800000"/>
            <a:headEnd/>
            <a:tailEnd/>
          </a:ln>
        </p:spPr>
        <p:txBody>
          <a:bodyPr>
            <a:spAutoFit/>
          </a:bodyPr>
          <a:lstStyle/>
          <a:p>
            <a:pPr algn="ctr">
              <a:buFontTx/>
              <a:buChar char="•"/>
            </a:pPr>
            <a:r>
              <a:rPr lang="en-US" sz="2000" b="0" u="none">
                <a:solidFill>
                  <a:srgbClr val="FF0000"/>
                </a:solidFill>
              </a:rPr>
              <a:t> Egyptian Civilization - Nile River</a:t>
            </a:r>
          </a:p>
        </p:txBody>
      </p:sp>
      <p:sp>
        <p:nvSpPr>
          <p:cNvPr id="6151" name="Text Box 7"/>
          <p:cNvSpPr txBox="1">
            <a:spLocks noChangeArrowheads="1"/>
          </p:cNvSpPr>
          <p:nvPr/>
        </p:nvSpPr>
        <p:spPr bwMode="auto">
          <a:xfrm>
            <a:off x="304800" y="1524000"/>
            <a:ext cx="8093075" cy="396875"/>
          </a:xfrm>
          <a:prstGeom prst="rect">
            <a:avLst/>
          </a:prstGeom>
          <a:noFill/>
          <a:ln w="9525">
            <a:noFill/>
            <a:miter lim="800000"/>
            <a:headEnd/>
            <a:tailEnd/>
          </a:ln>
        </p:spPr>
        <p:txBody>
          <a:bodyPr>
            <a:spAutoFit/>
          </a:bodyPr>
          <a:lstStyle/>
          <a:p>
            <a:pPr algn="ctr">
              <a:buFontTx/>
              <a:buChar char="•"/>
            </a:pPr>
            <a:r>
              <a:rPr lang="en-US" sz="2000" b="0" u="none"/>
              <a:t> Harappan Civilization - Indus River</a:t>
            </a:r>
          </a:p>
        </p:txBody>
      </p:sp>
      <p:sp>
        <p:nvSpPr>
          <p:cNvPr id="6152" name="Text Box 8"/>
          <p:cNvSpPr txBox="1">
            <a:spLocks noChangeArrowheads="1"/>
          </p:cNvSpPr>
          <p:nvPr/>
        </p:nvSpPr>
        <p:spPr bwMode="auto">
          <a:xfrm>
            <a:off x="381000" y="1905000"/>
            <a:ext cx="8093075" cy="396875"/>
          </a:xfrm>
          <a:prstGeom prst="rect">
            <a:avLst/>
          </a:prstGeom>
          <a:noFill/>
          <a:ln w="9525">
            <a:noFill/>
            <a:miter lim="800000"/>
            <a:headEnd/>
            <a:tailEnd/>
          </a:ln>
        </p:spPr>
        <p:txBody>
          <a:bodyPr>
            <a:spAutoFit/>
          </a:bodyPr>
          <a:lstStyle/>
          <a:p>
            <a:pPr algn="ctr">
              <a:buFontTx/>
              <a:buChar char="•"/>
            </a:pPr>
            <a:r>
              <a:rPr lang="en-US" sz="2000" b="0" u="none"/>
              <a:t> Ancient China - Huang He (Yellow) 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0-#ppt_w/2"/>
                                          </p:val>
                                        </p:tav>
                                        <p:tav tm="100000">
                                          <p:val>
                                            <p:strVal val="#ppt_x"/>
                                          </p:val>
                                        </p:tav>
                                      </p:tavLst>
                                    </p:anim>
                                    <p:anim calcmode="lin" valueType="num">
                                      <p:cBhvr additive="base">
                                        <p:cTn id="8" dur="500" fill="hold"/>
                                        <p:tgtEl>
                                          <p:spTgt spid="440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75" fill="hold"/>
                                        <p:tgtEl>
                                          <p:spTgt spid="6149"/>
                                        </p:tgtEl>
                                        <p:attrNameLst>
                                          <p:attrName>ppt_x</p:attrName>
                                        </p:attrNameLst>
                                      </p:cBhvr>
                                      <p:tavLst>
                                        <p:tav tm="0">
                                          <p:val>
                                            <p:strVal val="#ppt_x"/>
                                          </p:val>
                                        </p:tav>
                                        <p:tav tm="100000">
                                          <p:val>
                                            <p:strVal val="#ppt_x"/>
                                          </p:val>
                                        </p:tav>
                                      </p:tavLst>
                                    </p:anim>
                                    <p:anim calcmode="lin" valueType="num">
                                      <p:cBhvr additive="base">
                                        <p:cTn id="14" dur="75"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lt">
                                    <p:tmPct val="100000"/>
                                  </p:iterate>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75" fill="hold"/>
                                        <p:tgtEl>
                                          <p:spTgt spid="6150"/>
                                        </p:tgtEl>
                                        <p:attrNameLst>
                                          <p:attrName>ppt_x</p:attrName>
                                        </p:attrNameLst>
                                      </p:cBhvr>
                                      <p:tavLst>
                                        <p:tav tm="0">
                                          <p:val>
                                            <p:strVal val="0-#ppt_w/2"/>
                                          </p:val>
                                        </p:tav>
                                        <p:tav tm="100000">
                                          <p:val>
                                            <p:strVal val="#ppt_x"/>
                                          </p:val>
                                        </p:tav>
                                      </p:tavLst>
                                    </p:anim>
                                    <p:anim calcmode="lin" valueType="num">
                                      <p:cBhvr additive="base">
                                        <p:cTn id="20" dur="75"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iterate type="lt">
                                    <p:tmPct val="100000"/>
                                  </p:iterate>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75" fill="hold"/>
                                        <p:tgtEl>
                                          <p:spTgt spid="6151"/>
                                        </p:tgtEl>
                                        <p:attrNameLst>
                                          <p:attrName>ppt_x</p:attrName>
                                        </p:attrNameLst>
                                      </p:cBhvr>
                                      <p:tavLst>
                                        <p:tav tm="0">
                                          <p:val>
                                            <p:strVal val="1+#ppt_w/2"/>
                                          </p:val>
                                        </p:tav>
                                        <p:tav tm="100000">
                                          <p:val>
                                            <p:strVal val="#ppt_x"/>
                                          </p:val>
                                        </p:tav>
                                      </p:tavLst>
                                    </p:anim>
                                    <p:anim calcmode="lin" valueType="num">
                                      <p:cBhvr additive="base">
                                        <p:cTn id="26" dur="75"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0"/>
                                  </p:iterate>
                                  <p:childTnLst>
                                    <p:set>
                                      <p:cBhvr>
                                        <p:cTn id="30" dur="1" fill="hold">
                                          <p:stCondLst>
                                            <p:cond delay="0"/>
                                          </p:stCondLst>
                                        </p:cTn>
                                        <p:tgtEl>
                                          <p:spTgt spid="6152"/>
                                        </p:tgtEl>
                                        <p:attrNameLst>
                                          <p:attrName>style.visibility</p:attrName>
                                        </p:attrNameLst>
                                      </p:cBhvr>
                                      <p:to>
                                        <p:strVal val="visible"/>
                                      </p:to>
                                    </p:set>
                                    <p:anim calcmode="lin" valueType="num">
                                      <p:cBhvr additive="base">
                                        <p:cTn id="31" dur="75" fill="hold"/>
                                        <p:tgtEl>
                                          <p:spTgt spid="6152"/>
                                        </p:tgtEl>
                                        <p:attrNameLst>
                                          <p:attrName>ppt_x</p:attrName>
                                        </p:attrNameLst>
                                      </p:cBhvr>
                                      <p:tavLst>
                                        <p:tav tm="0">
                                          <p:val>
                                            <p:strVal val="1+#ppt_w/2"/>
                                          </p:val>
                                        </p:tav>
                                        <p:tav tm="100000">
                                          <p:val>
                                            <p:strVal val="#ppt_x"/>
                                          </p:val>
                                        </p:tav>
                                      </p:tavLst>
                                    </p:anim>
                                    <p:anim calcmode="lin" valueType="num">
                                      <p:cBhvr additive="base">
                                        <p:cTn id="32" dur="75"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6149" grpId="0" autoUpdateAnimBg="0"/>
      <p:bldP spid="6150" grpId="0" autoUpdateAnimBg="0"/>
      <p:bldP spid="6151" grpId="0" autoUpdateAnimBg="0"/>
      <p:bldP spid="615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12725" y="0"/>
            <a:ext cx="8702675" cy="523220"/>
          </a:xfrm>
          <a:prstGeom prst="rect">
            <a:avLst/>
          </a:prstGeom>
          <a:noFill/>
          <a:ln w="9525">
            <a:noFill/>
            <a:miter lim="800000"/>
            <a:headEnd/>
            <a:tailEnd/>
          </a:ln>
        </p:spPr>
        <p:txBody>
          <a:bodyPr>
            <a:spAutoFit/>
          </a:bodyPr>
          <a:lstStyle/>
          <a:p>
            <a:r>
              <a:rPr lang="en-US" sz="2400" b="0" u="none" dirty="0" smtClean="0"/>
              <a:t>          </a:t>
            </a:r>
            <a:r>
              <a:rPr lang="en-US" sz="2800" u="none" dirty="0"/>
              <a:t>“The Four Early River Valley Civilizations”</a:t>
            </a:r>
          </a:p>
        </p:txBody>
      </p:sp>
      <p:sp>
        <p:nvSpPr>
          <p:cNvPr id="34819" name="Text Box 3"/>
          <p:cNvSpPr txBox="1">
            <a:spLocks noChangeArrowheads="1"/>
          </p:cNvSpPr>
          <p:nvPr/>
        </p:nvSpPr>
        <p:spPr bwMode="auto">
          <a:xfrm>
            <a:off x="304800" y="762000"/>
            <a:ext cx="8626475" cy="701675"/>
          </a:xfrm>
          <a:prstGeom prst="rect">
            <a:avLst/>
          </a:prstGeom>
          <a:noFill/>
          <a:ln w="9525">
            <a:noFill/>
            <a:miter lim="800000"/>
            <a:headEnd/>
            <a:tailEnd/>
          </a:ln>
        </p:spPr>
        <p:txBody>
          <a:bodyPr>
            <a:spAutoFit/>
          </a:bodyPr>
          <a:lstStyle/>
          <a:p>
            <a:pPr algn="ctr">
              <a:buFontTx/>
              <a:buChar char="•"/>
            </a:pPr>
            <a:r>
              <a:rPr lang="en-US" sz="2000" u="none">
                <a:solidFill>
                  <a:srgbClr val="CC3300"/>
                </a:solidFill>
              </a:rPr>
              <a:t> </a:t>
            </a:r>
            <a:r>
              <a:rPr lang="en-US" sz="2000" b="0" u="none">
                <a:solidFill>
                  <a:srgbClr val="FF0000"/>
                </a:solidFill>
              </a:rPr>
              <a:t> Sumerian Civilization - Tigris &amp; Euphrates Rivers (Mesopotamia)</a:t>
            </a:r>
          </a:p>
          <a:p>
            <a:pPr algn="ctr">
              <a:buFontTx/>
              <a:buChar char="•"/>
            </a:pPr>
            <a:r>
              <a:rPr lang="en-US" sz="2000" b="0" u="none">
                <a:solidFill>
                  <a:srgbClr val="FF0000"/>
                </a:solidFill>
              </a:rPr>
              <a:t> Egyptian Civilization - Nile River</a:t>
            </a:r>
          </a:p>
        </p:txBody>
      </p:sp>
      <p:sp>
        <p:nvSpPr>
          <p:cNvPr id="34820" name="Text Box 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34821" name="Picture 20" descr="Map of Egypt during the New Kingdom Period (1550-1069 BCE)"/>
          <p:cNvPicPr>
            <a:picLocks noChangeAspect="1" noChangeArrowheads="1"/>
          </p:cNvPicPr>
          <p:nvPr/>
        </p:nvPicPr>
        <p:blipFill>
          <a:blip r:embed="rId3" cstate="print"/>
          <a:srcRect/>
          <a:stretch>
            <a:fillRect/>
          </a:stretch>
        </p:blipFill>
        <p:spPr bwMode="auto">
          <a:xfrm>
            <a:off x="2971800" y="1447800"/>
            <a:ext cx="3275013" cy="5105400"/>
          </a:xfrm>
          <a:prstGeom prst="rect">
            <a:avLst/>
          </a:prstGeom>
          <a:noFill/>
          <a:ln w="9525">
            <a:noFill/>
            <a:miter lim="800000"/>
            <a:headEnd/>
            <a:tailEnd/>
          </a:ln>
        </p:spPr>
      </p:pic>
      <p:pic>
        <p:nvPicPr>
          <p:cNvPr id="39957" name="Picture 21" descr="http://www.discoveringegypt.com/poster/IsisPoster02.jpg"/>
          <p:cNvPicPr>
            <a:picLocks noChangeAspect="1" noChangeArrowheads="1"/>
          </p:cNvPicPr>
          <p:nvPr/>
        </p:nvPicPr>
        <p:blipFill>
          <a:blip r:embed="rId4" cstate="print"/>
          <a:srcRect/>
          <a:stretch>
            <a:fillRect/>
          </a:stretch>
        </p:blipFill>
        <p:spPr bwMode="auto">
          <a:xfrm>
            <a:off x="685800" y="1447800"/>
            <a:ext cx="7707313" cy="5105400"/>
          </a:xfrm>
          <a:prstGeom prst="rect">
            <a:avLst/>
          </a:prstGeom>
          <a:noFill/>
          <a:ln w="9525">
            <a:noFill/>
            <a:miter lim="800000"/>
            <a:headEnd/>
            <a:tailEnd/>
          </a:ln>
        </p:spPr>
      </p:pic>
      <p:sp>
        <p:nvSpPr>
          <p:cNvPr id="39958" name="Text Box 22"/>
          <p:cNvSpPr txBox="1">
            <a:spLocks noChangeArrowheads="1"/>
          </p:cNvSpPr>
          <p:nvPr/>
        </p:nvSpPr>
        <p:spPr bwMode="auto">
          <a:xfrm>
            <a:off x="2209800" y="5791200"/>
            <a:ext cx="4664075" cy="701675"/>
          </a:xfrm>
          <a:prstGeom prst="rect">
            <a:avLst/>
          </a:prstGeom>
          <a:noFill/>
          <a:ln w="9525">
            <a:noFill/>
            <a:miter lim="800000"/>
            <a:headEnd/>
            <a:tailEnd/>
          </a:ln>
        </p:spPr>
        <p:txBody>
          <a:bodyPr>
            <a:spAutoFit/>
          </a:bodyPr>
          <a:lstStyle/>
          <a:p>
            <a:pPr algn="ctr"/>
            <a:r>
              <a:rPr lang="en-US" sz="4000" b="0" u="none">
                <a:solidFill>
                  <a:schemeClr val="bg1"/>
                </a:solidFill>
                <a:latin typeface="Akbar" pitchFamily="2" charset="0"/>
              </a:rPr>
              <a:t>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957"/>
                                        </p:tgtEl>
                                        <p:attrNameLst>
                                          <p:attrName>style.visibility</p:attrName>
                                        </p:attrNameLst>
                                      </p:cBhvr>
                                      <p:to>
                                        <p:strVal val="visible"/>
                                      </p:to>
                                    </p:set>
                                    <p:anim calcmode="lin" valueType="num">
                                      <p:cBhvr additive="base">
                                        <p:cTn id="7" dur="500" fill="hold"/>
                                        <p:tgtEl>
                                          <p:spTgt spid="39957"/>
                                        </p:tgtEl>
                                        <p:attrNameLst>
                                          <p:attrName>ppt_x</p:attrName>
                                        </p:attrNameLst>
                                      </p:cBhvr>
                                      <p:tavLst>
                                        <p:tav tm="0">
                                          <p:val>
                                            <p:strVal val="0-#ppt_w/2"/>
                                          </p:val>
                                        </p:tav>
                                        <p:tav tm="100000">
                                          <p:val>
                                            <p:strVal val="#ppt_x"/>
                                          </p:val>
                                        </p:tav>
                                      </p:tavLst>
                                    </p:anim>
                                    <p:anim calcmode="lin" valueType="num">
                                      <p:cBhvr additive="base">
                                        <p:cTn id="8" dur="500" fill="hold"/>
                                        <p:tgtEl>
                                          <p:spTgt spid="399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58"/>
                                        </p:tgtEl>
                                        <p:attrNameLst>
                                          <p:attrName>style.visibility</p:attrName>
                                        </p:attrNameLst>
                                      </p:cBhvr>
                                      <p:to>
                                        <p:strVal val="visible"/>
                                      </p:to>
                                    </p:set>
                                    <p:anim calcmode="lin" valueType="num">
                                      <p:cBhvr>
                                        <p:cTn id="13" dur="500" fill="hold"/>
                                        <p:tgtEl>
                                          <p:spTgt spid="39958"/>
                                        </p:tgtEl>
                                        <p:attrNameLst>
                                          <p:attrName>ppt_w</p:attrName>
                                        </p:attrNameLst>
                                      </p:cBhvr>
                                      <p:tavLst>
                                        <p:tav tm="0">
                                          <p:val>
                                            <p:fltVal val="0"/>
                                          </p:val>
                                        </p:tav>
                                        <p:tav tm="100000">
                                          <p:val>
                                            <p:strVal val="#ppt_w"/>
                                          </p:val>
                                        </p:tav>
                                      </p:tavLst>
                                    </p:anim>
                                    <p:anim calcmode="lin" valueType="num">
                                      <p:cBhvr>
                                        <p:cTn id="14" dur="500" fill="hold"/>
                                        <p:tgtEl>
                                          <p:spTgt spid="399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 </a:t>
            </a:r>
            <a:r>
              <a:rPr lang="en-US" sz="1600" b="0" i="1" u="none">
                <a:solidFill>
                  <a:srgbClr val="800080"/>
                </a:solidFill>
              </a:rPr>
              <a:t>(See your Packet, p. 15b)</a:t>
            </a:r>
            <a:endParaRPr lang="en-US" b="0" u="none"/>
          </a:p>
          <a:p>
            <a:pPr algn="ctr"/>
            <a:r>
              <a:rPr lang="en-US" sz="2400" b="0" u="none">
                <a:solidFill>
                  <a:srgbClr val="0066FF"/>
                </a:solidFill>
              </a:rPr>
              <a:t>Egypt on the Nile</a:t>
            </a:r>
          </a:p>
        </p:txBody>
      </p:sp>
      <p:sp>
        <p:nvSpPr>
          <p:cNvPr id="47107" name="Text Box 3"/>
          <p:cNvSpPr txBox="1">
            <a:spLocks noChangeArrowheads="1"/>
          </p:cNvSpPr>
          <p:nvPr/>
        </p:nvSpPr>
        <p:spPr bwMode="auto">
          <a:xfrm>
            <a:off x="152400" y="609600"/>
            <a:ext cx="4511675" cy="396875"/>
          </a:xfrm>
          <a:prstGeom prst="rect">
            <a:avLst/>
          </a:prstGeom>
          <a:noFill/>
          <a:ln w="9525">
            <a:noFill/>
            <a:miter lim="800000"/>
            <a:headEnd/>
            <a:tailEnd/>
          </a:ln>
        </p:spPr>
        <p:txBody>
          <a:bodyPr>
            <a:spAutoFit/>
          </a:bodyPr>
          <a:lstStyle/>
          <a:p>
            <a:r>
              <a:rPr lang="en-US" sz="2000" b="0" u="none"/>
              <a:t>I.  GEOGRAPHY</a:t>
            </a:r>
          </a:p>
        </p:txBody>
      </p:sp>
      <p:pic>
        <p:nvPicPr>
          <p:cNvPr id="35844" name="Picture 4" descr="http://www.ancientegypt.co.uk/geography/explore/images/ter.jpg"/>
          <p:cNvPicPr>
            <a:picLocks noChangeAspect="1" noChangeArrowheads="1"/>
          </p:cNvPicPr>
          <p:nvPr/>
        </p:nvPicPr>
        <p:blipFill>
          <a:blip r:embed="rId4" cstate="print"/>
          <a:srcRect/>
          <a:stretch>
            <a:fillRect/>
          </a:stretch>
        </p:blipFill>
        <p:spPr bwMode="auto">
          <a:xfrm>
            <a:off x="6305550" y="762000"/>
            <a:ext cx="2838450" cy="3200400"/>
          </a:xfrm>
          <a:prstGeom prst="rect">
            <a:avLst/>
          </a:prstGeom>
          <a:noFill/>
          <a:ln w="9525">
            <a:noFill/>
            <a:miter lim="800000"/>
            <a:headEnd/>
            <a:tailEnd/>
          </a:ln>
        </p:spPr>
      </p:pic>
      <p:sp>
        <p:nvSpPr>
          <p:cNvPr id="35845" name="Text Box 5"/>
          <p:cNvSpPr txBox="1">
            <a:spLocks noChangeArrowheads="1"/>
          </p:cNvSpPr>
          <p:nvPr/>
        </p:nvSpPr>
        <p:spPr bwMode="auto">
          <a:xfrm>
            <a:off x="6248400" y="762000"/>
            <a:ext cx="990600" cy="304800"/>
          </a:xfrm>
          <a:prstGeom prst="rect">
            <a:avLst/>
          </a:prstGeom>
          <a:solidFill>
            <a:schemeClr val="bg1"/>
          </a:solidFill>
          <a:ln w="9525">
            <a:noFill/>
            <a:miter lim="800000"/>
            <a:headEnd/>
            <a:tailEnd/>
          </a:ln>
        </p:spPr>
        <p:txBody>
          <a:bodyPr>
            <a:spAutoFit/>
          </a:bodyPr>
          <a:lstStyle/>
          <a:p>
            <a:pPr>
              <a:spcBef>
                <a:spcPct val="50000"/>
              </a:spcBef>
            </a:pPr>
            <a:r>
              <a:rPr lang="en-US" sz="1400" b="0" u="none"/>
              <a:t>Nile River</a:t>
            </a:r>
          </a:p>
        </p:txBody>
      </p:sp>
      <p:sp>
        <p:nvSpPr>
          <p:cNvPr id="35846" name="Line 7"/>
          <p:cNvSpPr>
            <a:spLocks noChangeShapeType="1"/>
          </p:cNvSpPr>
          <p:nvPr/>
        </p:nvSpPr>
        <p:spPr bwMode="auto">
          <a:xfrm>
            <a:off x="6705600" y="1066800"/>
            <a:ext cx="1371600" cy="990600"/>
          </a:xfrm>
          <a:prstGeom prst="line">
            <a:avLst/>
          </a:prstGeom>
          <a:noFill/>
          <a:ln w="28575">
            <a:solidFill>
              <a:schemeClr val="bg1"/>
            </a:solidFill>
            <a:round/>
            <a:headEnd/>
            <a:tailEnd type="stealth" w="med" len="med"/>
          </a:ln>
        </p:spPr>
        <p:txBody>
          <a:bodyPr/>
          <a:lstStyle/>
          <a:p>
            <a:endParaRPr lang="en-US"/>
          </a:p>
        </p:txBody>
      </p:sp>
      <p:pic>
        <p:nvPicPr>
          <p:cNvPr id="47112" name="Picture 8" descr="http://www.civilization.ca/civil/egypt/images/geog01b.jpg"/>
          <p:cNvPicPr>
            <a:picLocks noChangeAspect="1" noChangeArrowheads="1"/>
          </p:cNvPicPr>
          <p:nvPr/>
        </p:nvPicPr>
        <p:blipFill>
          <a:blip r:embed="rId5" cstate="print"/>
          <a:srcRect/>
          <a:stretch>
            <a:fillRect/>
          </a:stretch>
        </p:blipFill>
        <p:spPr bwMode="auto">
          <a:xfrm>
            <a:off x="0" y="3279775"/>
            <a:ext cx="6286500" cy="3578225"/>
          </a:xfrm>
          <a:prstGeom prst="rect">
            <a:avLst/>
          </a:prstGeom>
          <a:noFill/>
          <a:ln w="9525">
            <a:noFill/>
            <a:miter lim="800000"/>
            <a:headEnd/>
            <a:tailEnd/>
          </a:ln>
        </p:spPr>
      </p:pic>
      <p:sp>
        <p:nvSpPr>
          <p:cNvPr id="47113" name="Text Box 9"/>
          <p:cNvSpPr txBox="1">
            <a:spLocks noChangeArrowheads="1"/>
          </p:cNvSpPr>
          <p:nvPr/>
        </p:nvSpPr>
        <p:spPr bwMode="auto">
          <a:xfrm>
            <a:off x="228600" y="914400"/>
            <a:ext cx="5654675" cy="366713"/>
          </a:xfrm>
          <a:prstGeom prst="rect">
            <a:avLst/>
          </a:prstGeom>
          <a:noFill/>
          <a:ln w="9525">
            <a:noFill/>
            <a:miter lim="800000"/>
            <a:headEnd/>
            <a:tailEnd/>
          </a:ln>
        </p:spPr>
        <p:txBody>
          <a:bodyPr>
            <a:spAutoFit/>
          </a:bodyPr>
          <a:lstStyle/>
          <a:p>
            <a:r>
              <a:rPr lang="en-US" b="0" u="none"/>
              <a:t>A.  The Nile</a:t>
            </a:r>
          </a:p>
        </p:txBody>
      </p:sp>
      <p:sp>
        <p:nvSpPr>
          <p:cNvPr id="47114" name="Text Box 10"/>
          <p:cNvSpPr txBox="1">
            <a:spLocks noChangeArrowheads="1"/>
          </p:cNvSpPr>
          <p:nvPr/>
        </p:nvSpPr>
        <p:spPr bwMode="auto">
          <a:xfrm>
            <a:off x="457200" y="1219200"/>
            <a:ext cx="5791200" cy="641350"/>
          </a:xfrm>
          <a:prstGeom prst="rect">
            <a:avLst/>
          </a:prstGeom>
          <a:noFill/>
          <a:ln w="9525">
            <a:noFill/>
            <a:miter lim="800000"/>
            <a:headEnd/>
            <a:tailEnd/>
          </a:ln>
        </p:spPr>
        <p:txBody>
          <a:bodyPr>
            <a:spAutoFit/>
          </a:bodyPr>
          <a:lstStyle/>
          <a:p>
            <a:r>
              <a:rPr lang="en-US" b="0" u="none"/>
              <a:t>1.  Egypt’s settlements arose along narrow strip of land made</a:t>
            </a:r>
          </a:p>
          <a:p>
            <a:r>
              <a:rPr lang="en-US" b="0" u="none"/>
              <a:t>      fertile by the river</a:t>
            </a:r>
          </a:p>
        </p:txBody>
      </p:sp>
      <p:pic>
        <p:nvPicPr>
          <p:cNvPr id="47115" name="Picture 11" descr="http://www.crystalinks.com/egyptmap.gif"/>
          <p:cNvPicPr>
            <a:picLocks noChangeAspect="1" noChangeArrowheads="1"/>
          </p:cNvPicPr>
          <p:nvPr/>
        </p:nvPicPr>
        <p:blipFill>
          <a:blip r:embed="rId6" cstate="print"/>
          <a:srcRect/>
          <a:stretch>
            <a:fillRect/>
          </a:stretch>
        </p:blipFill>
        <p:spPr bwMode="auto">
          <a:xfrm>
            <a:off x="6248400" y="762000"/>
            <a:ext cx="2895600" cy="6858000"/>
          </a:xfrm>
          <a:prstGeom prst="rect">
            <a:avLst/>
          </a:prstGeom>
          <a:noFill/>
          <a:ln w="9525">
            <a:noFill/>
            <a:miter lim="800000"/>
            <a:headEnd/>
            <a:tailEnd/>
          </a:ln>
        </p:spPr>
      </p:pic>
      <p:sp>
        <p:nvSpPr>
          <p:cNvPr id="47116" name="Text Box 12"/>
          <p:cNvSpPr txBox="1">
            <a:spLocks noChangeArrowheads="1"/>
          </p:cNvSpPr>
          <p:nvPr/>
        </p:nvSpPr>
        <p:spPr bwMode="auto">
          <a:xfrm>
            <a:off x="457200" y="1752600"/>
            <a:ext cx="5883275" cy="641350"/>
          </a:xfrm>
          <a:prstGeom prst="rect">
            <a:avLst/>
          </a:prstGeom>
          <a:noFill/>
          <a:ln w="9525">
            <a:noFill/>
            <a:miter lim="800000"/>
            <a:headEnd/>
            <a:tailEnd/>
          </a:ln>
        </p:spPr>
        <p:txBody>
          <a:bodyPr>
            <a:spAutoFit/>
          </a:bodyPr>
          <a:lstStyle/>
          <a:p>
            <a:r>
              <a:rPr lang="en-US" b="0" u="none"/>
              <a:t>2.  Yearly flooding, </a:t>
            </a:r>
            <a:r>
              <a:rPr lang="en-US" b="0"/>
              <a:t>but predictable</a:t>
            </a:r>
            <a:endParaRPr lang="en-US" b="0" u="none"/>
          </a:p>
          <a:p>
            <a:r>
              <a:rPr lang="en-US" b="0" u="none"/>
              <a:t>    Regular cycle: flood, plant, harvest, flood, plant, harvest...</a:t>
            </a:r>
          </a:p>
        </p:txBody>
      </p:sp>
      <p:sp>
        <p:nvSpPr>
          <p:cNvPr id="47117" name="Text Box 13"/>
          <p:cNvSpPr txBox="1">
            <a:spLocks noChangeArrowheads="1"/>
          </p:cNvSpPr>
          <p:nvPr/>
        </p:nvSpPr>
        <p:spPr bwMode="auto">
          <a:xfrm>
            <a:off x="457200" y="2286000"/>
            <a:ext cx="5883275" cy="366713"/>
          </a:xfrm>
          <a:prstGeom prst="rect">
            <a:avLst/>
          </a:prstGeom>
          <a:noFill/>
          <a:ln w="9525">
            <a:noFill/>
            <a:miter lim="800000"/>
            <a:headEnd/>
            <a:tailEnd/>
          </a:ln>
        </p:spPr>
        <p:txBody>
          <a:bodyPr>
            <a:spAutoFit/>
          </a:bodyPr>
          <a:lstStyle/>
          <a:p>
            <a:r>
              <a:rPr lang="en-US" b="0" u="none"/>
              <a:t>3.  Intricate network of irrigation ditches</a:t>
            </a:r>
          </a:p>
        </p:txBody>
      </p:sp>
      <p:pic>
        <p:nvPicPr>
          <p:cNvPr id="47118" name="Picture 14" descr="D:\home\twloessin\School\Units_Chpt Materials\CH 2 Egypt\Irrigating_tomb painting at Thebes.jpg"/>
          <p:cNvPicPr>
            <a:picLocks noChangeAspect="1" noChangeArrowheads="1"/>
          </p:cNvPicPr>
          <p:nvPr/>
        </p:nvPicPr>
        <p:blipFill>
          <a:blip r:embed="rId7" cstate="print"/>
          <a:srcRect/>
          <a:stretch>
            <a:fillRect/>
          </a:stretch>
        </p:blipFill>
        <p:spPr bwMode="auto">
          <a:xfrm>
            <a:off x="0" y="3098800"/>
            <a:ext cx="6248400" cy="3759200"/>
          </a:xfrm>
          <a:prstGeom prst="rect">
            <a:avLst/>
          </a:prstGeom>
          <a:noFill/>
          <a:ln w="9525">
            <a:noFill/>
            <a:miter lim="800000"/>
            <a:headEnd/>
            <a:tailEnd/>
          </a:ln>
        </p:spPr>
      </p:pic>
      <p:sp>
        <p:nvSpPr>
          <p:cNvPr id="47119" name="Text Box 15"/>
          <p:cNvSpPr txBox="1">
            <a:spLocks noChangeArrowheads="1"/>
          </p:cNvSpPr>
          <p:nvPr/>
        </p:nvSpPr>
        <p:spPr bwMode="auto">
          <a:xfrm>
            <a:off x="0" y="6553200"/>
            <a:ext cx="6248400" cy="304800"/>
          </a:xfrm>
          <a:prstGeom prst="rect">
            <a:avLst/>
          </a:prstGeom>
          <a:solidFill>
            <a:schemeClr val="bg1"/>
          </a:solidFill>
          <a:ln w="9525">
            <a:noFill/>
            <a:miter lim="800000"/>
            <a:headEnd/>
            <a:tailEnd/>
          </a:ln>
        </p:spPr>
        <p:txBody>
          <a:bodyPr>
            <a:spAutoFit/>
          </a:bodyPr>
          <a:lstStyle/>
          <a:p>
            <a:r>
              <a:rPr lang="en-US" sz="1400" b="0" i="1" u="none">
                <a:solidFill>
                  <a:srgbClr val="663300"/>
                </a:solidFill>
              </a:rPr>
              <a:t>Irrigating scene painted on tomb at Thebes</a:t>
            </a:r>
          </a:p>
        </p:txBody>
      </p:sp>
      <p:sp>
        <p:nvSpPr>
          <p:cNvPr id="47120" name="Text Box 16"/>
          <p:cNvSpPr txBox="1">
            <a:spLocks noChangeArrowheads="1"/>
          </p:cNvSpPr>
          <p:nvPr/>
        </p:nvSpPr>
        <p:spPr bwMode="auto">
          <a:xfrm>
            <a:off x="457200" y="2590800"/>
            <a:ext cx="5730875" cy="366713"/>
          </a:xfrm>
          <a:prstGeom prst="rect">
            <a:avLst/>
          </a:prstGeom>
          <a:noFill/>
          <a:ln w="9525">
            <a:noFill/>
            <a:miter lim="800000"/>
            <a:headEnd/>
            <a:tailEnd/>
          </a:ln>
        </p:spPr>
        <p:txBody>
          <a:bodyPr>
            <a:spAutoFit/>
          </a:bodyPr>
          <a:lstStyle/>
          <a:p>
            <a:r>
              <a:rPr lang="en-US" b="0" u="none"/>
              <a:t>4.  </a:t>
            </a:r>
            <a:r>
              <a:rPr lang="en-US" b="0"/>
              <a:t>Worshiped as a god</a:t>
            </a:r>
            <a:r>
              <a:rPr lang="en-US" b="0" u="none"/>
              <a:t> – giver of life and benevolent</a:t>
            </a:r>
          </a:p>
        </p:txBody>
      </p:sp>
      <p:sp>
        <p:nvSpPr>
          <p:cNvPr id="47121" name="Text Box 17"/>
          <p:cNvSpPr txBox="1">
            <a:spLocks noChangeArrowheads="1"/>
          </p:cNvSpPr>
          <p:nvPr/>
        </p:nvSpPr>
        <p:spPr bwMode="auto">
          <a:xfrm>
            <a:off x="0" y="2971800"/>
            <a:ext cx="6248400" cy="4178300"/>
          </a:xfrm>
          <a:prstGeom prst="rect">
            <a:avLst/>
          </a:prstGeom>
          <a:solidFill>
            <a:schemeClr val="hlink"/>
          </a:solidFill>
          <a:ln w="9525">
            <a:noFill/>
            <a:miter lim="800000"/>
            <a:headEnd/>
            <a:tailEnd/>
          </a:ln>
        </p:spPr>
        <p:txBody>
          <a:bodyPr>
            <a:spAutoFit/>
          </a:bodyPr>
          <a:lstStyle/>
          <a:p>
            <a:pPr algn="ctr">
              <a:spcBef>
                <a:spcPct val="50000"/>
              </a:spcBef>
            </a:pPr>
            <a:endParaRPr lang="en-US" sz="2800" u="none">
              <a:solidFill>
                <a:srgbClr val="000066"/>
              </a:solidFill>
              <a:latin typeface="Monotype Corsiva" pitchFamily="66" charset="0"/>
            </a:endParaRPr>
          </a:p>
          <a:p>
            <a:pPr algn="ctr">
              <a:spcBef>
                <a:spcPct val="50000"/>
              </a:spcBef>
            </a:pPr>
            <a:r>
              <a:rPr lang="en-US" sz="2800" u="none">
                <a:solidFill>
                  <a:srgbClr val="000066"/>
                </a:solidFill>
                <a:latin typeface="Monotype Corsiva" pitchFamily="66" charset="0"/>
              </a:rPr>
              <a:t>Compare and Contrast…</a:t>
            </a:r>
            <a:endParaRPr lang="en-US" b="0" u="none">
              <a:solidFill>
                <a:srgbClr val="000066"/>
              </a:solidFill>
            </a:endParaRPr>
          </a:p>
          <a:p>
            <a:pPr>
              <a:spcBef>
                <a:spcPct val="50000"/>
              </a:spcBef>
            </a:pPr>
            <a:r>
              <a:rPr lang="en-US" b="0" u="none">
                <a:solidFill>
                  <a:srgbClr val="000066"/>
                </a:solidFill>
              </a:rPr>
              <a:t>Earlier we discussed the Sumerians and the effect their particular environment may have had on the way they viewed their gods.  </a:t>
            </a:r>
          </a:p>
          <a:p>
            <a:pPr>
              <a:spcBef>
                <a:spcPct val="50000"/>
              </a:spcBef>
            </a:pPr>
            <a:r>
              <a:rPr lang="en-US" b="0" u="none">
                <a:solidFill>
                  <a:srgbClr val="000066"/>
                </a:solidFill>
              </a:rPr>
              <a:t>Compare the Sumerian view to the Egyptian view and explain why the Egyptian view may have been so different.</a:t>
            </a:r>
            <a:endParaRPr lang="en-US" sz="2400" b="0" u="none"/>
          </a:p>
          <a:p>
            <a:pPr>
              <a:spcBef>
                <a:spcPct val="50000"/>
              </a:spcBef>
            </a:pPr>
            <a:endParaRPr lang="en-US" sz="2400" b="0" u="none"/>
          </a:p>
          <a:p>
            <a:pPr>
              <a:spcBef>
                <a:spcPct val="50000"/>
              </a:spcBef>
            </a:pPr>
            <a:endParaRPr lang="en-US" sz="2400" b="0" u="none"/>
          </a:p>
          <a:p>
            <a:pPr>
              <a:spcBef>
                <a:spcPct val="50000"/>
              </a:spcBef>
            </a:pPr>
            <a:endParaRPr lang="en-US" sz="2400" b="0" u="none"/>
          </a:p>
        </p:txBody>
      </p:sp>
      <p:pic>
        <p:nvPicPr>
          <p:cNvPr id="47122" name="Picture 18" descr="D:\home\twloessin\My Pictures\question mark.gif"/>
          <p:cNvPicPr>
            <a:picLocks noChangeAspect="1" noChangeArrowheads="1"/>
          </p:cNvPicPr>
          <p:nvPr/>
        </p:nvPicPr>
        <p:blipFill>
          <a:blip r:embed="rId8" cstate="print"/>
          <a:srcRect/>
          <a:stretch>
            <a:fillRect/>
          </a:stretch>
        </p:blipFill>
        <p:spPr bwMode="auto">
          <a:xfrm>
            <a:off x="5486400" y="2667000"/>
            <a:ext cx="617538" cy="579438"/>
          </a:xfrm>
          <a:prstGeom prst="rect">
            <a:avLst/>
          </a:prstGeom>
          <a:noFill/>
          <a:ln w="9525">
            <a:noFill/>
            <a:miter lim="800000"/>
            <a:headEnd/>
            <a:tailEnd/>
          </a:ln>
        </p:spPr>
      </p:pic>
      <p:sp>
        <p:nvSpPr>
          <p:cNvPr id="35858" name="Oval 18"/>
          <p:cNvSpPr>
            <a:spLocks noChangeArrowheads="1"/>
          </p:cNvSpPr>
          <p:nvPr/>
        </p:nvSpPr>
        <p:spPr bwMode="auto">
          <a:xfrm>
            <a:off x="5181600" y="5384800"/>
            <a:ext cx="1981200" cy="1268413"/>
          </a:xfrm>
          <a:prstGeom prst="ellipse">
            <a:avLst/>
          </a:prstGeom>
          <a:solidFill>
            <a:srgbClr val="FFFF00"/>
          </a:solidFill>
          <a:ln w="9525">
            <a:solidFill>
              <a:schemeClr val="tx1"/>
            </a:solidFill>
            <a:round/>
            <a:headEnd/>
            <a:tailEnd/>
          </a:ln>
          <a:effectLst/>
        </p:spPr>
        <p:txBody>
          <a:bodyPr anchor="ctr">
            <a:spAutoFit/>
          </a:bodyPr>
          <a:lstStyle/>
          <a:p>
            <a:pPr algn="ctr"/>
            <a:r>
              <a:rPr lang="en-US" u="none"/>
              <a:t>WATCH VIDEO CLIP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7112"/>
                                        </p:tgtEl>
                                        <p:attrNameLst>
                                          <p:attrName>style.visibility</p:attrName>
                                        </p:attrNameLst>
                                      </p:cBhvr>
                                      <p:to>
                                        <p:strVal val="visible"/>
                                      </p:to>
                                    </p:set>
                                    <p:anim calcmode="lin" valueType="num">
                                      <p:cBhvr additive="base">
                                        <p:cTn id="13" dur="500" fill="hold"/>
                                        <p:tgtEl>
                                          <p:spTgt spid="47112"/>
                                        </p:tgtEl>
                                        <p:attrNameLst>
                                          <p:attrName>ppt_x</p:attrName>
                                        </p:attrNameLst>
                                      </p:cBhvr>
                                      <p:tavLst>
                                        <p:tav tm="0">
                                          <p:val>
                                            <p:strVal val="0-#ppt_w/2"/>
                                          </p:val>
                                        </p:tav>
                                        <p:tav tm="100000">
                                          <p:val>
                                            <p:strVal val="#ppt_x"/>
                                          </p:val>
                                        </p:tav>
                                      </p:tavLst>
                                    </p:anim>
                                    <p:anim calcmode="lin" valueType="num">
                                      <p:cBhvr additive="base">
                                        <p:cTn id="14"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13"/>
                                        </p:tgtEl>
                                        <p:attrNameLst>
                                          <p:attrName>style.visibility</p:attrName>
                                        </p:attrNameLst>
                                      </p:cBhvr>
                                      <p:to>
                                        <p:strVal val="visible"/>
                                      </p:to>
                                    </p:set>
                                    <p:anim calcmode="lin" valueType="num">
                                      <p:cBhvr additive="base">
                                        <p:cTn id="19" dur="500" fill="hold"/>
                                        <p:tgtEl>
                                          <p:spTgt spid="47113"/>
                                        </p:tgtEl>
                                        <p:attrNameLst>
                                          <p:attrName>ppt_x</p:attrName>
                                        </p:attrNameLst>
                                      </p:cBhvr>
                                      <p:tavLst>
                                        <p:tav tm="0">
                                          <p:val>
                                            <p:strVal val="0-#ppt_w/2"/>
                                          </p:val>
                                        </p:tav>
                                        <p:tav tm="100000">
                                          <p:val>
                                            <p:strVal val="#ppt_x"/>
                                          </p:val>
                                        </p:tav>
                                      </p:tavLst>
                                    </p:anim>
                                    <p:anim calcmode="lin" valueType="num">
                                      <p:cBhvr additive="base">
                                        <p:cTn id="20"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47114"/>
                                        </p:tgtEl>
                                        <p:attrNameLst>
                                          <p:attrName>style.visibility</p:attrName>
                                        </p:attrNameLst>
                                      </p:cBhvr>
                                      <p:to>
                                        <p:strVal val="visible"/>
                                      </p:to>
                                    </p:set>
                                    <p:anim calcmode="lin" valueType="num">
                                      <p:cBhvr additive="base">
                                        <p:cTn id="25" dur="75" fill="hold"/>
                                        <p:tgtEl>
                                          <p:spTgt spid="47114"/>
                                        </p:tgtEl>
                                        <p:attrNameLst>
                                          <p:attrName>ppt_x</p:attrName>
                                        </p:attrNameLst>
                                      </p:cBhvr>
                                      <p:tavLst>
                                        <p:tav tm="0">
                                          <p:val>
                                            <p:strVal val="0-#ppt_w/2"/>
                                          </p:val>
                                        </p:tav>
                                        <p:tav tm="100000">
                                          <p:val>
                                            <p:strVal val="#ppt_x"/>
                                          </p:val>
                                        </p:tav>
                                      </p:tavLst>
                                    </p:anim>
                                    <p:anim calcmode="lin" valueType="num">
                                      <p:cBhvr additive="base">
                                        <p:cTn id="26" dur="75"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0-#ppt_w/2"/>
                                          </p:val>
                                        </p:tav>
                                        <p:tav tm="100000">
                                          <p:val>
                                            <p:strVal val="#ppt_x"/>
                                          </p:val>
                                        </p:tav>
                                      </p:tavLst>
                                    </p:anim>
                                    <p:anim calcmode="lin" valueType="num">
                                      <p:cBhvr additive="base">
                                        <p:cTn id="32"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300" fill="hold"/>
                                        <p:tgtEl>
                                          <p:spTgt spid="47116"/>
                                        </p:tgtEl>
                                        <p:attrNameLst>
                                          <p:attrName>ppt_x</p:attrName>
                                        </p:attrNameLst>
                                      </p:cBhvr>
                                      <p:tavLst>
                                        <p:tav tm="0">
                                          <p:val>
                                            <p:strVal val="0-#ppt_w/2"/>
                                          </p:val>
                                        </p:tav>
                                        <p:tav tm="100000">
                                          <p:val>
                                            <p:strVal val="#ppt_x"/>
                                          </p:val>
                                        </p:tav>
                                      </p:tavLst>
                                    </p:anim>
                                    <p:anim calcmode="lin" valueType="num">
                                      <p:cBhvr additive="base">
                                        <p:cTn id="38" dur="3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47117"/>
                                        </p:tgtEl>
                                        <p:attrNameLst>
                                          <p:attrName>style.visibility</p:attrName>
                                        </p:attrNameLst>
                                      </p:cBhvr>
                                      <p:to>
                                        <p:strVal val="visible"/>
                                      </p:to>
                                    </p:set>
                                    <p:anim calcmode="lin" valueType="num">
                                      <p:cBhvr additive="base">
                                        <p:cTn id="43" dur="300" fill="hold"/>
                                        <p:tgtEl>
                                          <p:spTgt spid="47117"/>
                                        </p:tgtEl>
                                        <p:attrNameLst>
                                          <p:attrName>ppt_x</p:attrName>
                                        </p:attrNameLst>
                                      </p:cBhvr>
                                      <p:tavLst>
                                        <p:tav tm="0">
                                          <p:val>
                                            <p:strVal val="0-#ppt_w/2"/>
                                          </p:val>
                                        </p:tav>
                                        <p:tav tm="100000">
                                          <p:val>
                                            <p:strVal val="#ppt_x"/>
                                          </p:val>
                                        </p:tav>
                                      </p:tavLst>
                                    </p:anim>
                                    <p:anim calcmode="lin" valueType="num">
                                      <p:cBhvr additive="base">
                                        <p:cTn id="44" dur="3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7118"/>
                                        </p:tgtEl>
                                        <p:attrNameLst>
                                          <p:attrName>style.visibility</p:attrName>
                                        </p:attrNameLst>
                                      </p:cBhvr>
                                      <p:to>
                                        <p:strVal val="visible"/>
                                      </p:to>
                                    </p:set>
                                    <p:animEffect transition="in" filter="dissolve">
                                      <p:cBhvr>
                                        <p:cTn id="49" dur="500"/>
                                        <p:tgtEl>
                                          <p:spTgt spid="471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7119"/>
                                        </p:tgtEl>
                                        <p:attrNameLst>
                                          <p:attrName>style.visibility</p:attrName>
                                        </p:attrNameLst>
                                      </p:cBhvr>
                                      <p:to>
                                        <p:strVal val="visible"/>
                                      </p:to>
                                    </p:set>
                                    <p:anim calcmode="lin" valueType="num">
                                      <p:cBhvr additive="base">
                                        <p:cTn id="54" dur="500" fill="hold"/>
                                        <p:tgtEl>
                                          <p:spTgt spid="47119"/>
                                        </p:tgtEl>
                                        <p:attrNameLst>
                                          <p:attrName>ppt_x</p:attrName>
                                        </p:attrNameLst>
                                      </p:cBhvr>
                                      <p:tavLst>
                                        <p:tav tm="0">
                                          <p:val>
                                            <p:strVal val="0-#ppt_w/2"/>
                                          </p:val>
                                        </p:tav>
                                        <p:tav tm="100000">
                                          <p:val>
                                            <p:strVal val="#ppt_x"/>
                                          </p:val>
                                        </p:tav>
                                      </p:tavLst>
                                    </p:anim>
                                    <p:anim calcmode="lin" valueType="num">
                                      <p:cBhvr additive="base">
                                        <p:cTn id="55" dur="500" fill="hold"/>
                                        <p:tgtEl>
                                          <p:spTgt spid="4711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7120"/>
                                        </p:tgtEl>
                                        <p:attrNameLst>
                                          <p:attrName>style.visibility</p:attrName>
                                        </p:attrNameLst>
                                      </p:cBhvr>
                                      <p:to>
                                        <p:strVal val="visible"/>
                                      </p:to>
                                    </p:set>
                                    <p:anim calcmode="lin" valueType="num">
                                      <p:cBhvr additive="base">
                                        <p:cTn id="60" dur="500" fill="hold"/>
                                        <p:tgtEl>
                                          <p:spTgt spid="47120"/>
                                        </p:tgtEl>
                                        <p:attrNameLst>
                                          <p:attrName>ppt_x</p:attrName>
                                        </p:attrNameLst>
                                      </p:cBhvr>
                                      <p:tavLst>
                                        <p:tav tm="0">
                                          <p:val>
                                            <p:strVal val="0-#ppt_w/2"/>
                                          </p:val>
                                        </p:tav>
                                        <p:tav tm="100000">
                                          <p:val>
                                            <p:strVal val="#ppt_x"/>
                                          </p:val>
                                        </p:tav>
                                      </p:tavLst>
                                    </p:anim>
                                    <p:anim calcmode="lin" valueType="num">
                                      <p:cBhvr additive="base">
                                        <p:cTn id="61" dur="500" fill="hold"/>
                                        <p:tgtEl>
                                          <p:spTgt spid="4712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47122"/>
                                        </p:tgtEl>
                                        <p:attrNameLst>
                                          <p:attrName>style.visibility</p:attrName>
                                        </p:attrNameLst>
                                      </p:cBhvr>
                                      <p:to>
                                        <p:strVal val="visible"/>
                                      </p:to>
                                    </p:set>
                                    <p:anim calcmode="lin" valueType="num">
                                      <p:cBhvr additive="base">
                                        <p:cTn id="66" dur="500" fill="hold"/>
                                        <p:tgtEl>
                                          <p:spTgt spid="47122"/>
                                        </p:tgtEl>
                                        <p:attrNameLst>
                                          <p:attrName>ppt_x</p:attrName>
                                        </p:attrNameLst>
                                      </p:cBhvr>
                                      <p:tavLst>
                                        <p:tav tm="0">
                                          <p:val>
                                            <p:strVal val="0-#ppt_w/2"/>
                                          </p:val>
                                        </p:tav>
                                        <p:tav tm="100000">
                                          <p:val>
                                            <p:strVal val="#ppt_x"/>
                                          </p:val>
                                        </p:tav>
                                      </p:tavLst>
                                    </p:anim>
                                    <p:anim calcmode="lin" valueType="num">
                                      <p:cBhvr additive="base">
                                        <p:cTn id="67" dur="500" fill="hold"/>
                                        <p:tgtEl>
                                          <p:spTgt spid="47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iterate type="lt">
                                    <p:tmPct val="100000"/>
                                  </p:iterate>
                                  <p:childTnLst>
                                    <p:set>
                                      <p:cBhvr>
                                        <p:cTn id="71" dur="1" fill="hold">
                                          <p:stCondLst>
                                            <p:cond delay="0"/>
                                          </p:stCondLst>
                                        </p:cTn>
                                        <p:tgtEl>
                                          <p:spTgt spid="47121"/>
                                        </p:tgtEl>
                                        <p:attrNameLst>
                                          <p:attrName>style.visibility</p:attrName>
                                        </p:attrNameLst>
                                      </p:cBhvr>
                                      <p:to>
                                        <p:strVal val="visible"/>
                                      </p:to>
                                    </p:set>
                                    <p:anim calcmode="lin" valueType="num">
                                      <p:cBhvr additive="base">
                                        <p:cTn id="72" dur="75" fill="hold"/>
                                        <p:tgtEl>
                                          <p:spTgt spid="47121"/>
                                        </p:tgtEl>
                                        <p:attrNameLst>
                                          <p:attrName>ppt_x</p:attrName>
                                        </p:attrNameLst>
                                      </p:cBhvr>
                                      <p:tavLst>
                                        <p:tav tm="0">
                                          <p:val>
                                            <p:strVal val="0-#ppt_w/2"/>
                                          </p:val>
                                        </p:tav>
                                        <p:tav tm="100000">
                                          <p:val>
                                            <p:strVal val="#ppt_x"/>
                                          </p:val>
                                        </p:tav>
                                      </p:tavLst>
                                    </p:anim>
                                    <p:anim calcmode="lin" valueType="num">
                                      <p:cBhvr additive="base">
                                        <p:cTn id="73" dur="75" fill="hold"/>
                                        <p:tgtEl>
                                          <p:spTgt spid="4712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5" presetClass="entr" presetSubtype="0" fill="hold" grpId="0" nodeType="clickEffect">
                                  <p:stCondLst>
                                    <p:cond delay="0"/>
                                  </p:stCondLst>
                                  <p:childTnLst>
                                    <p:set>
                                      <p:cBhvr>
                                        <p:cTn id="77" dur="1" fill="hold">
                                          <p:stCondLst>
                                            <p:cond delay="0"/>
                                          </p:stCondLst>
                                        </p:cTn>
                                        <p:tgtEl>
                                          <p:spTgt spid="35858"/>
                                        </p:tgtEl>
                                        <p:attrNameLst>
                                          <p:attrName>style.visibility</p:attrName>
                                        </p:attrNameLst>
                                      </p:cBhvr>
                                      <p:to>
                                        <p:strVal val="visible"/>
                                      </p:to>
                                    </p:set>
                                    <p:anim calcmode="lin" valueType="num">
                                      <p:cBhvr>
                                        <p:cTn id="78" dur="1000" fill="hold"/>
                                        <p:tgtEl>
                                          <p:spTgt spid="35858"/>
                                        </p:tgtEl>
                                        <p:attrNameLst>
                                          <p:attrName>ppt_w</p:attrName>
                                        </p:attrNameLst>
                                      </p:cBhvr>
                                      <p:tavLst>
                                        <p:tav tm="0">
                                          <p:val>
                                            <p:fltVal val="0"/>
                                          </p:val>
                                        </p:tav>
                                        <p:tav tm="100000">
                                          <p:val>
                                            <p:strVal val="#ppt_w"/>
                                          </p:val>
                                        </p:tav>
                                      </p:tavLst>
                                    </p:anim>
                                    <p:anim calcmode="lin" valueType="num">
                                      <p:cBhvr>
                                        <p:cTn id="79" dur="1000" fill="hold"/>
                                        <p:tgtEl>
                                          <p:spTgt spid="35858"/>
                                        </p:tgtEl>
                                        <p:attrNameLst>
                                          <p:attrName>ppt_h</p:attrName>
                                        </p:attrNameLst>
                                      </p:cBhvr>
                                      <p:tavLst>
                                        <p:tav tm="0">
                                          <p:val>
                                            <p:fltVal val="0"/>
                                          </p:val>
                                        </p:tav>
                                        <p:tav tm="100000">
                                          <p:val>
                                            <p:strVal val="#ppt_h"/>
                                          </p:val>
                                        </p:tav>
                                      </p:tavLst>
                                    </p:anim>
                                    <p:anim calcmode="lin" valueType="num">
                                      <p:cBhvr>
                                        <p:cTn id="80" dur="1000" fill="hold"/>
                                        <p:tgtEl>
                                          <p:spTgt spid="35858"/>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58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13" grpId="0" autoUpdateAnimBg="0"/>
      <p:bldP spid="47114" grpId="0" autoUpdateAnimBg="0"/>
      <p:bldP spid="47116" grpId="0" autoUpdateAnimBg="0"/>
      <p:bldP spid="47117" grpId="0" autoUpdateAnimBg="0"/>
      <p:bldP spid="47119" grpId="0" animBg="1" autoUpdateAnimBg="0"/>
      <p:bldP spid="47120" grpId="0" autoUpdateAnimBg="0"/>
      <p:bldP spid="47121" grpId="0" animBg="1" autoUpdateAnimBg="0"/>
      <p:bldP spid="35858"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6866" name="Picture 2" descr="D:\home\twloessin\School\Units_Chpt Materials\CH 2 Egypt\Felucca on Nile.jpg"/>
          <p:cNvPicPr>
            <a:picLocks noChangeAspect="1" noChangeArrowheads="1"/>
          </p:cNvPicPr>
          <p:nvPr/>
        </p:nvPicPr>
        <p:blipFill>
          <a:blip r:embed="rId3" cstate="print"/>
          <a:srcRect/>
          <a:stretch>
            <a:fillRect/>
          </a:stretch>
        </p:blipFill>
        <p:spPr bwMode="auto">
          <a:xfrm>
            <a:off x="557213" y="871538"/>
            <a:ext cx="8029575" cy="5114925"/>
          </a:xfrm>
          <a:prstGeom prst="rect">
            <a:avLst/>
          </a:prstGeom>
          <a:noFill/>
          <a:ln w="9525">
            <a:noFill/>
            <a:miter lim="800000"/>
            <a:headEnd/>
            <a:tailEnd/>
          </a:ln>
        </p:spPr>
      </p:pic>
      <p:sp>
        <p:nvSpPr>
          <p:cNvPr id="48131" name="Text Box 3"/>
          <p:cNvSpPr txBox="1">
            <a:spLocks noChangeArrowheads="1"/>
          </p:cNvSpPr>
          <p:nvPr/>
        </p:nvSpPr>
        <p:spPr bwMode="auto">
          <a:xfrm>
            <a:off x="228600" y="0"/>
            <a:ext cx="8626475" cy="823913"/>
          </a:xfrm>
          <a:prstGeom prst="rect">
            <a:avLst/>
          </a:prstGeom>
          <a:noFill/>
          <a:ln w="9525">
            <a:noFill/>
            <a:miter lim="800000"/>
            <a:headEnd/>
            <a:tailEnd/>
          </a:ln>
        </p:spPr>
        <p:txBody>
          <a:bodyPr>
            <a:spAutoFit/>
          </a:bodyPr>
          <a:lstStyle/>
          <a:p>
            <a:pPr algn="ctr"/>
            <a:r>
              <a:rPr lang="en-US" sz="3200" b="0" u="none">
                <a:solidFill>
                  <a:schemeClr val="bg1"/>
                </a:solidFill>
                <a:latin typeface="Monotype Corsiva" pitchFamily="66" charset="0"/>
              </a:rPr>
              <a:t>“Egypt, the gift of the Nile.”</a:t>
            </a:r>
            <a:endParaRPr lang="en-US" sz="1000" b="0" u="none">
              <a:solidFill>
                <a:schemeClr val="bg1"/>
              </a:solidFill>
              <a:latin typeface="Monotype Corsiva" pitchFamily="66" charset="0"/>
            </a:endParaRPr>
          </a:p>
          <a:p>
            <a:pPr algn="ctr"/>
            <a:r>
              <a:rPr lang="en-US" sz="1600" b="0" u="none">
                <a:solidFill>
                  <a:schemeClr val="bg1"/>
                </a:solidFill>
                <a:latin typeface="Arial" charset="0"/>
              </a:rPr>
              <a:t>~ Herodotus, Greek historian (484-432 B.C.E.)</a:t>
            </a:r>
          </a:p>
        </p:txBody>
      </p:sp>
      <p:sp>
        <p:nvSpPr>
          <p:cNvPr id="48132" name="Text Box 4"/>
          <p:cNvSpPr txBox="1">
            <a:spLocks noChangeArrowheads="1"/>
          </p:cNvSpPr>
          <p:nvPr/>
        </p:nvSpPr>
        <p:spPr bwMode="auto">
          <a:xfrm>
            <a:off x="0" y="0"/>
            <a:ext cx="2606675" cy="304800"/>
          </a:xfrm>
          <a:prstGeom prst="rect">
            <a:avLst/>
          </a:prstGeom>
          <a:noFill/>
          <a:ln w="9525">
            <a:noFill/>
            <a:miter lim="800000"/>
            <a:headEnd/>
            <a:tailEnd/>
          </a:ln>
        </p:spPr>
        <p:txBody>
          <a:bodyPr>
            <a:spAutoFit/>
          </a:bodyPr>
          <a:lstStyle/>
          <a:p>
            <a:r>
              <a:rPr lang="en-US" sz="1400" b="0" u="none">
                <a:solidFill>
                  <a:schemeClr val="bg1"/>
                </a:solidFill>
              </a:rPr>
              <a:t>Examine this quote:</a:t>
            </a:r>
          </a:p>
        </p:txBody>
      </p:sp>
      <p:sp>
        <p:nvSpPr>
          <p:cNvPr id="48133" name="Text Box 5"/>
          <p:cNvSpPr txBox="1">
            <a:spLocks noChangeArrowheads="1"/>
          </p:cNvSpPr>
          <p:nvPr/>
        </p:nvSpPr>
        <p:spPr bwMode="auto">
          <a:xfrm>
            <a:off x="304800" y="6096000"/>
            <a:ext cx="8397875" cy="457200"/>
          </a:xfrm>
          <a:prstGeom prst="rect">
            <a:avLst/>
          </a:prstGeom>
          <a:noFill/>
          <a:ln w="9525">
            <a:noFill/>
            <a:miter lim="800000"/>
            <a:headEnd/>
            <a:tailEnd/>
          </a:ln>
        </p:spPr>
        <p:txBody>
          <a:bodyPr>
            <a:spAutoFit/>
          </a:bodyPr>
          <a:lstStyle/>
          <a:p>
            <a:r>
              <a:rPr lang="en-US" sz="2400" b="0" u="none">
                <a:solidFill>
                  <a:schemeClr val="bg1"/>
                </a:solidFill>
              </a:rPr>
              <a:t>What do you infer from this quote, what did Herodotus mean by it?</a:t>
            </a:r>
          </a:p>
        </p:txBody>
      </p:sp>
      <p:sp>
        <p:nvSpPr>
          <p:cNvPr id="36870" name="Text Box 6"/>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75" fill="hold"/>
                                        <p:tgtEl>
                                          <p:spTgt spid="48131"/>
                                        </p:tgtEl>
                                        <p:attrNameLst>
                                          <p:attrName>ppt_x</p:attrName>
                                        </p:attrNameLst>
                                      </p:cBhvr>
                                      <p:tavLst>
                                        <p:tav tm="0">
                                          <p:val>
                                            <p:strVal val="0-#ppt_w/2"/>
                                          </p:val>
                                        </p:tav>
                                        <p:tav tm="100000">
                                          <p:val>
                                            <p:strVal val="#ppt_x"/>
                                          </p:val>
                                        </p:tav>
                                      </p:tavLst>
                                    </p:anim>
                                    <p:anim calcmode="lin" valueType="num">
                                      <p:cBhvr additive="base">
                                        <p:cTn id="14" dur="75"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0-#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12725" y="0"/>
            <a:ext cx="8702675" cy="884238"/>
          </a:xfrm>
          <a:prstGeom prst="rect">
            <a:avLst/>
          </a:prstGeom>
          <a:noFill/>
          <a:ln w="9525">
            <a:noFill/>
            <a:miter lim="800000"/>
            <a:headEnd/>
            <a:tailEnd/>
          </a:ln>
        </p:spPr>
        <p:txBody>
          <a:bodyPr>
            <a:spAutoFit/>
          </a:bodyPr>
          <a:lstStyle/>
          <a:p>
            <a:r>
              <a:rPr lang="en-US" sz="2400" b="0" u="none" dirty="0" smtClean="0"/>
              <a:t> </a:t>
            </a:r>
            <a:endParaRPr lang="en-US" sz="2400" b="0" u="none" dirty="0"/>
          </a:p>
          <a:p>
            <a:r>
              <a:rPr lang="en-US" sz="2400" b="0" u="none" dirty="0"/>
              <a:t>          </a:t>
            </a:r>
            <a:r>
              <a:rPr lang="en-US" sz="2800" u="none" dirty="0">
                <a:solidFill>
                  <a:srgbClr val="CC3300"/>
                </a:solidFill>
              </a:rPr>
              <a:t>“The Four Early River Valley Civilizations”</a:t>
            </a:r>
          </a:p>
        </p:txBody>
      </p:sp>
      <p:sp>
        <p:nvSpPr>
          <p:cNvPr id="4099" name="Text Box 5"/>
          <p:cNvSpPr txBox="1">
            <a:spLocks noChangeArrowheads="1"/>
          </p:cNvSpPr>
          <p:nvPr/>
        </p:nvSpPr>
        <p:spPr bwMode="auto">
          <a:xfrm>
            <a:off x="304800" y="762000"/>
            <a:ext cx="8626475" cy="396875"/>
          </a:xfrm>
          <a:prstGeom prst="rect">
            <a:avLst/>
          </a:prstGeom>
          <a:noFill/>
          <a:ln w="9525">
            <a:noFill/>
            <a:miter lim="800000"/>
            <a:headEnd/>
            <a:tailEnd/>
          </a:ln>
        </p:spPr>
        <p:txBody>
          <a:bodyPr>
            <a:spAutoFit/>
          </a:bodyPr>
          <a:lstStyle/>
          <a:p>
            <a:pPr algn="ctr">
              <a:buFontTx/>
              <a:buChar char="•"/>
            </a:pPr>
            <a:r>
              <a:rPr lang="en-US" sz="2000" b="0" u="none"/>
              <a:t> Sumerian Civilization - Tigris &amp; Euphrates Rivers (Mesopotamia)</a:t>
            </a:r>
          </a:p>
        </p:txBody>
      </p:sp>
      <p:sp>
        <p:nvSpPr>
          <p:cNvPr id="4102" name="Text Box 6"/>
          <p:cNvSpPr txBox="1">
            <a:spLocks noChangeArrowheads="1"/>
          </p:cNvSpPr>
          <p:nvPr/>
        </p:nvSpPr>
        <p:spPr bwMode="auto">
          <a:xfrm>
            <a:off x="304800" y="1143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4101" name="Text Box 7"/>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4104" name="Picture 8" descr="http://home.cfl.rr.com/crossland/mesopotamia_map.gif"/>
          <p:cNvPicPr>
            <a:picLocks noChangeAspect="1" noChangeArrowheads="1"/>
          </p:cNvPicPr>
          <p:nvPr/>
        </p:nvPicPr>
        <p:blipFill>
          <a:blip r:embed="rId3" cstate="print"/>
          <a:srcRect/>
          <a:stretch>
            <a:fillRect/>
          </a:stretch>
        </p:blipFill>
        <p:spPr bwMode="auto">
          <a:xfrm>
            <a:off x="685800" y="1676400"/>
            <a:ext cx="7315200" cy="4681538"/>
          </a:xfrm>
          <a:prstGeom prst="rect">
            <a:avLst/>
          </a:prstGeom>
          <a:noFill/>
          <a:ln w="9525">
            <a:noFill/>
            <a:miter lim="800000"/>
            <a:headEnd/>
            <a:tailEnd/>
          </a:ln>
        </p:spPr>
      </p:pic>
      <p:sp>
        <p:nvSpPr>
          <p:cNvPr id="4105" name="Oval 9"/>
          <p:cNvSpPr>
            <a:spLocks noChangeArrowheads="1"/>
          </p:cNvSpPr>
          <p:nvPr/>
        </p:nvSpPr>
        <p:spPr bwMode="auto">
          <a:xfrm>
            <a:off x="3505200" y="1828800"/>
            <a:ext cx="3276600" cy="3048000"/>
          </a:xfrm>
          <a:prstGeom prst="ellipse">
            <a:avLst/>
          </a:prstGeom>
          <a:noFill/>
          <a:ln w="38100">
            <a:solidFill>
              <a:srgbClr val="CC3300"/>
            </a:solidFill>
            <a:round/>
            <a:headEnd/>
            <a:tailEnd/>
          </a:ln>
        </p:spPr>
        <p:txBody>
          <a:bodyPr wrap="none" anchor="ctr"/>
          <a:lstStyle/>
          <a:p>
            <a:endParaRPr lang="en-US"/>
          </a:p>
        </p:txBody>
      </p:sp>
      <p:pic>
        <p:nvPicPr>
          <p:cNvPr id="4106" name="Picture 10" descr="http://www.babyloniangal.com/files/babylon/library2.jpg">
            <a:hlinkClick r:id="rId4"/>
          </p:cNvPr>
          <p:cNvPicPr>
            <a:picLocks noChangeAspect="1" noChangeArrowheads="1"/>
          </p:cNvPicPr>
          <p:nvPr/>
        </p:nvPicPr>
        <p:blipFill>
          <a:blip r:embed="rId5" cstate="print"/>
          <a:srcRect/>
          <a:stretch>
            <a:fillRect/>
          </a:stretch>
        </p:blipFill>
        <p:spPr bwMode="auto">
          <a:xfrm>
            <a:off x="685800" y="1676400"/>
            <a:ext cx="7391400" cy="488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checkerboard(across)">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500" fill="hold"/>
                                        <p:tgtEl>
                                          <p:spTgt spid="4105"/>
                                        </p:tgtEl>
                                        <p:attrNameLst>
                                          <p:attrName>ppt_x</p:attrName>
                                        </p:attrNameLst>
                                      </p:cBhvr>
                                      <p:tavLst>
                                        <p:tav tm="0">
                                          <p:val>
                                            <p:strVal val="0-#ppt_w/2"/>
                                          </p:val>
                                        </p:tav>
                                        <p:tav tm="100000">
                                          <p:val>
                                            <p:strVal val="#ppt_x"/>
                                          </p:val>
                                        </p:tav>
                                      </p:tavLst>
                                    </p:anim>
                                    <p:anim calcmode="lin" valueType="num">
                                      <p:cBhvr additive="base">
                                        <p:cTn id="13"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lt">
                                    <p:tmPct val="100000"/>
                                  </p:iterate>
                                  <p:childTnLst>
                                    <p:set>
                                      <p:cBhvr>
                                        <p:cTn id="17" dur="1" fill="hold">
                                          <p:stCondLst>
                                            <p:cond delay="0"/>
                                          </p:stCondLst>
                                        </p:cTn>
                                        <p:tgtEl>
                                          <p:spTgt spid="4102"/>
                                        </p:tgtEl>
                                        <p:attrNameLst>
                                          <p:attrName>style.visibility</p:attrName>
                                        </p:attrNameLst>
                                      </p:cBhvr>
                                      <p:to>
                                        <p:strVal val="visible"/>
                                      </p:to>
                                    </p:set>
                                    <p:anim calcmode="lin" valueType="num">
                                      <p:cBhvr additive="base">
                                        <p:cTn id="18" dur="75" fill="hold"/>
                                        <p:tgtEl>
                                          <p:spTgt spid="4102"/>
                                        </p:tgtEl>
                                        <p:attrNameLst>
                                          <p:attrName>ppt_x</p:attrName>
                                        </p:attrNameLst>
                                      </p:cBhvr>
                                      <p:tavLst>
                                        <p:tav tm="0">
                                          <p:val>
                                            <p:strVal val="0-#ppt_w/2"/>
                                          </p:val>
                                        </p:tav>
                                        <p:tav tm="100000">
                                          <p:val>
                                            <p:strVal val="#ppt_x"/>
                                          </p:val>
                                        </p:tav>
                                      </p:tavLst>
                                    </p:anim>
                                    <p:anim calcmode="lin" valueType="num">
                                      <p:cBhvr additive="base">
                                        <p:cTn id="19" dur="75"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106"/>
                                        </p:tgtEl>
                                        <p:attrNameLst>
                                          <p:attrName>style.visibility</p:attrName>
                                        </p:attrNameLst>
                                      </p:cBhvr>
                                      <p:to>
                                        <p:strVal val="visible"/>
                                      </p:to>
                                    </p:set>
                                    <p:animEffect transition="in" filter="randombar(horizontal)">
                                      <p:cBhvr>
                                        <p:cTn id="24"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49156" name="Text Box 4"/>
          <p:cNvSpPr txBox="1">
            <a:spLocks noChangeArrowheads="1"/>
          </p:cNvSpPr>
          <p:nvPr/>
        </p:nvSpPr>
        <p:spPr bwMode="auto">
          <a:xfrm>
            <a:off x="152400" y="838200"/>
            <a:ext cx="3657600" cy="366713"/>
          </a:xfrm>
          <a:prstGeom prst="rect">
            <a:avLst/>
          </a:prstGeom>
          <a:noFill/>
          <a:ln w="9525">
            <a:noFill/>
            <a:miter lim="800000"/>
            <a:headEnd/>
            <a:tailEnd/>
          </a:ln>
        </p:spPr>
        <p:txBody>
          <a:bodyPr>
            <a:spAutoFit/>
          </a:bodyPr>
          <a:lstStyle/>
          <a:p>
            <a:r>
              <a:rPr lang="en-US" b="0" u="none"/>
              <a:t>B.  Upper and Lower Egypt</a:t>
            </a:r>
          </a:p>
        </p:txBody>
      </p:sp>
      <p:sp>
        <p:nvSpPr>
          <p:cNvPr id="37892" name="Text Box 5"/>
          <p:cNvSpPr txBox="1">
            <a:spLocks noChangeArrowheads="1"/>
          </p:cNvSpPr>
          <p:nvPr/>
        </p:nvSpPr>
        <p:spPr bwMode="auto">
          <a:xfrm>
            <a:off x="0" y="533400"/>
            <a:ext cx="4511675" cy="396875"/>
          </a:xfrm>
          <a:prstGeom prst="rect">
            <a:avLst/>
          </a:prstGeom>
          <a:noFill/>
          <a:ln w="9525">
            <a:noFill/>
            <a:miter lim="800000"/>
            <a:headEnd/>
            <a:tailEnd/>
          </a:ln>
        </p:spPr>
        <p:txBody>
          <a:bodyPr>
            <a:spAutoFit/>
          </a:bodyPr>
          <a:lstStyle/>
          <a:p>
            <a:r>
              <a:rPr lang="en-US" sz="2000" b="0" u="none"/>
              <a:t>I.  GEOGRAPHY</a:t>
            </a:r>
          </a:p>
        </p:txBody>
      </p:sp>
      <p:sp>
        <p:nvSpPr>
          <p:cNvPr id="49158" name="Text Box 6"/>
          <p:cNvSpPr txBox="1">
            <a:spLocks noChangeArrowheads="1"/>
          </p:cNvSpPr>
          <p:nvPr/>
        </p:nvSpPr>
        <p:spPr bwMode="auto">
          <a:xfrm>
            <a:off x="381000" y="1143000"/>
            <a:ext cx="4800600" cy="641350"/>
          </a:xfrm>
          <a:prstGeom prst="rect">
            <a:avLst/>
          </a:prstGeom>
          <a:noFill/>
          <a:ln w="9525">
            <a:noFill/>
            <a:miter lim="800000"/>
            <a:headEnd/>
            <a:tailEnd/>
          </a:ln>
        </p:spPr>
        <p:txBody>
          <a:bodyPr>
            <a:spAutoFit/>
          </a:bodyPr>
          <a:lstStyle/>
          <a:p>
            <a:r>
              <a:rPr lang="en-US" b="0" u="none"/>
              <a:t>1.  Most of Egypt’s history focused around </a:t>
            </a:r>
          </a:p>
          <a:p>
            <a:r>
              <a:rPr lang="en-US" b="0" u="none"/>
              <a:t>      </a:t>
            </a:r>
            <a:r>
              <a:rPr lang="en-US" b="0">
                <a:solidFill>
                  <a:srgbClr val="FF0000"/>
                </a:solidFill>
              </a:rPr>
              <a:t>Lower</a:t>
            </a:r>
            <a:r>
              <a:rPr lang="en-US" b="0" u="none">
                <a:solidFill>
                  <a:srgbClr val="FF0000"/>
                </a:solidFill>
              </a:rPr>
              <a:t> Egypt</a:t>
            </a:r>
            <a:r>
              <a:rPr lang="en-US" b="0" u="none"/>
              <a:t>,</a:t>
            </a:r>
          </a:p>
        </p:txBody>
      </p:sp>
      <p:sp>
        <p:nvSpPr>
          <p:cNvPr id="37894" name="Text Box 8"/>
          <p:cNvSpPr txBox="1">
            <a:spLocks noChangeArrowheads="1"/>
          </p:cNvSpPr>
          <p:nvPr/>
        </p:nvSpPr>
        <p:spPr bwMode="auto">
          <a:xfrm>
            <a:off x="6172200" y="2209800"/>
            <a:ext cx="609600" cy="214313"/>
          </a:xfrm>
          <a:prstGeom prst="rect">
            <a:avLst/>
          </a:prstGeom>
          <a:solidFill>
            <a:schemeClr val="bg1"/>
          </a:solidFill>
          <a:ln w="9525">
            <a:noFill/>
            <a:miter lim="800000"/>
            <a:headEnd/>
            <a:tailEnd/>
          </a:ln>
        </p:spPr>
        <p:txBody>
          <a:bodyPr>
            <a:spAutoFit/>
          </a:bodyPr>
          <a:lstStyle/>
          <a:p>
            <a:pPr>
              <a:spcBef>
                <a:spcPct val="50000"/>
              </a:spcBef>
            </a:pPr>
            <a:endParaRPr lang="en-US" sz="800" b="0" u="none"/>
          </a:p>
        </p:txBody>
      </p:sp>
      <p:sp>
        <p:nvSpPr>
          <p:cNvPr id="49161" name="Text Box 9"/>
          <p:cNvSpPr txBox="1">
            <a:spLocks noChangeArrowheads="1"/>
          </p:cNvSpPr>
          <p:nvPr/>
        </p:nvSpPr>
        <p:spPr bwMode="auto">
          <a:xfrm>
            <a:off x="609600" y="1676400"/>
            <a:ext cx="4114800" cy="641350"/>
          </a:xfrm>
          <a:prstGeom prst="rect">
            <a:avLst/>
          </a:prstGeom>
          <a:noFill/>
          <a:ln w="9525">
            <a:noFill/>
            <a:miter lim="800000"/>
            <a:headEnd/>
            <a:tailEnd/>
          </a:ln>
        </p:spPr>
        <p:txBody>
          <a:bodyPr>
            <a:spAutoFit/>
          </a:bodyPr>
          <a:lstStyle/>
          <a:p>
            <a:r>
              <a:rPr lang="en-US" b="0" u="none"/>
              <a:t>around the Nile delta which flows into the Mediterranean Sea.</a:t>
            </a:r>
          </a:p>
        </p:txBody>
      </p:sp>
      <p:sp>
        <p:nvSpPr>
          <p:cNvPr id="49163" name="Text Box 11"/>
          <p:cNvSpPr txBox="1">
            <a:spLocks noChangeArrowheads="1"/>
          </p:cNvSpPr>
          <p:nvPr/>
        </p:nvSpPr>
        <p:spPr bwMode="auto">
          <a:xfrm>
            <a:off x="381000" y="2209800"/>
            <a:ext cx="4816475" cy="366713"/>
          </a:xfrm>
          <a:prstGeom prst="rect">
            <a:avLst/>
          </a:prstGeom>
          <a:noFill/>
          <a:ln w="9525">
            <a:noFill/>
            <a:miter lim="800000"/>
            <a:headEnd/>
            <a:tailEnd/>
          </a:ln>
        </p:spPr>
        <p:txBody>
          <a:bodyPr>
            <a:spAutoFit/>
          </a:bodyPr>
          <a:lstStyle/>
          <a:p>
            <a:r>
              <a:rPr lang="en-US" b="0" u="none"/>
              <a:t>2.  </a:t>
            </a:r>
            <a:r>
              <a:rPr lang="en-US" b="0">
                <a:solidFill>
                  <a:schemeClr val="accent2"/>
                </a:solidFill>
              </a:rPr>
              <a:t>Upper</a:t>
            </a:r>
            <a:r>
              <a:rPr lang="en-US" b="0" u="none">
                <a:solidFill>
                  <a:schemeClr val="accent2"/>
                </a:solidFill>
              </a:rPr>
              <a:t> Egypt</a:t>
            </a:r>
            <a:r>
              <a:rPr lang="en-US" b="0" u="none"/>
              <a:t> developed later upstream</a:t>
            </a:r>
          </a:p>
        </p:txBody>
      </p:sp>
      <p:sp>
        <p:nvSpPr>
          <p:cNvPr id="49165" name="Text Box 13"/>
          <p:cNvSpPr txBox="1">
            <a:spLocks noChangeArrowheads="1"/>
          </p:cNvSpPr>
          <p:nvPr/>
        </p:nvSpPr>
        <p:spPr bwMode="auto">
          <a:xfrm>
            <a:off x="381000" y="2514600"/>
            <a:ext cx="5029200" cy="611188"/>
          </a:xfrm>
          <a:prstGeom prst="rect">
            <a:avLst/>
          </a:prstGeom>
          <a:noFill/>
          <a:ln w="9525">
            <a:noFill/>
            <a:miter lim="800000"/>
            <a:headEnd/>
            <a:tailEnd/>
          </a:ln>
        </p:spPr>
        <p:txBody>
          <a:bodyPr>
            <a:spAutoFit/>
          </a:bodyPr>
          <a:lstStyle/>
          <a:p>
            <a:r>
              <a:rPr lang="en-US" b="0" u="none"/>
              <a:t>3.  Nile provided reliable transportation</a:t>
            </a:r>
          </a:p>
          <a:p>
            <a:pPr>
              <a:buFontTx/>
              <a:buChar char="-"/>
            </a:pPr>
            <a:r>
              <a:rPr lang="en-US" sz="1600" b="0" u="none"/>
              <a:t> to go north, drift with the current toward the sea</a:t>
            </a:r>
          </a:p>
        </p:txBody>
      </p:sp>
      <p:sp>
        <p:nvSpPr>
          <p:cNvPr id="49168" name="Text Box 16"/>
          <p:cNvSpPr txBox="1">
            <a:spLocks noChangeArrowheads="1"/>
          </p:cNvSpPr>
          <p:nvPr/>
        </p:nvSpPr>
        <p:spPr bwMode="auto">
          <a:xfrm>
            <a:off x="304800" y="3048000"/>
            <a:ext cx="4664075" cy="336550"/>
          </a:xfrm>
          <a:prstGeom prst="rect">
            <a:avLst/>
          </a:prstGeom>
          <a:noFill/>
          <a:ln w="9525">
            <a:noFill/>
            <a:miter lim="800000"/>
            <a:headEnd/>
            <a:tailEnd/>
          </a:ln>
        </p:spPr>
        <p:txBody>
          <a:bodyPr>
            <a:spAutoFit/>
          </a:bodyPr>
          <a:lstStyle/>
          <a:p>
            <a:r>
              <a:rPr lang="en-US" sz="1600" b="0" u="none"/>
              <a:t> - to go south, sail catching the Mediterranean breeze</a:t>
            </a:r>
          </a:p>
        </p:txBody>
      </p:sp>
      <p:sp>
        <p:nvSpPr>
          <p:cNvPr id="49171" name="Text Box 19"/>
          <p:cNvSpPr txBox="1">
            <a:spLocks noChangeArrowheads="1"/>
          </p:cNvSpPr>
          <p:nvPr/>
        </p:nvSpPr>
        <p:spPr bwMode="auto">
          <a:xfrm>
            <a:off x="152400" y="3352800"/>
            <a:ext cx="4740275" cy="366713"/>
          </a:xfrm>
          <a:prstGeom prst="rect">
            <a:avLst/>
          </a:prstGeom>
          <a:noFill/>
          <a:ln w="9525">
            <a:noFill/>
            <a:miter lim="800000"/>
            <a:headEnd/>
            <a:tailEnd/>
          </a:ln>
        </p:spPr>
        <p:txBody>
          <a:bodyPr>
            <a:spAutoFit/>
          </a:bodyPr>
          <a:lstStyle/>
          <a:p>
            <a:r>
              <a:rPr lang="en-US" b="0" u="none"/>
              <a:t>C.  Environment</a:t>
            </a:r>
          </a:p>
        </p:txBody>
      </p:sp>
      <p:sp>
        <p:nvSpPr>
          <p:cNvPr id="49172" name="Text Box 20"/>
          <p:cNvSpPr txBox="1">
            <a:spLocks noChangeArrowheads="1"/>
          </p:cNvSpPr>
          <p:nvPr/>
        </p:nvSpPr>
        <p:spPr bwMode="auto">
          <a:xfrm>
            <a:off x="381000" y="3657600"/>
            <a:ext cx="4892675" cy="366713"/>
          </a:xfrm>
          <a:prstGeom prst="rect">
            <a:avLst/>
          </a:prstGeom>
          <a:noFill/>
          <a:ln w="9525">
            <a:noFill/>
            <a:miter lim="800000"/>
            <a:headEnd/>
            <a:tailEnd/>
          </a:ln>
        </p:spPr>
        <p:txBody>
          <a:bodyPr>
            <a:spAutoFit/>
          </a:bodyPr>
          <a:lstStyle/>
          <a:p>
            <a:r>
              <a:rPr lang="en-US" b="0" u="none"/>
              <a:t>1.  Unlike Mesopotamia, the Nile was predictable</a:t>
            </a:r>
          </a:p>
        </p:txBody>
      </p:sp>
      <p:sp>
        <p:nvSpPr>
          <p:cNvPr id="49174" name="Text Box 22"/>
          <p:cNvSpPr txBox="1">
            <a:spLocks noChangeArrowheads="1"/>
          </p:cNvSpPr>
          <p:nvPr/>
        </p:nvSpPr>
        <p:spPr bwMode="auto">
          <a:xfrm>
            <a:off x="381000" y="3962400"/>
            <a:ext cx="4572000" cy="1739900"/>
          </a:xfrm>
          <a:prstGeom prst="rect">
            <a:avLst/>
          </a:prstGeom>
          <a:noFill/>
          <a:ln w="9525">
            <a:noFill/>
            <a:miter lim="800000"/>
            <a:headEnd/>
            <a:tailEnd/>
          </a:ln>
        </p:spPr>
        <p:txBody>
          <a:bodyPr>
            <a:spAutoFit/>
          </a:bodyPr>
          <a:lstStyle/>
          <a:p>
            <a:r>
              <a:rPr lang="en-US" b="0" u="none"/>
              <a:t>2.  </a:t>
            </a:r>
            <a:r>
              <a:rPr lang="en-US" u="none">
                <a:solidFill>
                  <a:srgbClr val="663300"/>
                </a:solidFill>
              </a:rPr>
              <a:t>Deserts</a:t>
            </a:r>
            <a:r>
              <a:rPr lang="en-US" b="0" u="none"/>
              <a:t> on both sides of Nile</a:t>
            </a:r>
          </a:p>
          <a:p>
            <a:r>
              <a:rPr lang="en-US" b="0" u="none"/>
              <a:t>    - provided natural protection against invaders</a:t>
            </a:r>
          </a:p>
          <a:p>
            <a:r>
              <a:rPr lang="en-US" b="0" u="none"/>
              <a:t>    - also reduced interaction with other people</a:t>
            </a:r>
          </a:p>
          <a:p>
            <a:r>
              <a:rPr lang="en-US" b="0" u="none"/>
              <a:t>      </a:t>
            </a:r>
          </a:p>
          <a:p>
            <a:r>
              <a:rPr lang="en-US" b="0" u="none"/>
              <a:t>Egypt would develop mostly in isolation and therefore, a culture that was quite unique.</a:t>
            </a:r>
          </a:p>
        </p:txBody>
      </p:sp>
      <p:sp>
        <p:nvSpPr>
          <p:cNvPr id="37902" name="Text Box 25"/>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49181" name="Oval 29"/>
          <p:cNvSpPr>
            <a:spLocks noChangeArrowheads="1"/>
          </p:cNvSpPr>
          <p:nvPr/>
        </p:nvSpPr>
        <p:spPr bwMode="auto">
          <a:xfrm>
            <a:off x="7924800" y="4572000"/>
            <a:ext cx="762000" cy="457200"/>
          </a:xfrm>
          <a:prstGeom prst="ellipse">
            <a:avLst/>
          </a:prstGeom>
          <a:noFill/>
          <a:ln w="12700">
            <a:solidFill>
              <a:srgbClr val="FF0000"/>
            </a:solidFill>
            <a:round/>
            <a:headEnd/>
            <a:tailEnd/>
          </a:ln>
        </p:spPr>
        <p:txBody>
          <a:bodyPr wrap="none" anchor="ctr"/>
          <a:lstStyle/>
          <a:p>
            <a:endParaRPr lang="en-US"/>
          </a:p>
        </p:txBody>
      </p:sp>
      <p:pic>
        <p:nvPicPr>
          <p:cNvPr id="49183" name="Picture 31"/>
          <p:cNvPicPr>
            <a:picLocks noChangeAspect="1" noChangeArrowheads="1"/>
          </p:cNvPicPr>
          <p:nvPr/>
        </p:nvPicPr>
        <p:blipFill>
          <a:blip r:embed="rId3" cstate="print"/>
          <a:srcRect/>
          <a:stretch>
            <a:fillRect/>
          </a:stretch>
        </p:blipFill>
        <p:spPr bwMode="auto">
          <a:xfrm>
            <a:off x="5162550" y="685800"/>
            <a:ext cx="3981450" cy="6172200"/>
          </a:xfrm>
          <a:prstGeom prst="rect">
            <a:avLst/>
          </a:prstGeom>
          <a:noFill/>
          <a:ln w="9525">
            <a:noFill/>
            <a:miter lim="800000"/>
            <a:headEnd/>
            <a:tailEnd/>
          </a:ln>
        </p:spPr>
      </p:pic>
      <p:sp>
        <p:nvSpPr>
          <p:cNvPr id="49184" name="Oval 32"/>
          <p:cNvSpPr>
            <a:spLocks noChangeArrowheads="1"/>
          </p:cNvSpPr>
          <p:nvPr/>
        </p:nvSpPr>
        <p:spPr bwMode="auto">
          <a:xfrm>
            <a:off x="5181600" y="1828800"/>
            <a:ext cx="2362200" cy="1447800"/>
          </a:xfrm>
          <a:prstGeom prst="ellipse">
            <a:avLst/>
          </a:prstGeom>
          <a:noFill/>
          <a:ln w="28575">
            <a:solidFill>
              <a:srgbClr val="FF0000"/>
            </a:solidFill>
            <a:round/>
            <a:headEnd/>
            <a:tailEnd/>
          </a:ln>
        </p:spPr>
        <p:txBody>
          <a:bodyPr wrap="none" anchor="ctr"/>
          <a:lstStyle/>
          <a:p>
            <a:endParaRPr lang="en-US"/>
          </a:p>
        </p:txBody>
      </p:sp>
      <p:sp>
        <p:nvSpPr>
          <p:cNvPr id="49185" name="Oval 33"/>
          <p:cNvSpPr>
            <a:spLocks noChangeArrowheads="1"/>
          </p:cNvSpPr>
          <p:nvPr/>
        </p:nvSpPr>
        <p:spPr bwMode="auto">
          <a:xfrm>
            <a:off x="5486400" y="3810000"/>
            <a:ext cx="2743200" cy="914400"/>
          </a:xfrm>
          <a:prstGeom prst="ellipse">
            <a:avLst/>
          </a:prstGeom>
          <a:noFill/>
          <a:ln w="28575">
            <a:solidFill>
              <a:schemeClr val="accent2"/>
            </a:solidFill>
            <a:round/>
            <a:headEnd/>
            <a:tailEnd/>
          </a:ln>
        </p:spPr>
        <p:txBody>
          <a:bodyPr wrap="none" anchor="ctr"/>
          <a:lstStyle/>
          <a:p>
            <a:endParaRPr lang="en-US"/>
          </a:p>
        </p:txBody>
      </p:sp>
      <p:pic>
        <p:nvPicPr>
          <p:cNvPr id="49188" name="Picture 36" descr="Africa"/>
          <p:cNvPicPr>
            <a:picLocks noChangeAspect="1" noChangeArrowheads="1"/>
          </p:cNvPicPr>
          <p:nvPr/>
        </p:nvPicPr>
        <p:blipFill>
          <a:blip r:embed="rId4" cstate="print"/>
          <a:srcRect/>
          <a:stretch>
            <a:fillRect/>
          </a:stretch>
        </p:blipFill>
        <p:spPr bwMode="auto">
          <a:xfrm>
            <a:off x="5094288" y="1295400"/>
            <a:ext cx="4049712" cy="5562600"/>
          </a:xfrm>
          <a:prstGeom prst="rect">
            <a:avLst/>
          </a:prstGeom>
          <a:noFill/>
          <a:ln w="9525">
            <a:noFill/>
            <a:miter lim="800000"/>
            <a:headEnd/>
            <a:tailEnd/>
          </a:ln>
        </p:spPr>
      </p:pic>
      <p:sp>
        <p:nvSpPr>
          <p:cNvPr id="49189" name="Line 37"/>
          <p:cNvSpPr>
            <a:spLocks noChangeShapeType="1"/>
          </p:cNvSpPr>
          <p:nvPr/>
        </p:nvSpPr>
        <p:spPr bwMode="auto">
          <a:xfrm>
            <a:off x="7543800" y="2133600"/>
            <a:ext cx="0" cy="762000"/>
          </a:xfrm>
          <a:prstGeom prst="line">
            <a:avLst/>
          </a:prstGeom>
          <a:noFill/>
          <a:ln w="9525">
            <a:solidFill>
              <a:srgbClr val="FF0000"/>
            </a:solidFill>
            <a:round/>
            <a:headEnd/>
            <a:tailEnd type="triangle" w="med" len="med"/>
          </a:ln>
        </p:spPr>
        <p:txBody>
          <a:bodyPr/>
          <a:lstStyle/>
          <a:p>
            <a:endParaRPr lang="en-US"/>
          </a:p>
        </p:txBody>
      </p:sp>
      <p:sp>
        <p:nvSpPr>
          <p:cNvPr id="49190" name="Line 38"/>
          <p:cNvSpPr>
            <a:spLocks noChangeShapeType="1"/>
          </p:cNvSpPr>
          <p:nvPr/>
        </p:nvSpPr>
        <p:spPr bwMode="auto">
          <a:xfrm flipV="1">
            <a:off x="7620000" y="3657600"/>
            <a:ext cx="0" cy="533400"/>
          </a:xfrm>
          <a:prstGeom prst="line">
            <a:avLst/>
          </a:prstGeom>
          <a:noFill/>
          <a:ln w="9525">
            <a:solidFill>
              <a:srgbClr val="FF0000"/>
            </a:solidFill>
            <a:round/>
            <a:headEnd/>
            <a:tailEnd type="triangle" w="med" len="med"/>
          </a:ln>
        </p:spPr>
        <p:txBody>
          <a:bodyPr/>
          <a:lstStyle/>
          <a:p>
            <a:endParaRPr lang="en-US"/>
          </a:p>
        </p:txBody>
      </p:sp>
      <p:sp>
        <p:nvSpPr>
          <p:cNvPr id="49191" name="Text Box 39"/>
          <p:cNvSpPr txBox="1">
            <a:spLocks noChangeArrowheads="1"/>
          </p:cNvSpPr>
          <p:nvPr/>
        </p:nvSpPr>
        <p:spPr bwMode="auto">
          <a:xfrm>
            <a:off x="7543800" y="1676400"/>
            <a:ext cx="304800" cy="304800"/>
          </a:xfrm>
          <a:prstGeom prst="rect">
            <a:avLst/>
          </a:prstGeom>
          <a:solidFill>
            <a:srgbClr val="0099CC"/>
          </a:solidFill>
          <a:ln w="9525">
            <a:noFill/>
            <a:miter lim="800000"/>
            <a:headEnd/>
            <a:tailEnd/>
          </a:ln>
        </p:spPr>
        <p:txBody>
          <a:bodyPr>
            <a:spAutoFit/>
          </a:bodyPr>
          <a:lstStyle/>
          <a:p>
            <a:pPr>
              <a:spcBef>
                <a:spcPct val="50000"/>
              </a:spcBef>
            </a:pPr>
            <a:endParaRPr lang="en-US" sz="1400" b="0" u="none"/>
          </a:p>
        </p:txBody>
      </p:sp>
      <p:pic>
        <p:nvPicPr>
          <p:cNvPr id="49192" name="Picture 40"/>
          <p:cNvPicPr>
            <a:picLocks noChangeAspect="1" noChangeArrowheads="1"/>
          </p:cNvPicPr>
          <p:nvPr/>
        </p:nvPicPr>
        <p:blipFill>
          <a:blip r:embed="rId3" cstate="print"/>
          <a:srcRect/>
          <a:stretch>
            <a:fillRect/>
          </a:stretch>
        </p:blipFill>
        <p:spPr bwMode="auto">
          <a:xfrm>
            <a:off x="5064125" y="685800"/>
            <a:ext cx="4079875" cy="6172200"/>
          </a:xfrm>
          <a:prstGeom prst="rect">
            <a:avLst/>
          </a:prstGeom>
          <a:noFill/>
          <a:ln w="9525">
            <a:noFill/>
            <a:miter lim="800000"/>
            <a:headEnd/>
            <a:tailEnd/>
          </a:ln>
        </p:spPr>
      </p:pic>
      <p:sp>
        <p:nvSpPr>
          <p:cNvPr id="49193" name="Oval 41"/>
          <p:cNvSpPr>
            <a:spLocks noChangeArrowheads="1"/>
          </p:cNvSpPr>
          <p:nvPr/>
        </p:nvSpPr>
        <p:spPr bwMode="auto">
          <a:xfrm>
            <a:off x="5181600" y="3276600"/>
            <a:ext cx="990600" cy="609600"/>
          </a:xfrm>
          <a:prstGeom prst="ellipse">
            <a:avLst/>
          </a:prstGeom>
          <a:noFill/>
          <a:ln w="38100">
            <a:solidFill>
              <a:srgbClr val="663300"/>
            </a:solidFill>
            <a:round/>
            <a:headEnd/>
            <a:tailEnd/>
          </a:ln>
        </p:spPr>
        <p:txBody>
          <a:bodyPr wrap="none" anchor="ctr"/>
          <a:lstStyle/>
          <a:p>
            <a:endParaRPr lang="en-US"/>
          </a:p>
        </p:txBody>
      </p:sp>
      <p:sp>
        <p:nvSpPr>
          <p:cNvPr id="49194" name="Oval 42"/>
          <p:cNvSpPr>
            <a:spLocks noChangeArrowheads="1"/>
          </p:cNvSpPr>
          <p:nvPr/>
        </p:nvSpPr>
        <p:spPr bwMode="auto">
          <a:xfrm>
            <a:off x="6477000" y="3276600"/>
            <a:ext cx="990600" cy="609600"/>
          </a:xfrm>
          <a:prstGeom prst="ellipse">
            <a:avLst/>
          </a:prstGeom>
          <a:noFill/>
          <a:ln w="38100">
            <a:solidFill>
              <a:srgbClr val="6633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83"/>
                                        </p:tgtEl>
                                        <p:attrNameLst>
                                          <p:attrName>style.visibility</p:attrName>
                                        </p:attrNameLst>
                                      </p:cBhvr>
                                      <p:to>
                                        <p:strVal val="visible"/>
                                      </p:to>
                                    </p:set>
                                    <p:anim calcmode="lin" valueType="num">
                                      <p:cBhvr additive="base">
                                        <p:cTn id="7" dur="500" fill="hold"/>
                                        <p:tgtEl>
                                          <p:spTgt spid="49183"/>
                                        </p:tgtEl>
                                        <p:attrNameLst>
                                          <p:attrName>ppt_x</p:attrName>
                                        </p:attrNameLst>
                                      </p:cBhvr>
                                      <p:tavLst>
                                        <p:tav tm="0">
                                          <p:val>
                                            <p:strVal val="0-#ppt_w/2"/>
                                          </p:val>
                                        </p:tav>
                                        <p:tav tm="100000">
                                          <p:val>
                                            <p:strVal val="#ppt_x"/>
                                          </p:val>
                                        </p:tav>
                                      </p:tavLst>
                                    </p:anim>
                                    <p:anim calcmode="lin" valueType="num">
                                      <p:cBhvr additive="base">
                                        <p:cTn id="8" dur="500" fill="hold"/>
                                        <p:tgtEl>
                                          <p:spTgt spid="491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0-#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61"/>
                                        </p:tgtEl>
                                        <p:attrNameLst>
                                          <p:attrName>style.visibility</p:attrName>
                                        </p:attrNameLst>
                                      </p:cBhvr>
                                      <p:to>
                                        <p:strVal val="visible"/>
                                      </p:to>
                                    </p:set>
                                    <p:anim calcmode="lin" valueType="num">
                                      <p:cBhvr additive="base">
                                        <p:cTn id="25" dur="500" fill="hold"/>
                                        <p:tgtEl>
                                          <p:spTgt spid="49161"/>
                                        </p:tgtEl>
                                        <p:attrNameLst>
                                          <p:attrName>ppt_x</p:attrName>
                                        </p:attrNameLst>
                                      </p:cBhvr>
                                      <p:tavLst>
                                        <p:tav tm="0">
                                          <p:val>
                                            <p:strVal val="0-#ppt_w/2"/>
                                          </p:val>
                                        </p:tav>
                                        <p:tav tm="100000">
                                          <p:val>
                                            <p:strVal val="#ppt_x"/>
                                          </p:val>
                                        </p:tav>
                                      </p:tavLst>
                                    </p:anim>
                                    <p:anim calcmode="lin" valueType="num">
                                      <p:cBhvr additive="base">
                                        <p:cTn id="26" dur="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84"/>
                                        </p:tgtEl>
                                        <p:attrNameLst>
                                          <p:attrName>style.visibility</p:attrName>
                                        </p:attrNameLst>
                                      </p:cBhvr>
                                      <p:to>
                                        <p:strVal val="visible"/>
                                      </p:to>
                                    </p:set>
                                    <p:anim calcmode="lin" valueType="num">
                                      <p:cBhvr additive="base">
                                        <p:cTn id="31" dur="500" fill="hold"/>
                                        <p:tgtEl>
                                          <p:spTgt spid="49184"/>
                                        </p:tgtEl>
                                        <p:attrNameLst>
                                          <p:attrName>ppt_x</p:attrName>
                                        </p:attrNameLst>
                                      </p:cBhvr>
                                      <p:tavLst>
                                        <p:tav tm="0">
                                          <p:val>
                                            <p:strVal val="0-#ppt_w/2"/>
                                          </p:val>
                                        </p:tav>
                                        <p:tav tm="100000">
                                          <p:val>
                                            <p:strVal val="#ppt_x"/>
                                          </p:val>
                                        </p:tav>
                                      </p:tavLst>
                                    </p:anim>
                                    <p:anim calcmode="lin" valueType="num">
                                      <p:cBhvr additive="base">
                                        <p:cTn id="32"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additive="base">
                                        <p:cTn id="37" dur="500" fill="hold"/>
                                        <p:tgtEl>
                                          <p:spTgt spid="49163"/>
                                        </p:tgtEl>
                                        <p:attrNameLst>
                                          <p:attrName>ppt_x</p:attrName>
                                        </p:attrNameLst>
                                      </p:cBhvr>
                                      <p:tavLst>
                                        <p:tav tm="0">
                                          <p:val>
                                            <p:strVal val="0-#ppt_w/2"/>
                                          </p:val>
                                        </p:tav>
                                        <p:tav tm="100000">
                                          <p:val>
                                            <p:strVal val="#ppt_x"/>
                                          </p:val>
                                        </p:tav>
                                      </p:tavLst>
                                    </p:anim>
                                    <p:anim calcmode="lin" valueType="num">
                                      <p:cBhvr additive="base">
                                        <p:cTn id="38"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85"/>
                                        </p:tgtEl>
                                        <p:attrNameLst>
                                          <p:attrName>style.visibility</p:attrName>
                                        </p:attrNameLst>
                                      </p:cBhvr>
                                      <p:to>
                                        <p:strVal val="visible"/>
                                      </p:to>
                                    </p:set>
                                    <p:anim calcmode="lin" valueType="num">
                                      <p:cBhvr additive="base">
                                        <p:cTn id="43" dur="500" fill="hold"/>
                                        <p:tgtEl>
                                          <p:spTgt spid="49185"/>
                                        </p:tgtEl>
                                        <p:attrNameLst>
                                          <p:attrName>ppt_x</p:attrName>
                                        </p:attrNameLst>
                                      </p:cBhvr>
                                      <p:tavLst>
                                        <p:tav tm="0">
                                          <p:val>
                                            <p:strVal val="0-#ppt_w/2"/>
                                          </p:val>
                                        </p:tav>
                                        <p:tav tm="100000">
                                          <p:val>
                                            <p:strVal val="#ppt_x"/>
                                          </p:val>
                                        </p:tav>
                                      </p:tavLst>
                                    </p:anim>
                                    <p:anim calcmode="lin" valueType="num">
                                      <p:cBhvr additive="base">
                                        <p:cTn id="44" dur="500" fill="hold"/>
                                        <p:tgtEl>
                                          <p:spTgt spid="4918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65"/>
                                        </p:tgtEl>
                                        <p:attrNameLst>
                                          <p:attrName>style.visibility</p:attrName>
                                        </p:attrNameLst>
                                      </p:cBhvr>
                                      <p:to>
                                        <p:strVal val="visible"/>
                                      </p:to>
                                    </p:set>
                                    <p:anim calcmode="lin" valueType="num">
                                      <p:cBhvr additive="base">
                                        <p:cTn id="49" dur="500" fill="hold"/>
                                        <p:tgtEl>
                                          <p:spTgt spid="49165"/>
                                        </p:tgtEl>
                                        <p:attrNameLst>
                                          <p:attrName>ppt_x</p:attrName>
                                        </p:attrNameLst>
                                      </p:cBhvr>
                                      <p:tavLst>
                                        <p:tav tm="0">
                                          <p:val>
                                            <p:strVal val="0-#ppt_w/2"/>
                                          </p:val>
                                        </p:tav>
                                        <p:tav tm="100000">
                                          <p:val>
                                            <p:strVal val="#ppt_x"/>
                                          </p:val>
                                        </p:tav>
                                      </p:tavLst>
                                    </p:anim>
                                    <p:anim calcmode="lin" valueType="num">
                                      <p:cBhvr additive="base">
                                        <p:cTn id="50"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91"/>
                                        </p:tgtEl>
                                        <p:attrNameLst>
                                          <p:attrName>style.visibility</p:attrName>
                                        </p:attrNameLst>
                                      </p:cBhvr>
                                      <p:to>
                                        <p:strVal val="visible"/>
                                      </p:to>
                                    </p:set>
                                    <p:anim calcmode="lin" valueType="num">
                                      <p:cBhvr additive="base">
                                        <p:cTn id="55" dur="500" fill="hold"/>
                                        <p:tgtEl>
                                          <p:spTgt spid="49191"/>
                                        </p:tgtEl>
                                        <p:attrNameLst>
                                          <p:attrName>ppt_x</p:attrName>
                                        </p:attrNameLst>
                                      </p:cBhvr>
                                      <p:tavLst>
                                        <p:tav tm="0">
                                          <p:val>
                                            <p:strVal val="0-#ppt_w/2"/>
                                          </p:val>
                                        </p:tav>
                                        <p:tav tm="100000">
                                          <p:val>
                                            <p:strVal val="#ppt_x"/>
                                          </p:val>
                                        </p:tav>
                                      </p:tavLst>
                                    </p:anim>
                                    <p:anim calcmode="lin" valueType="num">
                                      <p:cBhvr additive="base">
                                        <p:cTn id="56" dur="500" fill="hold"/>
                                        <p:tgtEl>
                                          <p:spTgt spid="4919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9188"/>
                                        </p:tgtEl>
                                        <p:attrNameLst>
                                          <p:attrName>style.visibility</p:attrName>
                                        </p:attrNameLst>
                                      </p:cBhvr>
                                      <p:to>
                                        <p:strVal val="visible"/>
                                      </p:to>
                                    </p:set>
                                    <p:anim calcmode="lin" valueType="num">
                                      <p:cBhvr additive="base">
                                        <p:cTn id="61" dur="500" fill="hold"/>
                                        <p:tgtEl>
                                          <p:spTgt spid="49188"/>
                                        </p:tgtEl>
                                        <p:attrNameLst>
                                          <p:attrName>ppt_x</p:attrName>
                                        </p:attrNameLst>
                                      </p:cBhvr>
                                      <p:tavLst>
                                        <p:tav tm="0">
                                          <p:val>
                                            <p:strVal val="0-#ppt_w/2"/>
                                          </p:val>
                                        </p:tav>
                                        <p:tav tm="100000">
                                          <p:val>
                                            <p:strVal val="#ppt_x"/>
                                          </p:val>
                                        </p:tav>
                                      </p:tavLst>
                                    </p:anim>
                                    <p:anim calcmode="lin" valueType="num">
                                      <p:cBhvr additive="base">
                                        <p:cTn id="62" dur="500" fill="hold"/>
                                        <p:tgtEl>
                                          <p:spTgt spid="4918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9189"/>
                                        </p:tgtEl>
                                        <p:attrNameLst>
                                          <p:attrName>style.visibility</p:attrName>
                                        </p:attrNameLst>
                                      </p:cBhvr>
                                      <p:to>
                                        <p:strVal val="visible"/>
                                      </p:to>
                                    </p:set>
                                    <p:anim calcmode="lin" valueType="num">
                                      <p:cBhvr additive="base">
                                        <p:cTn id="67" dur="500" fill="hold"/>
                                        <p:tgtEl>
                                          <p:spTgt spid="49189"/>
                                        </p:tgtEl>
                                        <p:attrNameLst>
                                          <p:attrName>ppt_x</p:attrName>
                                        </p:attrNameLst>
                                      </p:cBhvr>
                                      <p:tavLst>
                                        <p:tav tm="0">
                                          <p:val>
                                            <p:strVal val="0-#ppt_w/2"/>
                                          </p:val>
                                        </p:tav>
                                        <p:tav tm="100000">
                                          <p:val>
                                            <p:strVal val="#ppt_x"/>
                                          </p:val>
                                        </p:tav>
                                      </p:tavLst>
                                    </p:anim>
                                    <p:anim calcmode="lin" valueType="num">
                                      <p:cBhvr additive="base">
                                        <p:cTn id="68" dur="500" fill="hold"/>
                                        <p:tgtEl>
                                          <p:spTgt spid="4918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9190"/>
                                        </p:tgtEl>
                                        <p:attrNameLst>
                                          <p:attrName>style.visibility</p:attrName>
                                        </p:attrNameLst>
                                      </p:cBhvr>
                                      <p:to>
                                        <p:strVal val="visible"/>
                                      </p:to>
                                    </p:set>
                                    <p:anim calcmode="lin" valueType="num">
                                      <p:cBhvr additive="base">
                                        <p:cTn id="73" dur="500" fill="hold"/>
                                        <p:tgtEl>
                                          <p:spTgt spid="49190"/>
                                        </p:tgtEl>
                                        <p:attrNameLst>
                                          <p:attrName>ppt_x</p:attrName>
                                        </p:attrNameLst>
                                      </p:cBhvr>
                                      <p:tavLst>
                                        <p:tav tm="0">
                                          <p:val>
                                            <p:strVal val="0-#ppt_w/2"/>
                                          </p:val>
                                        </p:tav>
                                        <p:tav tm="100000">
                                          <p:val>
                                            <p:strVal val="#ppt_x"/>
                                          </p:val>
                                        </p:tav>
                                      </p:tavLst>
                                    </p:anim>
                                    <p:anim calcmode="lin" valueType="num">
                                      <p:cBhvr additive="base">
                                        <p:cTn id="74" dur="500" fill="hold"/>
                                        <p:tgtEl>
                                          <p:spTgt spid="4919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9168"/>
                                        </p:tgtEl>
                                        <p:attrNameLst>
                                          <p:attrName>style.visibility</p:attrName>
                                        </p:attrNameLst>
                                      </p:cBhvr>
                                      <p:to>
                                        <p:strVal val="visible"/>
                                      </p:to>
                                    </p:set>
                                    <p:anim calcmode="lin" valueType="num">
                                      <p:cBhvr additive="base">
                                        <p:cTn id="79" dur="500" fill="hold"/>
                                        <p:tgtEl>
                                          <p:spTgt spid="49168"/>
                                        </p:tgtEl>
                                        <p:attrNameLst>
                                          <p:attrName>ppt_x</p:attrName>
                                        </p:attrNameLst>
                                      </p:cBhvr>
                                      <p:tavLst>
                                        <p:tav tm="0">
                                          <p:val>
                                            <p:strVal val="0-#ppt_w/2"/>
                                          </p:val>
                                        </p:tav>
                                        <p:tav tm="100000">
                                          <p:val>
                                            <p:strVal val="#ppt_x"/>
                                          </p:val>
                                        </p:tav>
                                      </p:tavLst>
                                    </p:anim>
                                    <p:anim calcmode="lin" valueType="num">
                                      <p:cBhvr additive="base">
                                        <p:cTn id="80" dur="500" fill="hold"/>
                                        <p:tgtEl>
                                          <p:spTgt spid="4916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9171"/>
                                        </p:tgtEl>
                                        <p:attrNameLst>
                                          <p:attrName>style.visibility</p:attrName>
                                        </p:attrNameLst>
                                      </p:cBhvr>
                                      <p:to>
                                        <p:strVal val="visible"/>
                                      </p:to>
                                    </p:set>
                                    <p:anim calcmode="lin" valueType="num">
                                      <p:cBhvr additive="base">
                                        <p:cTn id="85" dur="500" fill="hold"/>
                                        <p:tgtEl>
                                          <p:spTgt spid="49171"/>
                                        </p:tgtEl>
                                        <p:attrNameLst>
                                          <p:attrName>ppt_x</p:attrName>
                                        </p:attrNameLst>
                                      </p:cBhvr>
                                      <p:tavLst>
                                        <p:tav tm="0">
                                          <p:val>
                                            <p:strVal val="0-#ppt_w/2"/>
                                          </p:val>
                                        </p:tav>
                                        <p:tav tm="100000">
                                          <p:val>
                                            <p:strVal val="#ppt_x"/>
                                          </p:val>
                                        </p:tav>
                                      </p:tavLst>
                                    </p:anim>
                                    <p:anim calcmode="lin" valueType="num">
                                      <p:cBhvr additive="base">
                                        <p:cTn id="86"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9172"/>
                                        </p:tgtEl>
                                        <p:attrNameLst>
                                          <p:attrName>style.visibility</p:attrName>
                                        </p:attrNameLst>
                                      </p:cBhvr>
                                      <p:to>
                                        <p:strVal val="visible"/>
                                      </p:to>
                                    </p:set>
                                    <p:anim calcmode="lin" valueType="num">
                                      <p:cBhvr additive="base">
                                        <p:cTn id="91" dur="500" fill="hold"/>
                                        <p:tgtEl>
                                          <p:spTgt spid="49172"/>
                                        </p:tgtEl>
                                        <p:attrNameLst>
                                          <p:attrName>ppt_x</p:attrName>
                                        </p:attrNameLst>
                                      </p:cBhvr>
                                      <p:tavLst>
                                        <p:tav tm="0">
                                          <p:val>
                                            <p:strVal val="0-#ppt_w/2"/>
                                          </p:val>
                                        </p:tav>
                                        <p:tav tm="100000">
                                          <p:val>
                                            <p:strVal val="#ppt_x"/>
                                          </p:val>
                                        </p:tav>
                                      </p:tavLst>
                                    </p:anim>
                                    <p:anim calcmode="lin" valueType="num">
                                      <p:cBhvr additive="base">
                                        <p:cTn id="92"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9181"/>
                                        </p:tgtEl>
                                        <p:attrNameLst>
                                          <p:attrName>style.visibility</p:attrName>
                                        </p:attrNameLst>
                                      </p:cBhvr>
                                      <p:to>
                                        <p:strVal val="visible"/>
                                      </p:to>
                                    </p:set>
                                    <p:anim calcmode="lin" valueType="num">
                                      <p:cBhvr additive="base">
                                        <p:cTn id="97" dur="500" fill="hold"/>
                                        <p:tgtEl>
                                          <p:spTgt spid="49181"/>
                                        </p:tgtEl>
                                        <p:attrNameLst>
                                          <p:attrName>ppt_x</p:attrName>
                                        </p:attrNameLst>
                                      </p:cBhvr>
                                      <p:tavLst>
                                        <p:tav tm="0">
                                          <p:val>
                                            <p:strVal val="0-#ppt_w/2"/>
                                          </p:val>
                                        </p:tav>
                                        <p:tav tm="100000">
                                          <p:val>
                                            <p:strVal val="#ppt_x"/>
                                          </p:val>
                                        </p:tav>
                                      </p:tavLst>
                                    </p:anim>
                                    <p:anim calcmode="lin" valueType="num">
                                      <p:cBhvr additive="base">
                                        <p:cTn id="98" dur="500" fill="hold"/>
                                        <p:tgtEl>
                                          <p:spTgt spid="4918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9174"/>
                                        </p:tgtEl>
                                        <p:attrNameLst>
                                          <p:attrName>style.visibility</p:attrName>
                                        </p:attrNameLst>
                                      </p:cBhvr>
                                      <p:to>
                                        <p:strVal val="visible"/>
                                      </p:to>
                                    </p:set>
                                    <p:anim calcmode="lin" valueType="num">
                                      <p:cBhvr additive="base">
                                        <p:cTn id="103" dur="500" fill="hold"/>
                                        <p:tgtEl>
                                          <p:spTgt spid="49174"/>
                                        </p:tgtEl>
                                        <p:attrNameLst>
                                          <p:attrName>ppt_x</p:attrName>
                                        </p:attrNameLst>
                                      </p:cBhvr>
                                      <p:tavLst>
                                        <p:tav tm="0">
                                          <p:val>
                                            <p:strVal val="0-#ppt_w/2"/>
                                          </p:val>
                                        </p:tav>
                                        <p:tav tm="100000">
                                          <p:val>
                                            <p:strVal val="#ppt_x"/>
                                          </p:val>
                                        </p:tav>
                                      </p:tavLst>
                                    </p:anim>
                                    <p:anim calcmode="lin" valueType="num">
                                      <p:cBhvr additive="base">
                                        <p:cTn id="104" dur="500" fill="hold"/>
                                        <p:tgtEl>
                                          <p:spTgt spid="49174"/>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9192"/>
                                        </p:tgtEl>
                                        <p:attrNameLst>
                                          <p:attrName>style.visibility</p:attrName>
                                        </p:attrNameLst>
                                      </p:cBhvr>
                                      <p:to>
                                        <p:strVal val="visible"/>
                                      </p:to>
                                    </p:set>
                                    <p:anim calcmode="lin" valueType="num">
                                      <p:cBhvr additive="base">
                                        <p:cTn id="109" dur="500" fill="hold"/>
                                        <p:tgtEl>
                                          <p:spTgt spid="49192"/>
                                        </p:tgtEl>
                                        <p:attrNameLst>
                                          <p:attrName>ppt_x</p:attrName>
                                        </p:attrNameLst>
                                      </p:cBhvr>
                                      <p:tavLst>
                                        <p:tav tm="0">
                                          <p:val>
                                            <p:strVal val="0-#ppt_w/2"/>
                                          </p:val>
                                        </p:tav>
                                        <p:tav tm="100000">
                                          <p:val>
                                            <p:strVal val="#ppt_x"/>
                                          </p:val>
                                        </p:tav>
                                      </p:tavLst>
                                    </p:anim>
                                    <p:anim calcmode="lin" valueType="num">
                                      <p:cBhvr additive="base">
                                        <p:cTn id="110" dur="500" fill="hold"/>
                                        <p:tgtEl>
                                          <p:spTgt spid="4919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9193"/>
                                        </p:tgtEl>
                                        <p:attrNameLst>
                                          <p:attrName>style.visibility</p:attrName>
                                        </p:attrNameLst>
                                      </p:cBhvr>
                                      <p:to>
                                        <p:strVal val="visible"/>
                                      </p:to>
                                    </p:set>
                                    <p:anim calcmode="lin" valueType="num">
                                      <p:cBhvr additive="base">
                                        <p:cTn id="115" dur="500" fill="hold"/>
                                        <p:tgtEl>
                                          <p:spTgt spid="49193"/>
                                        </p:tgtEl>
                                        <p:attrNameLst>
                                          <p:attrName>ppt_x</p:attrName>
                                        </p:attrNameLst>
                                      </p:cBhvr>
                                      <p:tavLst>
                                        <p:tav tm="0">
                                          <p:val>
                                            <p:strVal val="0-#ppt_w/2"/>
                                          </p:val>
                                        </p:tav>
                                        <p:tav tm="100000">
                                          <p:val>
                                            <p:strVal val="#ppt_x"/>
                                          </p:val>
                                        </p:tav>
                                      </p:tavLst>
                                    </p:anim>
                                    <p:anim calcmode="lin" valueType="num">
                                      <p:cBhvr additive="base">
                                        <p:cTn id="116" dur="500" fill="hold"/>
                                        <p:tgtEl>
                                          <p:spTgt spid="49193"/>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9194"/>
                                        </p:tgtEl>
                                        <p:attrNameLst>
                                          <p:attrName>style.visibility</p:attrName>
                                        </p:attrNameLst>
                                      </p:cBhvr>
                                      <p:to>
                                        <p:strVal val="visible"/>
                                      </p:to>
                                    </p:set>
                                    <p:anim calcmode="lin" valueType="num">
                                      <p:cBhvr additive="base">
                                        <p:cTn id="121" dur="500" fill="hold"/>
                                        <p:tgtEl>
                                          <p:spTgt spid="49194"/>
                                        </p:tgtEl>
                                        <p:attrNameLst>
                                          <p:attrName>ppt_x</p:attrName>
                                        </p:attrNameLst>
                                      </p:cBhvr>
                                      <p:tavLst>
                                        <p:tav tm="0">
                                          <p:val>
                                            <p:strVal val="0-#ppt_w/2"/>
                                          </p:val>
                                        </p:tav>
                                        <p:tav tm="100000">
                                          <p:val>
                                            <p:strVal val="#ppt_x"/>
                                          </p:val>
                                        </p:tav>
                                      </p:tavLst>
                                    </p:anim>
                                    <p:anim calcmode="lin" valueType="num">
                                      <p:cBhvr additive="base">
                                        <p:cTn id="122" dur="500" fill="hold"/>
                                        <p:tgtEl>
                                          <p:spTgt spid="49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8" grpId="0" autoUpdateAnimBg="0"/>
      <p:bldP spid="49161" grpId="0" autoUpdateAnimBg="0"/>
      <p:bldP spid="49163" grpId="0" autoUpdateAnimBg="0"/>
      <p:bldP spid="49165" grpId="0" autoUpdateAnimBg="0"/>
      <p:bldP spid="49168" grpId="0" autoUpdateAnimBg="0"/>
      <p:bldP spid="49171" grpId="0" autoUpdateAnimBg="0"/>
      <p:bldP spid="49172" grpId="0" autoUpdateAnimBg="0"/>
      <p:bldP spid="49174" grpId="0" autoUpdateAnimBg="0"/>
      <p:bldP spid="49181" grpId="0" animBg="1"/>
      <p:bldP spid="49184" grpId="0" animBg="1"/>
      <p:bldP spid="49185" grpId="0" animBg="1"/>
      <p:bldP spid="49189" grpId="0" animBg="1"/>
      <p:bldP spid="49190" grpId="0" animBg="1"/>
      <p:bldP spid="49191" grpId="0" animBg="1" autoUpdateAnimBg="0"/>
      <p:bldP spid="49193" grpId="0" animBg="1"/>
      <p:bldP spid="491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50179" name="Text Box 3"/>
          <p:cNvSpPr txBox="1">
            <a:spLocks noChangeArrowheads="1"/>
          </p:cNvSpPr>
          <p:nvPr/>
        </p:nvSpPr>
        <p:spPr bwMode="auto">
          <a:xfrm>
            <a:off x="0" y="685800"/>
            <a:ext cx="4511675" cy="396875"/>
          </a:xfrm>
          <a:prstGeom prst="rect">
            <a:avLst/>
          </a:prstGeom>
          <a:noFill/>
          <a:ln w="9525">
            <a:noFill/>
            <a:miter lim="800000"/>
            <a:headEnd/>
            <a:tailEnd/>
          </a:ln>
        </p:spPr>
        <p:txBody>
          <a:bodyPr>
            <a:spAutoFit/>
          </a:bodyPr>
          <a:lstStyle/>
          <a:p>
            <a:r>
              <a:rPr lang="en-US" sz="2000" b="0" u="none"/>
              <a:t>II.  UNITED EGYPT’S GOVERNMENT</a:t>
            </a:r>
          </a:p>
        </p:txBody>
      </p:sp>
      <p:sp>
        <p:nvSpPr>
          <p:cNvPr id="50180" name="Text Box 4"/>
          <p:cNvSpPr txBox="1">
            <a:spLocks noChangeArrowheads="1"/>
          </p:cNvSpPr>
          <p:nvPr/>
        </p:nvSpPr>
        <p:spPr bwMode="auto">
          <a:xfrm>
            <a:off x="457200" y="990600"/>
            <a:ext cx="5349875" cy="366713"/>
          </a:xfrm>
          <a:prstGeom prst="rect">
            <a:avLst/>
          </a:prstGeom>
          <a:noFill/>
          <a:ln w="9525">
            <a:noFill/>
            <a:miter lim="800000"/>
            <a:headEnd/>
            <a:tailEnd/>
          </a:ln>
        </p:spPr>
        <p:txBody>
          <a:bodyPr>
            <a:spAutoFit/>
          </a:bodyPr>
          <a:lstStyle/>
          <a:p>
            <a:r>
              <a:rPr lang="en-US" b="0" u="none"/>
              <a:t>A.  Unlike Sumeria, </a:t>
            </a:r>
            <a:r>
              <a:rPr lang="en-US" b="0"/>
              <a:t>no</a:t>
            </a:r>
            <a:r>
              <a:rPr lang="en-US" b="0" u="none"/>
              <a:t> independent city-states in Egypt</a:t>
            </a:r>
          </a:p>
        </p:txBody>
      </p:sp>
      <p:sp>
        <p:nvSpPr>
          <p:cNvPr id="50183" name="Text Box 7"/>
          <p:cNvSpPr txBox="1">
            <a:spLocks noChangeArrowheads="1"/>
          </p:cNvSpPr>
          <p:nvPr/>
        </p:nvSpPr>
        <p:spPr bwMode="auto">
          <a:xfrm>
            <a:off x="457200" y="1295400"/>
            <a:ext cx="8077200" cy="641350"/>
          </a:xfrm>
          <a:prstGeom prst="rect">
            <a:avLst/>
          </a:prstGeom>
          <a:noFill/>
          <a:ln w="9525">
            <a:noFill/>
            <a:miter lim="800000"/>
            <a:headEnd/>
            <a:tailEnd/>
          </a:ln>
        </p:spPr>
        <p:txBody>
          <a:bodyPr>
            <a:spAutoFit/>
          </a:bodyPr>
          <a:lstStyle/>
          <a:p>
            <a:r>
              <a:rPr lang="en-US" b="0" u="none"/>
              <a:t>B. </a:t>
            </a:r>
            <a:r>
              <a:rPr lang="en-US">
                <a:solidFill>
                  <a:srgbClr val="FF0000"/>
                </a:solidFill>
              </a:rPr>
              <a:t>Menes,</a:t>
            </a:r>
            <a:r>
              <a:rPr lang="en-US" b="0" u="none"/>
              <a:t> the king of Upper Egypt, </a:t>
            </a:r>
          </a:p>
          <a:p>
            <a:r>
              <a:rPr lang="en-US" b="0" u="none"/>
              <a:t>             1.  united the two regions – Upper and Lower – in 3,100 B.C.E.</a:t>
            </a:r>
          </a:p>
        </p:txBody>
      </p:sp>
      <p:grpSp>
        <p:nvGrpSpPr>
          <p:cNvPr id="38918" name="Group 17"/>
          <p:cNvGrpSpPr>
            <a:grpSpLocks/>
          </p:cNvGrpSpPr>
          <p:nvPr/>
        </p:nvGrpSpPr>
        <p:grpSpPr bwMode="auto">
          <a:xfrm>
            <a:off x="4059238" y="1601788"/>
            <a:ext cx="184150" cy="3656012"/>
            <a:chOff x="-58" y="-259"/>
            <a:chExt cx="116" cy="2303"/>
          </a:xfrm>
        </p:grpSpPr>
        <p:sp>
          <p:nvSpPr>
            <p:cNvPr id="38941" name="Rectangle 11"/>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38942" name="Rectangle 12"/>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38943" name="Rectangle 15"/>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38944" name="Rectangle 16"/>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38919" name="Group 24"/>
          <p:cNvGrpSpPr>
            <a:grpSpLocks/>
          </p:cNvGrpSpPr>
          <p:nvPr/>
        </p:nvGrpSpPr>
        <p:grpSpPr bwMode="auto">
          <a:xfrm>
            <a:off x="4059238" y="1601788"/>
            <a:ext cx="184150" cy="3656012"/>
            <a:chOff x="-58" y="-259"/>
            <a:chExt cx="116" cy="2303"/>
          </a:xfrm>
        </p:grpSpPr>
        <p:sp>
          <p:nvSpPr>
            <p:cNvPr id="38937" name="Rectangle 18"/>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38938" name="Rectangle 19"/>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38939" name="Rectangle 22"/>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38940" name="Rectangle 23"/>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pic>
        <p:nvPicPr>
          <p:cNvPr id="50197" name="Picture 21" descr="white crown">
            <a:hlinkClick r:id="rId3"/>
          </p:cNvPr>
          <p:cNvPicPr>
            <a:picLocks noChangeAspect="1" noChangeArrowheads="1"/>
          </p:cNvPicPr>
          <p:nvPr/>
        </p:nvPicPr>
        <p:blipFill>
          <a:blip r:embed="rId4" cstate="print"/>
          <a:srcRect/>
          <a:stretch>
            <a:fillRect/>
          </a:stretch>
        </p:blipFill>
        <p:spPr bwMode="auto">
          <a:xfrm>
            <a:off x="6858000" y="4191000"/>
            <a:ext cx="857250" cy="1143000"/>
          </a:xfrm>
          <a:prstGeom prst="rect">
            <a:avLst/>
          </a:prstGeom>
          <a:noFill/>
          <a:ln w="9525">
            <a:noFill/>
            <a:miter lim="800000"/>
            <a:headEnd/>
            <a:tailEnd/>
          </a:ln>
        </p:spPr>
      </p:pic>
      <p:grpSp>
        <p:nvGrpSpPr>
          <p:cNvPr id="38921" name="Group 31"/>
          <p:cNvGrpSpPr>
            <a:grpSpLocks/>
          </p:cNvGrpSpPr>
          <p:nvPr/>
        </p:nvGrpSpPr>
        <p:grpSpPr bwMode="auto">
          <a:xfrm>
            <a:off x="4059238" y="1601788"/>
            <a:ext cx="184150" cy="3656012"/>
            <a:chOff x="-58" y="-259"/>
            <a:chExt cx="116" cy="2303"/>
          </a:xfrm>
        </p:grpSpPr>
        <p:sp>
          <p:nvSpPr>
            <p:cNvPr id="38933" name="Rectangle 25"/>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38934" name="Rectangle 26"/>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38935" name="Rectangle 29"/>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38936" name="Rectangle 30"/>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pic>
        <p:nvPicPr>
          <p:cNvPr id="50204" name="Picture 28" descr="red crown">
            <a:hlinkClick r:id="rId5"/>
          </p:cNvPr>
          <p:cNvPicPr>
            <a:picLocks noChangeAspect="1" noChangeArrowheads="1"/>
          </p:cNvPicPr>
          <p:nvPr/>
        </p:nvPicPr>
        <p:blipFill>
          <a:blip r:embed="rId6" cstate="print"/>
          <a:srcRect/>
          <a:stretch>
            <a:fillRect/>
          </a:stretch>
        </p:blipFill>
        <p:spPr bwMode="auto">
          <a:xfrm>
            <a:off x="8286750" y="4648200"/>
            <a:ext cx="857250" cy="1143000"/>
          </a:xfrm>
          <a:prstGeom prst="rect">
            <a:avLst/>
          </a:prstGeom>
          <a:noFill/>
          <a:ln w="9525">
            <a:noFill/>
            <a:miter lim="800000"/>
            <a:headEnd/>
            <a:tailEnd/>
          </a:ln>
        </p:spPr>
      </p:pic>
      <p:sp>
        <p:nvSpPr>
          <p:cNvPr id="50208" name="Text Box 32"/>
          <p:cNvSpPr txBox="1">
            <a:spLocks noChangeArrowheads="1"/>
          </p:cNvSpPr>
          <p:nvPr/>
        </p:nvSpPr>
        <p:spPr bwMode="auto">
          <a:xfrm>
            <a:off x="3886200" y="5778500"/>
            <a:ext cx="5257800" cy="1079500"/>
          </a:xfrm>
          <a:prstGeom prst="rect">
            <a:avLst/>
          </a:prstGeom>
          <a:noFill/>
          <a:ln w="9525">
            <a:solidFill>
              <a:srgbClr val="000080"/>
            </a:solidFill>
            <a:miter lim="800000"/>
            <a:headEnd/>
            <a:tailEnd/>
          </a:ln>
        </p:spPr>
        <p:txBody>
          <a:bodyPr>
            <a:spAutoFit/>
          </a:bodyPr>
          <a:lstStyle/>
          <a:p>
            <a:r>
              <a:rPr lang="en-US" sz="1600" b="0" u="none">
                <a:solidFill>
                  <a:schemeClr val="accent2"/>
                </a:solidFill>
              </a:rPr>
              <a:t>Before 3000 B.C., there was the white crown of Upper Egypt and the red crown of Lower Egypt. When Egypt was united, these two crowns were combined into the Double Crown of Upper and Lower Egypt. </a:t>
            </a:r>
          </a:p>
        </p:txBody>
      </p:sp>
      <p:pic>
        <p:nvPicPr>
          <p:cNvPr id="50209" name="Picture 33" descr="http://www.philae.nu/PerAnkh/doublecrown1.gif"/>
          <p:cNvPicPr>
            <a:picLocks noChangeAspect="1" noChangeArrowheads="1"/>
          </p:cNvPicPr>
          <p:nvPr/>
        </p:nvPicPr>
        <p:blipFill>
          <a:blip r:embed="rId7" cstate="print"/>
          <a:srcRect/>
          <a:stretch>
            <a:fillRect/>
          </a:stretch>
        </p:blipFill>
        <p:spPr bwMode="auto">
          <a:xfrm>
            <a:off x="7315200" y="3962400"/>
            <a:ext cx="1497013" cy="1885950"/>
          </a:xfrm>
          <a:prstGeom prst="rect">
            <a:avLst/>
          </a:prstGeom>
          <a:noFill/>
          <a:ln w="9525">
            <a:noFill/>
            <a:miter lim="800000"/>
            <a:headEnd/>
            <a:tailEnd/>
          </a:ln>
        </p:spPr>
      </p:pic>
      <p:sp>
        <p:nvSpPr>
          <p:cNvPr id="50210" name="Text Box 34"/>
          <p:cNvSpPr txBox="1">
            <a:spLocks noChangeArrowheads="1"/>
          </p:cNvSpPr>
          <p:nvPr/>
        </p:nvSpPr>
        <p:spPr bwMode="auto">
          <a:xfrm>
            <a:off x="1219200" y="1905000"/>
            <a:ext cx="5730875" cy="366713"/>
          </a:xfrm>
          <a:prstGeom prst="rect">
            <a:avLst/>
          </a:prstGeom>
          <a:noFill/>
          <a:ln w="9525">
            <a:noFill/>
            <a:miter lim="800000"/>
            <a:headEnd/>
            <a:tailEnd/>
          </a:ln>
        </p:spPr>
        <p:txBody>
          <a:bodyPr>
            <a:spAutoFit/>
          </a:bodyPr>
          <a:lstStyle/>
          <a:p>
            <a:r>
              <a:rPr lang="en-US" b="0" u="none"/>
              <a:t>2.  Capital:  Memphis</a:t>
            </a:r>
          </a:p>
        </p:txBody>
      </p:sp>
      <p:sp>
        <p:nvSpPr>
          <p:cNvPr id="50212" name="Text Box 36"/>
          <p:cNvSpPr txBox="1">
            <a:spLocks noChangeArrowheads="1"/>
          </p:cNvSpPr>
          <p:nvPr/>
        </p:nvSpPr>
        <p:spPr bwMode="auto">
          <a:xfrm>
            <a:off x="1219200" y="2209800"/>
            <a:ext cx="6035675" cy="366713"/>
          </a:xfrm>
          <a:prstGeom prst="rect">
            <a:avLst/>
          </a:prstGeom>
          <a:noFill/>
          <a:ln w="9525">
            <a:noFill/>
            <a:miter lim="800000"/>
            <a:headEnd/>
            <a:tailEnd/>
          </a:ln>
        </p:spPr>
        <p:txBody>
          <a:bodyPr>
            <a:spAutoFit/>
          </a:bodyPr>
          <a:lstStyle/>
          <a:p>
            <a:r>
              <a:rPr lang="en-US" b="0" u="none"/>
              <a:t>3.  Creates first Egyptian </a:t>
            </a:r>
            <a:r>
              <a:rPr lang="en-US" b="0" u="none">
                <a:solidFill>
                  <a:srgbClr val="FF0000"/>
                </a:solidFill>
              </a:rPr>
              <a:t>dynasty</a:t>
            </a:r>
          </a:p>
        </p:txBody>
      </p:sp>
      <p:sp>
        <p:nvSpPr>
          <p:cNvPr id="50213" name="Text Box 37"/>
          <p:cNvSpPr txBox="1">
            <a:spLocks noChangeArrowheads="1"/>
          </p:cNvSpPr>
          <p:nvPr/>
        </p:nvSpPr>
        <p:spPr bwMode="auto">
          <a:xfrm>
            <a:off x="457200" y="2514600"/>
            <a:ext cx="5578475" cy="366713"/>
          </a:xfrm>
          <a:prstGeom prst="rect">
            <a:avLst/>
          </a:prstGeom>
          <a:noFill/>
          <a:ln w="9525">
            <a:noFill/>
            <a:miter lim="800000"/>
            <a:headEnd/>
            <a:tailEnd/>
          </a:ln>
        </p:spPr>
        <p:txBody>
          <a:bodyPr>
            <a:spAutoFit/>
          </a:bodyPr>
          <a:lstStyle/>
          <a:p>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50214" name="Text Box 38"/>
          <p:cNvSpPr txBox="1">
            <a:spLocks noChangeArrowheads="1"/>
          </p:cNvSpPr>
          <p:nvPr/>
        </p:nvSpPr>
        <p:spPr bwMode="auto">
          <a:xfrm>
            <a:off x="609600" y="2895600"/>
            <a:ext cx="6340475" cy="366713"/>
          </a:xfrm>
          <a:prstGeom prst="rect">
            <a:avLst/>
          </a:prstGeom>
          <a:noFill/>
          <a:ln w="9525">
            <a:noFill/>
            <a:miter lim="800000"/>
            <a:headEnd/>
            <a:tailEnd/>
          </a:ln>
        </p:spPr>
        <p:txBody>
          <a:bodyPr>
            <a:spAutoFit/>
          </a:bodyPr>
          <a:lstStyle/>
          <a:p>
            <a:r>
              <a:rPr lang="en-US" b="0" u="none"/>
              <a:t>1.  were considered gods; served both political and religious roles</a:t>
            </a:r>
          </a:p>
        </p:txBody>
      </p:sp>
      <p:sp>
        <p:nvSpPr>
          <p:cNvPr id="50215" name="Text Box 39"/>
          <p:cNvSpPr txBox="1">
            <a:spLocks noChangeArrowheads="1"/>
          </p:cNvSpPr>
          <p:nvPr/>
        </p:nvSpPr>
        <p:spPr bwMode="auto">
          <a:xfrm>
            <a:off x="914400" y="3200400"/>
            <a:ext cx="6188075" cy="641350"/>
          </a:xfrm>
          <a:prstGeom prst="rect">
            <a:avLst/>
          </a:prstGeom>
          <a:noFill/>
          <a:ln w="9525">
            <a:noFill/>
            <a:miter lim="800000"/>
            <a:headEnd/>
            <a:tailEnd/>
          </a:ln>
        </p:spPr>
        <p:txBody>
          <a:bodyPr>
            <a:spAutoFit/>
          </a:bodyPr>
          <a:lstStyle/>
          <a:p>
            <a:r>
              <a:rPr lang="en-US" b="0" u="none">
                <a:solidFill>
                  <a:schemeClr val="accent2"/>
                </a:solidFill>
              </a:rPr>
              <a:t>Type of government where the political rulers are thought to be divinely-guided, or even divine themselves is a</a:t>
            </a:r>
            <a:r>
              <a:rPr lang="en-US" b="0" u="none"/>
              <a:t> </a:t>
            </a:r>
            <a:r>
              <a:rPr lang="en-US" b="0">
                <a:solidFill>
                  <a:srgbClr val="FF0000"/>
                </a:solidFill>
              </a:rPr>
              <a:t>theocracy</a:t>
            </a:r>
            <a:r>
              <a:rPr lang="en-US" b="0" u="none"/>
              <a:t>.</a:t>
            </a:r>
          </a:p>
        </p:txBody>
      </p:sp>
      <p:sp>
        <p:nvSpPr>
          <p:cNvPr id="50216" name="Rectangle 40"/>
          <p:cNvSpPr>
            <a:spLocks noChangeArrowheads="1"/>
          </p:cNvSpPr>
          <p:nvPr/>
        </p:nvSpPr>
        <p:spPr bwMode="auto">
          <a:xfrm>
            <a:off x="7086600" y="2971800"/>
            <a:ext cx="1285875" cy="925513"/>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50217" name="AutoShape 41"/>
          <p:cNvSpPr>
            <a:spLocks/>
          </p:cNvSpPr>
          <p:nvPr/>
        </p:nvSpPr>
        <p:spPr bwMode="auto">
          <a:xfrm>
            <a:off x="6705600" y="3276600"/>
            <a:ext cx="381000" cy="685800"/>
          </a:xfrm>
          <a:prstGeom prst="rightBrace">
            <a:avLst>
              <a:gd name="adj1" fmla="val 15000"/>
              <a:gd name="adj2" fmla="val 51787"/>
            </a:avLst>
          </a:prstGeom>
          <a:noFill/>
          <a:ln w="25400">
            <a:solidFill>
              <a:srgbClr val="CC3300"/>
            </a:solidFill>
            <a:round/>
            <a:headEnd/>
            <a:tailEnd/>
          </a:ln>
        </p:spPr>
        <p:txBody>
          <a:bodyPr wrap="none" anchor="ctr"/>
          <a:lstStyle/>
          <a:p>
            <a:endParaRPr lang="en-US"/>
          </a:p>
        </p:txBody>
      </p:sp>
      <p:sp>
        <p:nvSpPr>
          <p:cNvPr id="38932" name="Text Box 43"/>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iterate type="wd">
                                    <p:tmPct val="100000"/>
                                  </p:iterate>
                                  <p:childTnLst>
                                    <p:set>
                                      <p:cBhvr>
                                        <p:cTn id="10" dur="1" fill="hold">
                                          <p:stCondLst>
                                            <p:cond delay="0"/>
                                          </p:stCondLst>
                                        </p:cTn>
                                        <p:tgtEl>
                                          <p:spTgt spid="50180"/>
                                        </p:tgtEl>
                                        <p:attrNameLst>
                                          <p:attrName>style.visibility</p:attrName>
                                        </p:attrNameLst>
                                      </p:cBhvr>
                                      <p:to>
                                        <p:strVal val="visible"/>
                                      </p:to>
                                    </p:set>
                                    <p:anim calcmode="lin" valueType="num">
                                      <p:cBhvr additive="base">
                                        <p:cTn id="11" dur="300" fill="hold"/>
                                        <p:tgtEl>
                                          <p:spTgt spid="50180"/>
                                        </p:tgtEl>
                                        <p:attrNameLst>
                                          <p:attrName>ppt_x</p:attrName>
                                        </p:attrNameLst>
                                      </p:cBhvr>
                                      <p:tavLst>
                                        <p:tav tm="0">
                                          <p:val>
                                            <p:strVal val="0-#ppt_w/2"/>
                                          </p:val>
                                        </p:tav>
                                        <p:tav tm="100000">
                                          <p:val>
                                            <p:strVal val="#ppt_x"/>
                                          </p:val>
                                        </p:tav>
                                      </p:tavLst>
                                    </p:anim>
                                    <p:anim calcmode="lin" valueType="num">
                                      <p:cBhvr additive="base">
                                        <p:cTn id="12" dur="3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iterate type="wd">
                                    <p:tmPct val="100000"/>
                                  </p:iterate>
                                  <p:childTnLst>
                                    <p:set>
                                      <p:cBhvr>
                                        <p:cTn id="16" dur="1" fill="hold">
                                          <p:stCondLst>
                                            <p:cond delay="0"/>
                                          </p:stCondLst>
                                        </p:cTn>
                                        <p:tgtEl>
                                          <p:spTgt spid="50183"/>
                                        </p:tgtEl>
                                        <p:attrNameLst>
                                          <p:attrName>style.visibility</p:attrName>
                                        </p:attrNameLst>
                                      </p:cBhvr>
                                      <p:to>
                                        <p:strVal val="visible"/>
                                      </p:to>
                                    </p:set>
                                    <p:anim calcmode="lin" valueType="num">
                                      <p:cBhvr additive="base">
                                        <p:cTn id="17" dur="300" fill="hold"/>
                                        <p:tgtEl>
                                          <p:spTgt spid="50183"/>
                                        </p:tgtEl>
                                        <p:attrNameLst>
                                          <p:attrName>ppt_x</p:attrName>
                                        </p:attrNameLst>
                                      </p:cBhvr>
                                      <p:tavLst>
                                        <p:tav tm="0">
                                          <p:val>
                                            <p:strVal val="0-#ppt_w/2"/>
                                          </p:val>
                                        </p:tav>
                                        <p:tav tm="100000">
                                          <p:val>
                                            <p:strVal val="#ppt_x"/>
                                          </p:val>
                                        </p:tav>
                                      </p:tavLst>
                                    </p:anim>
                                    <p:anim calcmode="lin" valueType="num">
                                      <p:cBhvr additive="base">
                                        <p:cTn id="18" dur="3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208"/>
                                        </p:tgtEl>
                                        <p:attrNameLst>
                                          <p:attrName>style.visibility</p:attrName>
                                        </p:attrNameLst>
                                      </p:cBhvr>
                                      <p:to>
                                        <p:strVal val="visible"/>
                                      </p:to>
                                    </p:set>
                                    <p:anim calcmode="lin" valueType="num">
                                      <p:cBhvr additive="base">
                                        <p:cTn id="23" dur="500" fill="hold"/>
                                        <p:tgtEl>
                                          <p:spTgt spid="50208"/>
                                        </p:tgtEl>
                                        <p:attrNameLst>
                                          <p:attrName>ppt_x</p:attrName>
                                        </p:attrNameLst>
                                      </p:cBhvr>
                                      <p:tavLst>
                                        <p:tav tm="0">
                                          <p:val>
                                            <p:strVal val="0-#ppt_w/2"/>
                                          </p:val>
                                        </p:tav>
                                        <p:tav tm="100000">
                                          <p:val>
                                            <p:strVal val="#ppt_x"/>
                                          </p:val>
                                        </p:tav>
                                      </p:tavLst>
                                    </p:anim>
                                    <p:anim calcmode="lin" valueType="num">
                                      <p:cBhvr additive="base">
                                        <p:cTn id="24" dur="500" fill="hold"/>
                                        <p:tgtEl>
                                          <p:spTgt spid="5020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0197"/>
                                        </p:tgtEl>
                                        <p:attrNameLst>
                                          <p:attrName>style.visibility</p:attrName>
                                        </p:attrNameLst>
                                      </p:cBhvr>
                                      <p:to>
                                        <p:strVal val="visible"/>
                                      </p:to>
                                    </p:set>
                                    <p:anim calcmode="lin" valueType="num">
                                      <p:cBhvr additive="base">
                                        <p:cTn id="29" dur="500" fill="hold"/>
                                        <p:tgtEl>
                                          <p:spTgt spid="50197"/>
                                        </p:tgtEl>
                                        <p:attrNameLst>
                                          <p:attrName>ppt_x</p:attrName>
                                        </p:attrNameLst>
                                      </p:cBhvr>
                                      <p:tavLst>
                                        <p:tav tm="0">
                                          <p:val>
                                            <p:strVal val="0-#ppt_w/2"/>
                                          </p:val>
                                        </p:tav>
                                        <p:tav tm="100000">
                                          <p:val>
                                            <p:strVal val="#ppt_x"/>
                                          </p:val>
                                        </p:tav>
                                      </p:tavLst>
                                    </p:anim>
                                    <p:anim calcmode="lin" valueType="num">
                                      <p:cBhvr additive="base">
                                        <p:cTn id="30" dur="500" fill="hold"/>
                                        <p:tgtEl>
                                          <p:spTgt spid="5019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0204"/>
                                        </p:tgtEl>
                                        <p:attrNameLst>
                                          <p:attrName>style.visibility</p:attrName>
                                        </p:attrNameLst>
                                      </p:cBhvr>
                                      <p:to>
                                        <p:strVal val="visible"/>
                                      </p:to>
                                    </p:set>
                                    <p:anim calcmode="lin" valueType="num">
                                      <p:cBhvr additive="base">
                                        <p:cTn id="35" dur="500" fill="hold"/>
                                        <p:tgtEl>
                                          <p:spTgt spid="50204"/>
                                        </p:tgtEl>
                                        <p:attrNameLst>
                                          <p:attrName>ppt_x</p:attrName>
                                        </p:attrNameLst>
                                      </p:cBhvr>
                                      <p:tavLst>
                                        <p:tav tm="0">
                                          <p:val>
                                            <p:strVal val="0-#ppt_w/2"/>
                                          </p:val>
                                        </p:tav>
                                        <p:tav tm="100000">
                                          <p:val>
                                            <p:strVal val="#ppt_x"/>
                                          </p:val>
                                        </p:tav>
                                      </p:tavLst>
                                    </p:anim>
                                    <p:anim calcmode="lin" valueType="num">
                                      <p:cBhvr additive="base">
                                        <p:cTn id="36" dur="500" fill="hold"/>
                                        <p:tgtEl>
                                          <p:spTgt spid="5020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nodeType="clickEffect">
                                  <p:stCondLst>
                                    <p:cond delay="0"/>
                                  </p:stCondLst>
                                  <p:childTnLst>
                                    <p:set>
                                      <p:cBhvr>
                                        <p:cTn id="40" dur="1" fill="hold">
                                          <p:stCondLst>
                                            <p:cond delay="0"/>
                                          </p:stCondLst>
                                        </p:cTn>
                                        <p:tgtEl>
                                          <p:spTgt spid="50209"/>
                                        </p:tgtEl>
                                        <p:attrNameLst>
                                          <p:attrName>style.visibility</p:attrName>
                                        </p:attrNameLst>
                                      </p:cBhvr>
                                      <p:to>
                                        <p:strVal val="visible"/>
                                      </p:to>
                                    </p:set>
                                    <p:anim calcmode="lin" valueType="num">
                                      <p:cBhvr additive="base">
                                        <p:cTn id="41" dur="5000" fill="hold"/>
                                        <p:tgtEl>
                                          <p:spTgt spid="50209"/>
                                        </p:tgtEl>
                                        <p:attrNameLst>
                                          <p:attrName>ppt_x</p:attrName>
                                        </p:attrNameLst>
                                      </p:cBhvr>
                                      <p:tavLst>
                                        <p:tav tm="0">
                                          <p:val>
                                            <p:strVal val="#ppt_x"/>
                                          </p:val>
                                        </p:tav>
                                        <p:tav tm="100000">
                                          <p:val>
                                            <p:strVal val="#ppt_x"/>
                                          </p:val>
                                        </p:tav>
                                      </p:tavLst>
                                    </p:anim>
                                    <p:anim calcmode="lin" valueType="num">
                                      <p:cBhvr additive="base">
                                        <p:cTn id="42" dur="5000" fill="hold"/>
                                        <p:tgtEl>
                                          <p:spTgt spid="5020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type="lt">
                                    <p:tmPct val="100000"/>
                                  </p:iterate>
                                  <p:childTnLst>
                                    <p:set>
                                      <p:cBhvr>
                                        <p:cTn id="46" dur="1" fill="hold">
                                          <p:stCondLst>
                                            <p:cond delay="0"/>
                                          </p:stCondLst>
                                        </p:cTn>
                                        <p:tgtEl>
                                          <p:spTgt spid="50210"/>
                                        </p:tgtEl>
                                        <p:attrNameLst>
                                          <p:attrName>style.visibility</p:attrName>
                                        </p:attrNameLst>
                                      </p:cBhvr>
                                      <p:to>
                                        <p:strVal val="visible"/>
                                      </p:to>
                                    </p:set>
                                    <p:anim calcmode="lin" valueType="num">
                                      <p:cBhvr additive="base">
                                        <p:cTn id="47" dur="75" fill="hold"/>
                                        <p:tgtEl>
                                          <p:spTgt spid="50210"/>
                                        </p:tgtEl>
                                        <p:attrNameLst>
                                          <p:attrName>ppt_x</p:attrName>
                                        </p:attrNameLst>
                                      </p:cBhvr>
                                      <p:tavLst>
                                        <p:tav tm="0">
                                          <p:val>
                                            <p:strVal val="0-#ppt_w/2"/>
                                          </p:val>
                                        </p:tav>
                                        <p:tav tm="100000">
                                          <p:val>
                                            <p:strVal val="#ppt_x"/>
                                          </p:val>
                                        </p:tav>
                                      </p:tavLst>
                                    </p:anim>
                                    <p:anim calcmode="lin" valueType="num">
                                      <p:cBhvr additive="base">
                                        <p:cTn id="48" dur="75" fill="hold"/>
                                        <p:tgtEl>
                                          <p:spTgt spid="502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iterate type="lt">
                                    <p:tmPct val="100000"/>
                                  </p:iterate>
                                  <p:childTnLst>
                                    <p:set>
                                      <p:cBhvr>
                                        <p:cTn id="52" dur="1" fill="hold">
                                          <p:stCondLst>
                                            <p:cond delay="0"/>
                                          </p:stCondLst>
                                        </p:cTn>
                                        <p:tgtEl>
                                          <p:spTgt spid="50212"/>
                                        </p:tgtEl>
                                        <p:attrNameLst>
                                          <p:attrName>style.visibility</p:attrName>
                                        </p:attrNameLst>
                                      </p:cBhvr>
                                      <p:to>
                                        <p:strVal val="visible"/>
                                      </p:to>
                                    </p:set>
                                    <p:anim calcmode="lin" valueType="num">
                                      <p:cBhvr additive="base">
                                        <p:cTn id="53" dur="75" fill="hold"/>
                                        <p:tgtEl>
                                          <p:spTgt spid="50212"/>
                                        </p:tgtEl>
                                        <p:attrNameLst>
                                          <p:attrName>ppt_x</p:attrName>
                                        </p:attrNameLst>
                                      </p:cBhvr>
                                      <p:tavLst>
                                        <p:tav tm="0">
                                          <p:val>
                                            <p:strVal val="0-#ppt_w/2"/>
                                          </p:val>
                                        </p:tav>
                                        <p:tav tm="100000">
                                          <p:val>
                                            <p:strVal val="#ppt_x"/>
                                          </p:val>
                                        </p:tav>
                                      </p:tavLst>
                                    </p:anim>
                                    <p:anim calcmode="lin" valueType="num">
                                      <p:cBhvr additive="base">
                                        <p:cTn id="54" dur="75" fill="hold"/>
                                        <p:tgtEl>
                                          <p:spTgt spid="502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iterate type="lt">
                                    <p:tmPct val="100000"/>
                                  </p:iterate>
                                  <p:childTnLst>
                                    <p:set>
                                      <p:cBhvr>
                                        <p:cTn id="58" dur="1" fill="hold">
                                          <p:stCondLst>
                                            <p:cond delay="0"/>
                                          </p:stCondLst>
                                        </p:cTn>
                                        <p:tgtEl>
                                          <p:spTgt spid="50213"/>
                                        </p:tgtEl>
                                        <p:attrNameLst>
                                          <p:attrName>style.visibility</p:attrName>
                                        </p:attrNameLst>
                                      </p:cBhvr>
                                      <p:to>
                                        <p:strVal val="visible"/>
                                      </p:to>
                                    </p:set>
                                    <p:anim calcmode="lin" valueType="num">
                                      <p:cBhvr additive="base">
                                        <p:cTn id="59" dur="75" fill="hold"/>
                                        <p:tgtEl>
                                          <p:spTgt spid="50213"/>
                                        </p:tgtEl>
                                        <p:attrNameLst>
                                          <p:attrName>ppt_x</p:attrName>
                                        </p:attrNameLst>
                                      </p:cBhvr>
                                      <p:tavLst>
                                        <p:tav tm="0">
                                          <p:val>
                                            <p:strVal val="0-#ppt_w/2"/>
                                          </p:val>
                                        </p:tav>
                                        <p:tav tm="100000">
                                          <p:val>
                                            <p:strVal val="#ppt_x"/>
                                          </p:val>
                                        </p:tav>
                                      </p:tavLst>
                                    </p:anim>
                                    <p:anim calcmode="lin" valueType="num">
                                      <p:cBhvr additive="base">
                                        <p:cTn id="60" dur="75" fill="hold"/>
                                        <p:tgtEl>
                                          <p:spTgt spid="502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iterate type="lt">
                                    <p:tmPct val="100000"/>
                                  </p:iterate>
                                  <p:childTnLst>
                                    <p:set>
                                      <p:cBhvr>
                                        <p:cTn id="64" dur="1" fill="hold">
                                          <p:stCondLst>
                                            <p:cond delay="0"/>
                                          </p:stCondLst>
                                        </p:cTn>
                                        <p:tgtEl>
                                          <p:spTgt spid="50214"/>
                                        </p:tgtEl>
                                        <p:attrNameLst>
                                          <p:attrName>style.visibility</p:attrName>
                                        </p:attrNameLst>
                                      </p:cBhvr>
                                      <p:to>
                                        <p:strVal val="visible"/>
                                      </p:to>
                                    </p:set>
                                    <p:anim calcmode="lin" valueType="num">
                                      <p:cBhvr additive="base">
                                        <p:cTn id="65" dur="75" fill="hold"/>
                                        <p:tgtEl>
                                          <p:spTgt spid="50214"/>
                                        </p:tgtEl>
                                        <p:attrNameLst>
                                          <p:attrName>ppt_x</p:attrName>
                                        </p:attrNameLst>
                                      </p:cBhvr>
                                      <p:tavLst>
                                        <p:tav tm="0">
                                          <p:val>
                                            <p:strVal val="0-#ppt_w/2"/>
                                          </p:val>
                                        </p:tav>
                                        <p:tav tm="100000">
                                          <p:val>
                                            <p:strVal val="#ppt_x"/>
                                          </p:val>
                                        </p:tav>
                                      </p:tavLst>
                                    </p:anim>
                                    <p:anim calcmode="lin" valueType="num">
                                      <p:cBhvr additive="base">
                                        <p:cTn id="66" dur="75" fill="hold"/>
                                        <p:tgtEl>
                                          <p:spTgt spid="5021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iterate type="lt">
                                    <p:tmPct val="100000"/>
                                  </p:iterate>
                                  <p:childTnLst>
                                    <p:set>
                                      <p:cBhvr>
                                        <p:cTn id="70" dur="1" fill="hold">
                                          <p:stCondLst>
                                            <p:cond delay="0"/>
                                          </p:stCondLst>
                                        </p:cTn>
                                        <p:tgtEl>
                                          <p:spTgt spid="50215"/>
                                        </p:tgtEl>
                                        <p:attrNameLst>
                                          <p:attrName>style.visibility</p:attrName>
                                        </p:attrNameLst>
                                      </p:cBhvr>
                                      <p:to>
                                        <p:strVal val="visible"/>
                                      </p:to>
                                    </p:set>
                                    <p:anim calcmode="lin" valueType="num">
                                      <p:cBhvr additive="base">
                                        <p:cTn id="71" dur="75" fill="hold"/>
                                        <p:tgtEl>
                                          <p:spTgt spid="50215"/>
                                        </p:tgtEl>
                                        <p:attrNameLst>
                                          <p:attrName>ppt_x</p:attrName>
                                        </p:attrNameLst>
                                      </p:cBhvr>
                                      <p:tavLst>
                                        <p:tav tm="0">
                                          <p:val>
                                            <p:strVal val="0-#ppt_w/2"/>
                                          </p:val>
                                        </p:tav>
                                        <p:tav tm="100000">
                                          <p:val>
                                            <p:strVal val="#ppt_x"/>
                                          </p:val>
                                        </p:tav>
                                      </p:tavLst>
                                    </p:anim>
                                    <p:anim calcmode="lin" valueType="num">
                                      <p:cBhvr additive="base">
                                        <p:cTn id="72" dur="75" fill="hold"/>
                                        <p:tgtEl>
                                          <p:spTgt spid="502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50217"/>
                                        </p:tgtEl>
                                        <p:attrNameLst>
                                          <p:attrName>style.visibility</p:attrName>
                                        </p:attrNameLst>
                                      </p:cBhvr>
                                      <p:to>
                                        <p:strVal val="visible"/>
                                      </p:to>
                                    </p:set>
                                    <p:anim calcmode="lin" valueType="num">
                                      <p:cBhvr additive="base">
                                        <p:cTn id="77" dur="500" fill="hold"/>
                                        <p:tgtEl>
                                          <p:spTgt spid="50217"/>
                                        </p:tgtEl>
                                        <p:attrNameLst>
                                          <p:attrName>ppt_x</p:attrName>
                                        </p:attrNameLst>
                                      </p:cBhvr>
                                      <p:tavLst>
                                        <p:tav tm="0">
                                          <p:val>
                                            <p:strVal val="0-#ppt_w/2"/>
                                          </p:val>
                                        </p:tav>
                                        <p:tav tm="100000">
                                          <p:val>
                                            <p:strVal val="#ppt_x"/>
                                          </p:val>
                                        </p:tav>
                                      </p:tavLst>
                                    </p:anim>
                                    <p:anim calcmode="lin" valueType="num">
                                      <p:cBhvr additive="base">
                                        <p:cTn id="78" dur="500" fill="hold"/>
                                        <p:tgtEl>
                                          <p:spTgt spid="50217"/>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0216"/>
                                        </p:tgtEl>
                                        <p:attrNameLst>
                                          <p:attrName>style.visibility</p:attrName>
                                        </p:attrNameLst>
                                      </p:cBhvr>
                                      <p:to>
                                        <p:strVal val="visible"/>
                                      </p:to>
                                    </p:set>
                                    <p:anim calcmode="lin" valueType="num">
                                      <p:cBhvr additive="base">
                                        <p:cTn id="83" dur="500" fill="hold"/>
                                        <p:tgtEl>
                                          <p:spTgt spid="50216"/>
                                        </p:tgtEl>
                                        <p:attrNameLst>
                                          <p:attrName>ppt_x</p:attrName>
                                        </p:attrNameLst>
                                      </p:cBhvr>
                                      <p:tavLst>
                                        <p:tav tm="0">
                                          <p:val>
                                            <p:strVal val="0-#ppt_w/2"/>
                                          </p:val>
                                        </p:tav>
                                        <p:tav tm="100000">
                                          <p:val>
                                            <p:strVal val="#ppt_x"/>
                                          </p:val>
                                        </p:tav>
                                      </p:tavLst>
                                    </p:anim>
                                    <p:anim calcmode="lin" valueType="num">
                                      <p:cBhvr additive="base">
                                        <p:cTn id="84" dur="500" fill="hold"/>
                                        <p:tgtEl>
                                          <p:spTgt spid="50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P spid="50183" grpId="0" autoUpdateAnimBg="0"/>
      <p:bldP spid="50208" grpId="0" animBg="1" autoUpdateAnimBg="0"/>
      <p:bldP spid="50210" grpId="0" autoUpdateAnimBg="0"/>
      <p:bldP spid="50212" grpId="0" autoUpdateAnimBg="0"/>
      <p:bldP spid="50213" grpId="0" autoUpdateAnimBg="0"/>
      <p:bldP spid="50214" grpId="0" autoUpdateAnimBg="0"/>
      <p:bldP spid="50215" grpId="0" autoUpdateAnimBg="0"/>
      <p:bldP spid="50216" grpId="0" animBg="1" autoUpdateAnimBg="0"/>
      <p:bldP spid="502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39939" name="Text Box 3"/>
          <p:cNvSpPr txBox="1">
            <a:spLocks noChangeArrowheads="1"/>
          </p:cNvSpPr>
          <p:nvPr/>
        </p:nvSpPr>
        <p:spPr bwMode="auto">
          <a:xfrm>
            <a:off x="0" y="685800"/>
            <a:ext cx="4511675" cy="396875"/>
          </a:xfrm>
          <a:prstGeom prst="rect">
            <a:avLst/>
          </a:prstGeom>
          <a:noFill/>
          <a:ln w="9525">
            <a:noFill/>
            <a:miter lim="800000"/>
            <a:headEnd/>
            <a:tailEnd/>
          </a:ln>
        </p:spPr>
        <p:txBody>
          <a:bodyPr>
            <a:spAutoFit/>
          </a:bodyPr>
          <a:lstStyle/>
          <a:p>
            <a:r>
              <a:rPr lang="en-US" sz="2000" b="0" u="none"/>
              <a:t>II.  UNITED EGYPT’S GOVERNMENT</a:t>
            </a:r>
          </a:p>
        </p:txBody>
      </p:sp>
      <p:grpSp>
        <p:nvGrpSpPr>
          <p:cNvPr id="39940" name="Group 6"/>
          <p:cNvGrpSpPr>
            <a:grpSpLocks/>
          </p:cNvGrpSpPr>
          <p:nvPr/>
        </p:nvGrpSpPr>
        <p:grpSpPr bwMode="auto">
          <a:xfrm>
            <a:off x="4059238" y="1601788"/>
            <a:ext cx="184150" cy="3656012"/>
            <a:chOff x="-58" y="-259"/>
            <a:chExt cx="116" cy="2303"/>
          </a:xfrm>
        </p:grpSpPr>
        <p:sp>
          <p:nvSpPr>
            <p:cNvPr id="39960" name="Rectangle 7"/>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39961" name="Rectangle 8"/>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39962" name="Rectangle 9"/>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39963" name="Rectangle 10"/>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39941" name="Group 11"/>
          <p:cNvGrpSpPr>
            <a:grpSpLocks/>
          </p:cNvGrpSpPr>
          <p:nvPr/>
        </p:nvGrpSpPr>
        <p:grpSpPr bwMode="auto">
          <a:xfrm>
            <a:off x="4059238" y="1601788"/>
            <a:ext cx="184150" cy="3656012"/>
            <a:chOff x="-58" y="-259"/>
            <a:chExt cx="116" cy="2303"/>
          </a:xfrm>
        </p:grpSpPr>
        <p:sp>
          <p:nvSpPr>
            <p:cNvPr id="39956" name="Rectangle 12"/>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39957" name="Rectangle 13"/>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39958" name="Rectangle 14"/>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39959" name="Rectangle 15"/>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39942" name="Group 17"/>
          <p:cNvGrpSpPr>
            <a:grpSpLocks/>
          </p:cNvGrpSpPr>
          <p:nvPr/>
        </p:nvGrpSpPr>
        <p:grpSpPr bwMode="auto">
          <a:xfrm>
            <a:off x="4059238" y="1601788"/>
            <a:ext cx="184150" cy="3656012"/>
            <a:chOff x="-58" y="-259"/>
            <a:chExt cx="116" cy="2303"/>
          </a:xfrm>
        </p:grpSpPr>
        <p:sp>
          <p:nvSpPr>
            <p:cNvPr id="39952" name="Rectangle 18"/>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39953" name="Rectangle 19"/>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39954" name="Rectangle 20"/>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39955" name="Rectangle 21"/>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sp>
        <p:nvSpPr>
          <p:cNvPr id="39943" name="Text Box 27"/>
          <p:cNvSpPr txBox="1">
            <a:spLocks noChangeArrowheads="1"/>
          </p:cNvSpPr>
          <p:nvPr/>
        </p:nvSpPr>
        <p:spPr bwMode="auto">
          <a:xfrm>
            <a:off x="381000" y="1066800"/>
            <a:ext cx="5578475" cy="366713"/>
          </a:xfrm>
          <a:prstGeom prst="rect">
            <a:avLst/>
          </a:prstGeom>
          <a:noFill/>
          <a:ln w="9525">
            <a:noFill/>
            <a:miter lim="800000"/>
            <a:headEnd/>
            <a:tailEnd/>
          </a:ln>
        </p:spPr>
        <p:txBody>
          <a:bodyPr>
            <a:spAutoFit/>
          </a:bodyPr>
          <a:lstStyle/>
          <a:p>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39944" name="Text Box 28"/>
          <p:cNvSpPr txBox="1">
            <a:spLocks noChangeArrowheads="1"/>
          </p:cNvSpPr>
          <p:nvPr/>
        </p:nvSpPr>
        <p:spPr bwMode="auto">
          <a:xfrm>
            <a:off x="609600" y="1371600"/>
            <a:ext cx="6340475" cy="366713"/>
          </a:xfrm>
          <a:prstGeom prst="rect">
            <a:avLst/>
          </a:prstGeom>
          <a:noFill/>
          <a:ln w="9525">
            <a:noFill/>
            <a:miter lim="800000"/>
            <a:headEnd/>
            <a:tailEnd/>
          </a:ln>
        </p:spPr>
        <p:txBody>
          <a:bodyPr>
            <a:spAutoFit/>
          </a:bodyPr>
          <a:lstStyle/>
          <a:p>
            <a:r>
              <a:rPr lang="en-US" b="0" u="none"/>
              <a:t>1.  were considered gods; served both political and religious roles</a:t>
            </a:r>
          </a:p>
        </p:txBody>
      </p:sp>
      <p:sp>
        <p:nvSpPr>
          <p:cNvPr id="39945" name="Text Box 29"/>
          <p:cNvSpPr txBox="1">
            <a:spLocks noChangeArrowheads="1"/>
          </p:cNvSpPr>
          <p:nvPr/>
        </p:nvSpPr>
        <p:spPr bwMode="auto">
          <a:xfrm>
            <a:off x="914400" y="1676400"/>
            <a:ext cx="6188075" cy="641350"/>
          </a:xfrm>
          <a:prstGeom prst="rect">
            <a:avLst/>
          </a:prstGeom>
          <a:noFill/>
          <a:ln w="9525">
            <a:noFill/>
            <a:miter lim="800000"/>
            <a:headEnd/>
            <a:tailEnd/>
          </a:ln>
        </p:spPr>
        <p:txBody>
          <a:bodyPr>
            <a:spAutoFit/>
          </a:bodyPr>
          <a:lstStyle/>
          <a:p>
            <a:r>
              <a:rPr lang="en-US" b="0" u="none">
                <a:solidFill>
                  <a:schemeClr val="accent2"/>
                </a:solidFill>
              </a:rPr>
              <a:t>Type of government where the political rulers are thought to be divinely-guided, or even divine themselves is a</a:t>
            </a:r>
            <a:r>
              <a:rPr lang="en-US" b="0" u="none"/>
              <a:t> </a:t>
            </a:r>
            <a:r>
              <a:rPr lang="en-US" b="0">
                <a:solidFill>
                  <a:srgbClr val="FF0000"/>
                </a:solidFill>
              </a:rPr>
              <a:t>theocracy</a:t>
            </a:r>
            <a:r>
              <a:rPr lang="en-US" b="0" u="none"/>
              <a:t>.</a:t>
            </a:r>
          </a:p>
        </p:txBody>
      </p:sp>
      <p:sp>
        <p:nvSpPr>
          <p:cNvPr id="39946" name="Rectangle 30"/>
          <p:cNvSpPr>
            <a:spLocks noChangeArrowheads="1"/>
          </p:cNvSpPr>
          <p:nvPr/>
        </p:nvSpPr>
        <p:spPr bwMode="auto">
          <a:xfrm>
            <a:off x="7162800" y="1447800"/>
            <a:ext cx="1285875" cy="925513"/>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39947" name="AutoShape 31"/>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p:spPr>
        <p:txBody>
          <a:bodyPr wrap="none" anchor="ctr"/>
          <a:lstStyle/>
          <a:p>
            <a:endParaRPr lang="en-US"/>
          </a:p>
        </p:txBody>
      </p:sp>
      <p:sp>
        <p:nvSpPr>
          <p:cNvPr id="53280" name="Text Box 32"/>
          <p:cNvSpPr txBox="1">
            <a:spLocks noChangeArrowheads="1"/>
          </p:cNvSpPr>
          <p:nvPr/>
        </p:nvSpPr>
        <p:spPr bwMode="auto">
          <a:xfrm>
            <a:off x="609600" y="2209800"/>
            <a:ext cx="8153400" cy="915988"/>
          </a:xfrm>
          <a:prstGeom prst="rect">
            <a:avLst/>
          </a:prstGeom>
          <a:noFill/>
          <a:ln w="9525">
            <a:noFill/>
            <a:miter lim="800000"/>
            <a:headEnd/>
            <a:tailEnd/>
          </a:ln>
        </p:spPr>
        <p:txBody>
          <a:bodyPr>
            <a:spAutoFit/>
          </a:bodyPr>
          <a:lstStyle/>
          <a:p>
            <a:r>
              <a:rPr lang="en-US" b="0" u="none"/>
              <a:t>2.  Believed each pharaoh ruled even after death, because</a:t>
            </a:r>
          </a:p>
          <a:p>
            <a:r>
              <a:rPr lang="en-US" b="0" u="none"/>
              <a:t>     they all possessed the same eternal spirit = </a:t>
            </a:r>
            <a:r>
              <a:rPr lang="en-US" b="0" i="1" u="none"/>
              <a:t>ka;</a:t>
            </a:r>
            <a:r>
              <a:rPr lang="en-US" b="0" u="none"/>
              <a:t> </a:t>
            </a:r>
          </a:p>
          <a:p>
            <a:r>
              <a:rPr lang="en-US" b="0" u="none"/>
              <a:t>     and being gods, they naturally bore full responsibility for Egypt’s well-being.</a:t>
            </a:r>
            <a:endParaRPr lang="en-US" sz="2000" b="0" u="none"/>
          </a:p>
        </p:txBody>
      </p:sp>
      <p:pic>
        <p:nvPicPr>
          <p:cNvPr id="39949" name="Picture 33" descr="D:\home\twloessin\School\Units_Chpt Materials\CH 2 Egypt\Akhenaten &amp; Nefertiti worshiping sun god.jpg"/>
          <p:cNvPicPr>
            <a:picLocks noChangeAspect="1" noChangeArrowheads="1"/>
          </p:cNvPicPr>
          <p:nvPr/>
        </p:nvPicPr>
        <p:blipFill>
          <a:blip r:embed="rId3" cstate="print"/>
          <a:srcRect/>
          <a:stretch>
            <a:fillRect/>
          </a:stretch>
        </p:blipFill>
        <p:spPr bwMode="auto">
          <a:xfrm>
            <a:off x="6086475" y="3124200"/>
            <a:ext cx="3057525" cy="3733800"/>
          </a:xfrm>
          <a:prstGeom prst="rect">
            <a:avLst/>
          </a:prstGeom>
          <a:noFill/>
          <a:ln w="9525">
            <a:noFill/>
            <a:miter lim="800000"/>
            <a:headEnd/>
            <a:tailEnd/>
          </a:ln>
        </p:spPr>
      </p:pic>
      <p:sp>
        <p:nvSpPr>
          <p:cNvPr id="39950" name="Text Box 34"/>
          <p:cNvSpPr txBox="1">
            <a:spLocks noChangeArrowheads="1"/>
          </p:cNvSpPr>
          <p:nvPr/>
        </p:nvSpPr>
        <p:spPr bwMode="auto">
          <a:xfrm>
            <a:off x="1600200" y="4876800"/>
            <a:ext cx="4419600" cy="581025"/>
          </a:xfrm>
          <a:prstGeom prst="rect">
            <a:avLst/>
          </a:prstGeom>
          <a:noFill/>
          <a:ln w="9525">
            <a:noFill/>
            <a:miter lim="800000"/>
            <a:headEnd/>
            <a:tailEnd/>
          </a:ln>
        </p:spPr>
        <p:txBody>
          <a:bodyPr>
            <a:spAutoFit/>
          </a:bodyPr>
          <a:lstStyle/>
          <a:p>
            <a:pPr algn="r"/>
            <a:r>
              <a:rPr lang="en-US" sz="1600" b="0" u="none">
                <a:solidFill>
                  <a:srgbClr val="663300"/>
                </a:solidFill>
              </a:rPr>
              <a:t>The pharaoh Akenaton and his wife-sister Nefertiti worshiping the sun god, Ra.</a:t>
            </a:r>
          </a:p>
        </p:txBody>
      </p:sp>
      <p:sp>
        <p:nvSpPr>
          <p:cNvPr id="39951" name="Text Box 35"/>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53280"/>
                                        </p:tgtEl>
                                        <p:attrNameLst>
                                          <p:attrName>style.visibility</p:attrName>
                                        </p:attrNameLst>
                                      </p:cBhvr>
                                      <p:to>
                                        <p:strVal val="visible"/>
                                      </p:to>
                                    </p:set>
                                    <p:anim calcmode="lin" valueType="num">
                                      <p:cBhvr additive="base">
                                        <p:cTn id="7" dur="300" fill="hold"/>
                                        <p:tgtEl>
                                          <p:spTgt spid="53280"/>
                                        </p:tgtEl>
                                        <p:attrNameLst>
                                          <p:attrName>ppt_x</p:attrName>
                                        </p:attrNameLst>
                                      </p:cBhvr>
                                      <p:tavLst>
                                        <p:tav tm="0">
                                          <p:val>
                                            <p:strVal val="1+#ppt_w/2"/>
                                          </p:val>
                                        </p:tav>
                                        <p:tav tm="100000">
                                          <p:val>
                                            <p:strVal val="#ppt_x"/>
                                          </p:val>
                                        </p:tav>
                                      </p:tavLst>
                                    </p:anim>
                                    <p:anim calcmode="lin" valueType="num">
                                      <p:cBhvr additive="base">
                                        <p:cTn id="8" dur="300" fill="hold"/>
                                        <p:tgtEl>
                                          <p:spTgt spid="532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40963" name="Text Box 3"/>
          <p:cNvSpPr txBox="1">
            <a:spLocks noChangeArrowheads="1"/>
          </p:cNvSpPr>
          <p:nvPr/>
        </p:nvSpPr>
        <p:spPr bwMode="auto">
          <a:xfrm>
            <a:off x="0" y="685800"/>
            <a:ext cx="4511675" cy="396875"/>
          </a:xfrm>
          <a:prstGeom prst="rect">
            <a:avLst/>
          </a:prstGeom>
          <a:noFill/>
          <a:ln w="9525">
            <a:noFill/>
            <a:miter lim="800000"/>
            <a:headEnd/>
            <a:tailEnd/>
          </a:ln>
        </p:spPr>
        <p:txBody>
          <a:bodyPr>
            <a:spAutoFit/>
          </a:bodyPr>
          <a:lstStyle/>
          <a:p>
            <a:r>
              <a:rPr lang="en-US" sz="2000" b="0" u="none"/>
              <a:t>II.  UNITED EGYPT’S GOVERNMENT</a:t>
            </a:r>
          </a:p>
        </p:txBody>
      </p:sp>
      <p:grpSp>
        <p:nvGrpSpPr>
          <p:cNvPr id="40964" name="Group 4"/>
          <p:cNvGrpSpPr>
            <a:grpSpLocks/>
          </p:cNvGrpSpPr>
          <p:nvPr/>
        </p:nvGrpSpPr>
        <p:grpSpPr bwMode="auto">
          <a:xfrm>
            <a:off x="4059238" y="1601788"/>
            <a:ext cx="184150" cy="3656012"/>
            <a:chOff x="-58" y="-259"/>
            <a:chExt cx="116" cy="2303"/>
          </a:xfrm>
        </p:grpSpPr>
        <p:sp>
          <p:nvSpPr>
            <p:cNvPr id="40992" name="Rectangle 5"/>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40993" name="Rectangle 6"/>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40994" name="Rectangle 7"/>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40995" name="Rectangle 8"/>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40965" name="Group 9"/>
          <p:cNvGrpSpPr>
            <a:grpSpLocks/>
          </p:cNvGrpSpPr>
          <p:nvPr/>
        </p:nvGrpSpPr>
        <p:grpSpPr bwMode="auto">
          <a:xfrm>
            <a:off x="4059238" y="1601788"/>
            <a:ext cx="184150" cy="3656012"/>
            <a:chOff x="-58" y="-259"/>
            <a:chExt cx="116" cy="2303"/>
          </a:xfrm>
        </p:grpSpPr>
        <p:sp>
          <p:nvSpPr>
            <p:cNvPr id="40988" name="Rectangle 10"/>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40989" name="Rectangle 11"/>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40990" name="Rectangle 12"/>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40991" name="Rectangle 13"/>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40966" name="Group 14"/>
          <p:cNvGrpSpPr>
            <a:grpSpLocks/>
          </p:cNvGrpSpPr>
          <p:nvPr/>
        </p:nvGrpSpPr>
        <p:grpSpPr bwMode="auto">
          <a:xfrm>
            <a:off x="4059238" y="1601788"/>
            <a:ext cx="184150" cy="3656012"/>
            <a:chOff x="-58" y="-259"/>
            <a:chExt cx="116" cy="2303"/>
          </a:xfrm>
        </p:grpSpPr>
        <p:sp>
          <p:nvSpPr>
            <p:cNvPr id="40984" name="Rectangle 15"/>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40985" name="Rectangle 16"/>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40986" name="Rectangle 17"/>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40987" name="Rectangle 18"/>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sp>
        <p:nvSpPr>
          <p:cNvPr id="40967" name="Text Box 19"/>
          <p:cNvSpPr txBox="1">
            <a:spLocks noChangeArrowheads="1"/>
          </p:cNvSpPr>
          <p:nvPr/>
        </p:nvSpPr>
        <p:spPr bwMode="auto">
          <a:xfrm>
            <a:off x="381000" y="1066800"/>
            <a:ext cx="5578475" cy="366713"/>
          </a:xfrm>
          <a:prstGeom prst="rect">
            <a:avLst/>
          </a:prstGeom>
          <a:noFill/>
          <a:ln w="9525">
            <a:noFill/>
            <a:miter lim="800000"/>
            <a:headEnd/>
            <a:tailEnd/>
          </a:ln>
        </p:spPr>
        <p:txBody>
          <a:bodyPr>
            <a:spAutoFit/>
          </a:bodyPr>
          <a:lstStyle/>
          <a:p>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40968" name="Text Box 20"/>
          <p:cNvSpPr txBox="1">
            <a:spLocks noChangeArrowheads="1"/>
          </p:cNvSpPr>
          <p:nvPr/>
        </p:nvSpPr>
        <p:spPr bwMode="auto">
          <a:xfrm>
            <a:off x="609600" y="1371600"/>
            <a:ext cx="6340475" cy="366713"/>
          </a:xfrm>
          <a:prstGeom prst="rect">
            <a:avLst/>
          </a:prstGeom>
          <a:noFill/>
          <a:ln w="9525">
            <a:noFill/>
            <a:miter lim="800000"/>
            <a:headEnd/>
            <a:tailEnd/>
          </a:ln>
        </p:spPr>
        <p:txBody>
          <a:bodyPr>
            <a:spAutoFit/>
          </a:bodyPr>
          <a:lstStyle/>
          <a:p>
            <a:r>
              <a:rPr lang="en-US" b="0" u="none"/>
              <a:t>1.  were considered gods; served both political and religious roles</a:t>
            </a:r>
          </a:p>
        </p:txBody>
      </p:sp>
      <p:sp>
        <p:nvSpPr>
          <p:cNvPr id="40969" name="Text Box 21"/>
          <p:cNvSpPr txBox="1">
            <a:spLocks noChangeArrowheads="1"/>
          </p:cNvSpPr>
          <p:nvPr/>
        </p:nvSpPr>
        <p:spPr bwMode="auto">
          <a:xfrm>
            <a:off x="914400" y="1676400"/>
            <a:ext cx="6188075" cy="641350"/>
          </a:xfrm>
          <a:prstGeom prst="rect">
            <a:avLst/>
          </a:prstGeom>
          <a:noFill/>
          <a:ln w="9525">
            <a:noFill/>
            <a:miter lim="800000"/>
            <a:headEnd/>
            <a:tailEnd/>
          </a:ln>
        </p:spPr>
        <p:txBody>
          <a:bodyPr>
            <a:spAutoFit/>
          </a:bodyPr>
          <a:lstStyle/>
          <a:p>
            <a:r>
              <a:rPr lang="en-US" b="0" u="none"/>
              <a:t>Type of government where the political rulers are thought to be divinely-guided, or even divine themselves is a </a:t>
            </a:r>
            <a:r>
              <a:rPr lang="en-US" b="0">
                <a:solidFill>
                  <a:srgbClr val="FF0000"/>
                </a:solidFill>
              </a:rPr>
              <a:t>theocracy</a:t>
            </a:r>
            <a:r>
              <a:rPr lang="en-US" b="0" u="none"/>
              <a:t>.</a:t>
            </a:r>
          </a:p>
        </p:txBody>
      </p:sp>
      <p:sp>
        <p:nvSpPr>
          <p:cNvPr id="40970" name="Rectangle 22"/>
          <p:cNvSpPr>
            <a:spLocks noChangeArrowheads="1"/>
          </p:cNvSpPr>
          <p:nvPr/>
        </p:nvSpPr>
        <p:spPr bwMode="auto">
          <a:xfrm>
            <a:off x="7162800" y="1447800"/>
            <a:ext cx="1285875" cy="925513"/>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40971" name="AutoShape 23"/>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p:spPr>
        <p:txBody>
          <a:bodyPr wrap="none" anchor="ctr"/>
          <a:lstStyle/>
          <a:p>
            <a:endParaRPr lang="en-US"/>
          </a:p>
        </p:txBody>
      </p:sp>
      <p:sp>
        <p:nvSpPr>
          <p:cNvPr id="40972" name="Text Box 24"/>
          <p:cNvSpPr txBox="1">
            <a:spLocks noChangeArrowheads="1"/>
          </p:cNvSpPr>
          <p:nvPr/>
        </p:nvSpPr>
        <p:spPr bwMode="auto">
          <a:xfrm>
            <a:off x="609600" y="2209800"/>
            <a:ext cx="8153400" cy="915988"/>
          </a:xfrm>
          <a:prstGeom prst="rect">
            <a:avLst/>
          </a:prstGeom>
          <a:noFill/>
          <a:ln w="9525">
            <a:noFill/>
            <a:miter lim="800000"/>
            <a:headEnd/>
            <a:tailEnd/>
          </a:ln>
        </p:spPr>
        <p:txBody>
          <a:bodyPr>
            <a:spAutoFit/>
          </a:bodyPr>
          <a:lstStyle/>
          <a:p>
            <a:r>
              <a:rPr lang="en-US" b="0" u="none"/>
              <a:t>2.  Believed each pharaoh ruled even after death, because</a:t>
            </a:r>
          </a:p>
          <a:p>
            <a:r>
              <a:rPr lang="en-US" b="0" u="none"/>
              <a:t>     they all possessed the same eternal spirit = </a:t>
            </a:r>
            <a:r>
              <a:rPr lang="en-US" b="0" i="1" u="none"/>
              <a:t>ka;</a:t>
            </a:r>
            <a:r>
              <a:rPr lang="en-US" b="0" u="none"/>
              <a:t> </a:t>
            </a:r>
          </a:p>
          <a:p>
            <a:r>
              <a:rPr lang="en-US" b="0" u="none"/>
              <a:t>     and being god, naturally bore full responsibility for Egypt’s well-being.</a:t>
            </a:r>
            <a:endParaRPr lang="en-US" sz="2000" b="0" u="none"/>
          </a:p>
        </p:txBody>
      </p:sp>
      <p:sp>
        <p:nvSpPr>
          <p:cNvPr id="54299" name="Text Box 27"/>
          <p:cNvSpPr txBox="1">
            <a:spLocks noChangeArrowheads="1"/>
          </p:cNvSpPr>
          <p:nvPr/>
        </p:nvSpPr>
        <p:spPr bwMode="auto">
          <a:xfrm>
            <a:off x="609600" y="3048000"/>
            <a:ext cx="8321675" cy="641350"/>
          </a:xfrm>
          <a:prstGeom prst="rect">
            <a:avLst/>
          </a:prstGeom>
          <a:noFill/>
          <a:ln w="9525">
            <a:noFill/>
            <a:miter lim="800000"/>
            <a:headEnd/>
            <a:tailEnd/>
          </a:ln>
        </p:spPr>
        <p:txBody>
          <a:bodyPr>
            <a:spAutoFit/>
          </a:bodyPr>
          <a:lstStyle/>
          <a:p>
            <a:r>
              <a:rPr lang="en-US" b="0" u="none"/>
              <a:t>3.  Therefore, Pharaoh’s tomb very important, because it was still a place of rule.</a:t>
            </a:r>
          </a:p>
          <a:p>
            <a:r>
              <a:rPr lang="en-US" b="0" u="none"/>
              <a:t>     Built </a:t>
            </a:r>
            <a:r>
              <a:rPr lang="en-US" b="0" u="none">
                <a:solidFill>
                  <a:schemeClr val="accent2"/>
                </a:solidFill>
              </a:rPr>
              <a:t>massive tombs</a:t>
            </a:r>
            <a:r>
              <a:rPr lang="en-US" b="0" u="none"/>
              <a:t> called </a:t>
            </a:r>
            <a:r>
              <a:rPr lang="en-US" b="0">
                <a:solidFill>
                  <a:srgbClr val="FF0000"/>
                </a:solidFill>
              </a:rPr>
              <a:t>pyramids</a:t>
            </a:r>
            <a:r>
              <a:rPr lang="en-US" b="0" u="none"/>
              <a:t>.  </a:t>
            </a:r>
          </a:p>
        </p:txBody>
      </p:sp>
      <p:sp>
        <p:nvSpPr>
          <p:cNvPr id="40974" name="Rectangle 29"/>
          <p:cNvSpPr>
            <a:spLocks noChangeArrowheads="1"/>
          </p:cNvSpPr>
          <p:nvPr/>
        </p:nvSpPr>
        <p:spPr bwMode="auto">
          <a:xfrm>
            <a:off x="0" y="962025"/>
            <a:ext cx="9144000" cy="822325"/>
          </a:xfrm>
          <a:prstGeom prst="rect">
            <a:avLst/>
          </a:prstGeom>
          <a:noFill/>
          <a:ln w="9525">
            <a:noFill/>
            <a:miter lim="800000"/>
            <a:headEnd/>
            <a:tailEnd/>
          </a:ln>
        </p:spPr>
        <p:txBody>
          <a:bodyPr>
            <a:spAutoFit/>
          </a:bodyPr>
          <a:lstStyle/>
          <a:p>
            <a:endParaRPr lang="en-US" sz="2400" b="0" u="none"/>
          </a:p>
          <a:p>
            <a:pPr lvl="2" eaLnBrk="0" hangingPunct="0"/>
            <a:endParaRPr lang="en-US" sz="2400" b="0" u="none"/>
          </a:p>
        </p:txBody>
      </p:sp>
      <p:sp>
        <p:nvSpPr>
          <p:cNvPr id="40975" name="Rectangle 32"/>
          <p:cNvSpPr>
            <a:spLocks noChangeArrowheads="1"/>
          </p:cNvSpPr>
          <p:nvPr/>
        </p:nvSpPr>
        <p:spPr bwMode="auto">
          <a:xfrm>
            <a:off x="0" y="4252913"/>
            <a:ext cx="9144000" cy="822325"/>
          </a:xfrm>
          <a:prstGeom prst="rect">
            <a:avLst/>
          </a:prstGeom>
          <a:noFill/>
          <a:ln w="9525">
            <a:noFill/>
            <a:miter lim="800000"/>
            <a:headEnd/>
            <a:tailEnd/>
          </a:ln>
        </p:spPr>
        <p:txBody>
          <a:bodyPr>
            <a:spAutoFit/>
          </a:bodyPr>
          <a:lstStyle/>
          <a:p>
            <a:endParaRPr lang="en-US" sz="2400" b="0" u="none"/>
          </a:p>
          <a:p>
            <a:pPr eaLnBrk="0" hangingPunct="0"/>
            <a:endParaRPr lang="en-US" sz="2400" b="0" u="none"/>
          </a:p>
        </p:txBody>
      </p:sp>
      <p:sp>
        <p:nvSpPr>
          <p:cNvPr id="40976" name="Rectangle 33"/>
          <p:cNvSpPr>
            <a:spLocks noChangeArrowheads="1"/>
          </p:cNvSpPr>
          <p:nvPr/>
        </p:nvSpPr>
        <p:spPr bwMode="auto">
          <a:xfrm>
            <a:off x="0" y="5075238"/>
            <a:ext cx="9144000" cy="822325"/>
          </a:xfrm>
          <a:prstGeom prst="rect">
            <a:avLst/>
          </a:prstGeom>
          <a:noFill/>
          <a:ln w="9525">
            <a:noFill/>
            <a:miter lim="800000"/>
            <a:headEnd/>
            <a:tailEnd/>
          </a:ln>
        </p:spPr>
        <p:txBody>
          <a:bodyPr>
            <a:spAutoFit/>
          </a:bodyPr>
          <a:lstStyle/>
          <a:p>
            <a:endParaRPr lang="en-US" sz="2400" b="0" u="none"/>
          </a:p>
          <a:p>
            <a:pPr eaLnBrk="0" hangingPunct="0"/>
            <a:endParaRPr lang="en-US" sz="2400" b="0" u="none"/>
          </a:p>
        </p:txBody>
      </p:sp>
      <p:sp>
        <p:nvSpPr>
          <p:cNvPr id="54307" name="Text Box 35"/>
          <p:cNvSpPr txBox="1">
            <a:spLocks noChangeArrowheads="1"/>
          </p:cNvSpPr>
          <p:nvPr/>
        </p:nvSpPr>
        <p:spPr bwMode="auto">
          <a:xfrm>
            <a:off x="533400" y="5943600"/>
            <a:ext cx="3673475" cy="336550"/>
          </a:xfrm>
          <a:prstGeom prst="rect">
            <a:avLst/>
          </a:prstGeom>
          <a:noFill/>
          <a:ln w="9525">
            <a:noFill/>
            <a:miter lim="800000"/>
            <a:headEnd/>
            <a:tailEnd/>
          </a:ln>
        </p:spPr>
        <p:txBody>
          <a:bodyPr>
            <a:spAutoFit/>
          </a:bodyPr>
          <a:lstStyle/>
          <a:p>
            <a:pPr algn="r"/>
            <a:r>
              <a:rPr lang="en-US" sz="1600" b="0" u="none">
                <a:solidFill>
                  <a:srgbClr val="663300"/>
                </a:solidFill>
              </a:rPr>
              <a:t> The Great Pyramids at Giza.</a:t>
            </a:r>
          </a:p>
        </p:txBody>
      </p:sp>
      <p:sp>
        <p:nvSpPr>
          <p:cNvPr id="54308" name="Text Box 36"/>
          <p:cNvSpPr txBox="1">
            <a:spLocks noChangeArrowheads="1"/>
          </p:cNvSpPr>
          <p:nvPr/>
        </p:nvSpPr>
        <p:spPr bwMode="auto">
          <a:xfrm>
            <a:off x="609600" y="3546475"/>
            <a:ext cx="3352800" cy="915988"/>
          </a:xfrm>
          <a:prstGeom prst="rect">
            <a:avLst/>
          </a:prstGeom>
          <a:noFill/>
          <a:ln w="9525">
            <a:noFill/>
            <a:miter lim="800000"/>
            <a:headEnd/>
            <a:tailEnd/>
          </a:ln>
        </p:spPr>
        <p:txBody>
          <a:bodyPr>
            <a:spAutoFit/>
          </a:bodyPr>
          <a:lstStyle/>
          <a:p>
            <a:pPr marL="457200" indent="-457200">
              <a:buFontTx/>
              <a:buAutoNum type="arabicPeriod" startAt="4"/>
            </a:pPr>
            <a:r>
              <a:rPr lang="en-US" b="0" u="none"/>
              <a:t>The pyramids were built mainly in the </a:t>
            </a:r>
          </a:p>
          <a:p>
            <a:pPr marL="457200" indent="-457200"/>
            <a:r>
              <a:rPr lang="en-US" b="0" u="none"/>
              <a:t>        Old Kingdom Period.</a:t>
            </a:r>
          </a:p>
        </p:txBody>
      </p:sp>
      <p:sp>
        <p:nvSpPr>
          <p:cNvPr id="54311" name="Text Box 39"/>
          <p:cNvSpPr txBox="1">
            <a:spLocks noChangeArrowheads="1"/>
          </p:cNvSpPr>
          <p:nvPr/>
        </p:nvSpPr>
        <p:spPr bwMode="auto">
          <a:xfrm>
            <a:off x="304800" y="4800600"/>
            <a:ext cx="3657600" cy="842963"/>
          </a:xfrm>
          <a:prstGeom prst="rect">
            <a:avLst/>
          </a:prstGeom>
          <a:noFill/>
          <a:ln w="19050">
            <a:solidFill>
              <a:schemeClr val="accent2"/>
            </a:solidFill>
            <a:miter lim="800000"/>
            <a:headEnd/>
            <a:tailEnd/>
          </a:ln>
        </p:spPr>
        <p:txBody>
          <a:bodyPr>
            <a:spAutoFit/>
          </a:bodyPr>
          <a:lstStyle/>
          <a:p>
            <a:pPr algn="ctr"/>
            <a:r>
              <a:rPr lang="en-US" sz="2400" b="0" u="none">
                <a:solidFill>
                  <a:schemeClr val="accent2"/>
                </a:solidFill>
                <a:latin typeface="Monotype Corsiva" pitchFamily="66" charset="0"/>
              </a:rPr>
              <a:t>What do we mean by…</a:t>
            </a:r>
          </a:p>
          <a:p>
            <a:pPr algn="ctr"/>
            <a:endParaRPr lang="en-US" sz="800" b="0" u="none">
              <a:solidFill>
                <a:schemeClr val="accent2"/>
              </a:solidFill>
              <a:latin typeface="Monotype Corsiva" pitchFamily="66" charset="0"/>
            </a:endParaRPr>
          </a:p>
          <a:p>
            <a:pPr algn="ctr"/>
            <a:r>
              <a:rPr lang="en-US" sz="1600" b="0" u="none">
                <a:solidFill>
                  <a:schemeClr val="accent2"/>
                </a:solidFill>
              </a:rPr>
              <a:t> the “Old Kingdom” period?</a:t>
            </a:r>
          </a:p>
        </p:txBody>
      </p:sp>
      <p:pic>
        <p:nvPicPr>
          <p:cNvPr id="54312" name="Picture 40" descr="D:\home\twloessin\My Pictures\question mark.gif"/>
          <p:cNvPicPr>
            <a:picLocks noChangeAspect="1" noChangeArrowheads="1"/>
          </p:cNvPicPr>
          <p:nvPr/>
        </p:nvPicPr>
        <p:blipFill>
          <a:blip r:embed="rId4" cstate="print"/>
          <a:srcRect/>
          <a:stretch>
            <a:fillRect/>
          </a:stretch>
        </p:blipFill>
        <p:spPr bwMode="auto">
          <a:xfrm>
            <a:off x="228600" y="4267200"/>
            <a:ext cx="617538" cy="503238"/>
          </a:xfrm>
          <a:prstGeom prst="rect">
            <a:avLst/>
          </a:prstGeom>
          <a:noFill/>
          <a:ln w="9525">
            <a:noFill/>
            <a:miter lim="800000"/>
            <a:headEnd/>
            <a:tailEnd/>
          </a:ln>
        </p:spPr>
      </p:pic>
      <p:pic>
        <p:nvPicPr>
          <p:cNvPr id="54313" name="Picture 41" descr="In Affiliation with AllPosters.com">
            <a:hlinkClick r:id="rId5"/>
          </p:cNvPr>
          <p:cNvPicPr>
            <a:picLocks noChangeAspect="1" noChangeArrowheads="1"/>
          </p:cNvPicPr>
          <p:nvPr/>
        </p:nvPicPr>
        <p:blipFill>
          <a:blip r:embed="rId6" cstate="print"/>
          <a:srcRect/>
          <a:stretch>
            <a:fillRect/>
          </a:stretch>
        </p:blipFill>
        <p:spPr bwMode="auto">
          <a:xfrm>
            <a:off x="5029200" y="3962400"/>
            <a:ext cx="3429000" cy="2297113"/>
          </a:xfrm>
          <a:prstGeom prst="rect">
            <a:avLst/>
          </a:prstGeom>
          <a:noFill/>
          <a:ln w="9525">
            <a:noFill/>
            <a:miter lim="800000"/>
            <a:headEnd/>
            <a:tailEnd/>
          </a:ln>
        </p:spPr>
      </p:pic>
      <p:pic>
        <p:nvPicPr>
          <p:cNvPr id="54314" name="Picture 42" descr="D:\home\twloessin\School\Units_Chpt Materials\CH 2 Egypt\Great Pyramids Giza.jpg"/>
          <p:cNvPicPr>
            <a:picLocks noChangeAspect="1" noChangeArrowheads="1"/>
          </p:cNvPicPr>
          <p:nvPr/>
        </p:nvPicPr>
        <p:blipFill>
          <a:blip r:embed="rId7" cstate="print"/>
          <a:srcRect/>
          <a:stretch>
            <a:fillRect/>
          </a:stretch>
        </p:blipFill>
        <p:spPr bwMode="auto">
          <a:xfrm>
            <a:off x="4114800" y="3687763"/>
            <a:ext cx="5029200" cy="3163887"/>
          </a:xfrm>
          <a:prstGeom prst="rect">
            <a:avLst/>
          </a:prstGeom>
          <a:noFill/>
          <a:ln w="9525">
            <a:noFill/>
            <a:miter lim="800000"/>
            <a:headEnd/>
            <a:tailEnd/>
          </a:ln>
        </p:spPr>
      </p:pic>
      <p:sp>
        <p:nvSpPr>
          <p:cNvPr id="40983" name="Text Box 43"/>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313"/>
                                        </p:tgtEl>
                                        <p:attrNameLst>
                                          <p:attrName>style.visibility</p:attrName>
                                        </p:attrNameLst>
                                      </p:cBhvr>
                                      <p:to>
                                        <p:strVal val="visible"/>
                                      </p:to>
                                    </p:set>
                                    <p:anim calcmode="lin" valueType="num">
                                      <p:cBhvr additive="base">
                                        <p:cTn id="7" dur="500" fill="hold"/>
                                        <p:tgtEl>
                                          <p:spTgt spid="54313"/>
                                        </p:tgtEl>
                                        <p:attrNameLst>
                                          <p:attrName>ppt_x</p:attrName>
                                        </p:attrNameLst>
                                      </p:cBhvr>
                                      <p:tavLst>
                                        <p:tav tm="0">
                                          <p:val>
                                            <p:strVal val="0-#ppt_w/2"/>
                                          </p:val>
                                        </p:tav>
                                        <p:tav tm="100000">
                                          <p:val>
                                            <p:strVal val="#ppt_x"/>
                                          </p:val>
                                        </p:tav>
                                      </p:tavLst>
                                    </p:anim>
                                    <p:anim calcmode="lin" valueType="num">
                                      <p:cBhvr additive="base">
                                        <p:cTn id="8" dur="500" fill="hold"/>
                                        <p:tgtEl>
                                          <p:spTgt spid="543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54299"/>
                                        </p:tgtEl>
                                        <p:attrNameLst>
                                          <p:attrName>style.visibility</p:attrName>
                                        </p:attrNameLst>
                                      </p:cBhvr>
                                      <p:to>
                                        <p:strVal val="visible"/>
                                      </p:to>
                                    </p:set>
                                    <p:anim calcmode="lin" valueType="num">
                                      <p:cBhvr additive="base">
                                        <p:cTn id="13" dur="75" fill="hold"/>
                                        <p:tgtEl>
                                          <p:spTgt spid="54299"/>
                                        </p:tgtEl>
                                        <p:attrNameLst>
                                          <p:attrName>ppt_x</p:attrName>
                                        </p:attrNameLst>
                                      </p:cBhvr>
                                      <p:tavLst>
                                        <p:tav tm="0">
                                          <p:val>
                                            <p:strVal val="#ppt_x"/>
                                          </p:val>
                                        </p:tav>
                                        <p:tav tm="100000">
                                          <p:val>
                                            <p:strVal val="#ppt_x"/>
                                          </p:val>
                                        </p:tav>
                                      </p:tavLst>
                                    </p:anim>
                                    <p:anim calcmode="lin" valueType="num">
                                      <p:cBhvr additive="base">
                                        <p:cTn id="14" dur="75" fill="hold"/>
                                        <p:tgtEl>
                                          <p:spTgt spid="542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307"/>
                                        </p:tgtEl>
                                        <p:attrNameLst>
                                          <p:attrName>style.visibility</p:attrName>
                                        </p:attrNameLst>
                                      </p:cBhvr>
                                      <p:to>
                                        <p:strVal val="visible"/>
                                      </p:to>
                                    </p:set>
                                    <p:anim calcmode="lin" valueType="num">
                                      <p:cBhvr additive="base">
                                        <p:cTn id="19" dur="500" fill="hold"/>
                                        <p:tgtEl>
                                          <p:spTgt spid="54307"/>
                                        </p:tgtEl>
                                        <p:attrNameLst>
                                          <p:attrName>ppt_x</p:attrName>
                                        </p:attrNameLst>
                                      </p:cBhvr>
                                      <p:tavLst>
                                        <p:tav tm="0">
                                          <p:val>
                                            <p:strVal val="0-#ppt_w/2"/>
                                          </p:val>
                                        </p:tav>
                                        <p:tav tm="100000">
                                          <p:val>
                                            <p:strVal val="#ppt_x"/>
                                          </p:val>
                                        </p:tav>
                                      </p:tavLst>
                                    </p:anim>
                                    <p:anim calcmode="lin" valueType="num">
                                      <p:cBhvr additive="base">
                                        <p:cTn id="20" dur="500" fill="hold"/>
                                        <p:tgtEl>
                                          <p:spTgt spid="543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4314"/>
                                        </p:tgtEl>
                                        <p:attrNameLst>
                                          <p:attrName>style.visibility</p:attrName>
                                        </p:attrNameLst>
                                      </p:cBhvr>
                                      <p:to>
                                        <p:strVal val="visible"/>
                                      </p:to>
                                    </p:set>
                                    <p:animEffect transition="in" filter="dissolve">
                                      <p:cBhvr>
                                        <p:cTn id="25" dur="500"/>
                                        <p:tgtEl>
                                          <p:spTgt spid="543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wd">
                                    <p:tmPct val="100000"/>
                                  </p:iterate>
                                  <p:childTnLst>
                                    <p:set>
                                      <p:cBhvr>
                                        <p:cTn id="29" dur="1" fill="hold">
                                          <p:stCondLst>
                                            <p:cond delay="0"/>
                                          </p:stCondLst>
                                        </p:cTn>
                                        <p:tgtEl>
                                          <p:spTgt spid="54308"/>
                                        </p:tgtEl>
                                        <p:attrNameLst>
                                          <p:attrName>style.visibility</p:attrName>
                                        </p:attrNameLst>
                                      </p:cBhvr>
                                      <p:to>
                                        <p:strVal val="visible"/>
                                      </p:to>
                                    </p:set>
                                    <p:anim calcmode="lin" valueType="num">
                                      <p:cBhvr additive="base">
                                        <p:cTn id="30" dur="300" fill="hold"/>
                                        <p:tgtEl>
                                          <p:spTgt spid="54308"/>
                                        </p:tgtEl>
                                        <p:attrNameLst>
                                          <p:attrName>ppt_x</p:attrName>
                                        </p:attrNameLst>
                                      </p:cBhvr>
                                      <p:tavLst>
                                        <p:tav tm="0">
                                          <p:val>
                                            <p:strVal val="0-#ppt_w/2"/>
                                          </p:val>
                                        </p:tav>
                                        <p:tav tm="100000">
                                          <p:val>
                                            <p:strVal val="#ppt_x"/>
                                          </p:val>
                                        </p:tav>
                                      </p:tavLst>
                                    </p:anim>
                                    <p:anim calcmode="lin" valueType="num">
                                      <p:cBhvr additive="base">
                                        <p:cTn id="31" dur="300" fill="hold"/>
                                        <p:tgtEl>
                                          <p:spTgt spid="5430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4312"/>
                                        </p:tgtEl>
                                        <p:attrNameLst>
                                          <p:attrName>style.visibility</p:attrName>
                                        </p:attrNameLst>
                                      </p:cBhvr>
                                      <p:to>
                                        <p:strVal val="visible"/>
                                      </p:to>
                                    </p:set>
                                    <p:anim calcmode="lin" valueType="num">
                                      <p:cBhvr additive="base">
                                        <p:cTn id="36" dur="500" fill="hold"/>
                                        <p:tgtEl>
                                          <p:spTgt spid="54312"/>
                                        </p:tgtEl>
                                        <p:attrNameLst>
                                          <p:attrName>ppt_x</p:attrName>
                                        </p:attrNameLst>
                                      </p:cBhvr>
                                      <p:tavLst>
                                        <p:tav tm="0">
                                          <p:val>
                                            <p:strVal val="0-#ppt_w/2"/>
                                          </p:val>
                                        </p:tav>
                                        <p:tav tm="100000">
                                          <p:val>
                                            <p:strVal val="#ppt_x"/>
                                          </p:val>
                                        </p:tav>
                                      </p:tavLst>
                                    </p:anim>
                                    <p:anim calcmode="lin" valueType="num">
                                      <p:cBhvr additive="base">
                                        <p:cTn id="37" dur="500" fill="hold"/>
                                        <p:tgtEl>
                                          <p:spTgt spid="543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iterate type="wd">
                                    <p:tmPct val="100000"/>
                                  </p:iterate>
                                  <p:childTnLst>
                                    <p:set>
                                      <p:cBhvr>
                                        <p:cTn id="41" dur="1" fill="hold">
                                          <p:stCondLst>
                                            <p:cond delay="0"/>
                                          </p:stCondLst>
                                        </p:cTn>
                                        <p:tgtEl>
                                          <p:spTgt spid="54311"/>
                                        </p:tgtEl>
                                        <p:attrNameLst>
                                          <p:attrName>style.visibility</p:attrName>
                                        </p:attrNameLst>
                                      </p:cBhvr>
                                      <p:to>
                                        <p:strVal val="visible"/>
                                      </p:to>
                                    </p:set>
                                    <p:anim calcmode="lin" valueType="num">
                                      <p:cBhvr additive="base">
                                        <p:cTn id="42" dur="300" fill="hold"/>
                                        <p:tgtEl>
                                          <p:spTgt spid="54311"/>
                                        </p:tgtEl>
                                        <p:attrNameLst>
                                          <p:attrName>ppt_x</p:attrName>
                                        </p:attrNameLst>
                                      </p:cBhvr>
                                      <p:tavLst>
                                        <p:tav tm="0">
                                          <p:val>
                                            <p:strVal val="0-#ppt_w/2"/>
                                          </p:val>
                                        </p:tav>
                                        <p:tav tm="100000">
                                          <p:val>
                                            <p:strVal val="#ppt_x"/>
                                          </p:val>
                                        </p:tav>
                                      </p:tavLst>
                                    </p:anim>
                                    <p:anim calcmode="lin" valueType="num">
                                      <p:cBhvr additive="base">
                                        <p:cTn id="43" dur="300" fill="hold"/>
                                        <p:tgtEl>
                                          <p:spTgt spid="543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9" grpId="0" autoUpdateAnimBg="0"/>
      <p:bldP spid="54307" grpId="0" autoUpdateAnimBg="0"/>
      <p:bldP spid="54308" grpId="0" autoUpdateAnimBg="0"/>
      <p:bldP spid="5431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325" y="0"/>
            <a:ext cx="9083675" cy="7146925"/>
          </a:xfrm>
          <a:prstGeom prst="rect">
            <a:avLst/>
          </a:prstGeom>
          <a:solidFill>
            <a:schemeClr val="tx1"/>
          </a:solidFill>
          <a:ln w="9525">
            <a:noFill/>
            <a:miter lim="800000"/>
            <a:headEnd/>
            <a:tailEnd/>
          </a:ln>
        </p:spPr>
        <p:txBody>
          <a:bodyPr>
            <a:spAutoFit/>
          </a:bodyPr>
          <a:lstStyle/>
          <a:p>
            <a:r>
              <a:rPr lang="en-US" b="0" u="none">
                <a:solidFill>
                  <a:srgbClr val="FFCC00"/>
                </a:solidFill>
                <a:latin typeface="Verdana" pitchFamily="34" charset="0"/>
              </a:rPr>
              <a:t>EARLY DYNASTIC PERIOD 2920-2575 BCE</a:t>
            </a:r>
            <a:r>
              <a:rPr lang="en-US" sz="2400" b="0" u="none">
                <a:solidFill>
                  <a:srgbClr val="F7B563"/>
                </a:solidFill>
                <a:latin typeface="Verdana" pitchFamily="34" charset="0"/>
              </a:rPr>
              <a:t> </a:t>
            </a:r>
          </a:p>
          <a:p>
            <a:pPr>
              <a:buFontTx/>
              <a:buChar char="•"/>
            </a:pPr>
            <a:r>
              <a:rPr lang="en-US" sz="1600" b="0" u="none">
                <a:solidFill>
                  <a:srgbClr val="0099CC"/>
                </a:solidFill>
              </a:rPr>
              <a:t> Unification of Upper and Lower Egypt by </a:t>
            </a:r>
            <a:r>
              <a:rPr lang="en-US" sz="1600" b="0" u="none">
                <a:solidFill>
                  <a:srgbClr val="FF0000"/>
                </a:solidFill>
              </a:rPr>
              <a:t>Menes</a:t>
            </a:r>
            <a:r>
              <a:rPr lang="en-US" sz="1600" b="0" u="none">
                <a:solidFill>
                  <a:srgbClr val="0099CC"/>
                </a:solidFill>
              </a:rPr>
              <a:t>. </a:t>
            </a:r>
          </a:p>
          <a:p>
            <a:pPr>
              <a:buFontTx/>
              <a:buChar char="•"/>
            </a:pPr>
            <a:r>
              <a:rPr lang="en-US" sz="1600" b="0" u="none">
                <a:solidFill>
                  <a:srgbClr val="0099CC"/>
                </a:solidFill>
              </a:rPr>
              <a:t> Foundation of the capital Memphis. </a:t>
            </a:r>
          </a:p>
          <a:p>
            <a:pPr>
              <a:buFontTx/>
              <a:buChar char="•"/>
            </a:pPr>
            <a:r>
              <a:rPr lang="en-US" sz="1600" b="0" u="none">
                <a:solidFill>
                  <a:srgbClr val="0099CC"/>
                </a:solidFill>
              </a:rPr>
              <a:t> Early </a:t>
            </a:r>
            <a:r>
              <a:rPr lang="en-US" sz="1600" b="0" u="none">
                <a:solidFill>
                  <a:srgbClr val="FF0000"/>
                </a:solidFill>
              </a:rPr>
              <a:t>Step Pyramid is built at Saqqara</a:t>
            </a:r>
            <a:r>
              <a:rPr lang="en-US" sz="1600" b="0" u="none">
                <a:solidFill>
                  <a:srgbClr val="0099CC"/>
                </a:solidFill>
              </a:rPr>
              <a:t>.</a:t>
            </a:r>
          </a:p>
          <a:p>
            <a:endParaRPr lang="en-US" sz="1600" b="0" u="none">
              <a:solidFill>
                <a:srgbClr val="0099CC"/>
              </a:solidFill>
              <a:latin typeface="Verdana" pitchFamily="34" charset="0"/>
            </a:endParaRPr>
          </a:p>
          <a:p>
            <a:r>
              <a:rPr lang="en-US" b="0" u="none">
                <a:solidFill>
                  <a:srgbClr val="FFCC00"/>
                </a:solidFill>
                <a:latin typeface="Verdana" pitchFamily="34" charset="0"/>
              </a:rPr>
              <a:t>OLD KINGDOM - 2660-2180 BCE</a:t>
            </a:r>
          </a:p>
          <a:p>
            <a:pPr>
              <a:buFontTx/>
              <a:buChar char="•"/>
            </a:pPr>
            <a:r>
              <a:rPr lang="en-US" sz="1600" b="0" u="none">
                <a:solidFill>
                  <a:srgbClr val="0099CC"/>
                </a:solidFill>
              </a:rPr>
              <a:t> The </a:t>
            </a:r>
            <a:r>
              <a:rPr lang="en-US" sz="1600" b="0" u="none">
                <a:solidFill>
                  <a:srgbClr val="FF0000"/>
                </a:solidFill>
              </a:rPr>
              <a:t>Great Pyramids</a:t>
            </a:r>
            <a:r>
              <a:rPr lang="en-US" sz="1600" b="0" u="none">
                <a:solidFill>
                  <a:srgbClr val="0099CC"/>
                </a:solidFill>
              </a:rPr>
              <a:t> of Khufu (Cheops), Khafre (Chephren), Menkaure (Mycerinus) are built </a:t>
            </a:r>
            <a:r>
              <a:rPr lang="en-US" sz="1600" b="0" u="none">
                <a:solidFill>
                  <a:srgbClr val="FF0000"/>
                </a:solidFill>
              </a:rPr>
              <a:t>at Giza</a:t>
            </a:r>
            <a:r>
              <a:rPr lang="en-US" sz="1600" b="0" u="none">
                <a:solidFill>
                  <a:srgbClr val="0099CC"/>
                </a:solidFill>
              </a:rPr>
              <a:t>.</a:t>
            </a:r>
          </a:p>
          <a:p>
            <a:pPr>
              <a:buFontTx/>
              <a:buChar char="•"/>
            </a:pPr>
            <a:r>
              <a:rPr lang="en-US" sz="1600" b="0" u="none">
                <a:solidFill>
                  <a:srgbClr val="0099CC"/>
                </a:solidFill>
              </a:rPr>
              <a:t> Pyramids of Sahure, Neferirkare, Raneferef, Neuserre are built at Abusir.</a:t>
            </a:r>
          </a:p>
          <a:p>
            <a:endParaRPr lang="en-US" sz="1600" b="0" u="none">
              <a:solidFill>
                <a:srgbClr val="0099CC"/>
              </a:solidFill>
            </a:endParaRPr>
          </a:p>
          <a:p>
            <a:r>
              <a:rPr lang="en-US" b="0" u="none">
                <a:solidFill>
                  <a:srgbClr val="FFCC00"/>
                </a:solidFill>
                <a:latin typeface="Verdana" pitchFamily="34" charset="0"/>
              </a:rPr>
              <a:t>MIDDLE KINGDOM 2180-1550 BCE</a:t>
            </a:r>
            <a:endParaRPr lang="en-US" sz="1600" b="0" u="none">
              <a:solidFill>
                <a:srgbClr val="FFCC00"/>
              </a:solidFill>
            </a:endParaRPr>
          </a:p>
          <a:p>
            <a:pPr>
              <a:buFontTx/>
              <a:buChar char="•"/>
            </a:pPr>
            <a:r>
              <a:rPr lang="en-US" sz="1600" b="0" u="none">
                <a:solidFill>
                  <a:srgbClr val="0099CC"/>
                </a:solidFill>
              </a:rPr>
              <a:t> Fragmentation of centralized power.</a:t>
            </a:r>
          </a:p>
          <a:p>
            <a:pPr>
              <a:buFontTx/>
              <a:buChar char="•"/>
            </a:pPr>
            <a:r>
              <a:rPr lang="en-US" sz="1600" b="0" u="none">
                <a:solidFill>
                  <a:srgbClr val="0099CC"/>
                </a:solidFill>
              </a:rPr>
              <a:t> Kings in Thebes establish control over all Egypt.</a:t>
            </a:r>
          </a:p>
          <a:p>
            <a:pPr>
              <a:buFontTx/>
              <a:buChar char="•"/>
            </a:pPr>
            <a:r>
              <a:rPr lang="en-US" sz="1600" b="0" u="none">
                <a:solidFill>
                  <a:srgbClr val="0099CC"/>
                </a:solidFill>
              </a:rPr>
              <a:t> Chaos leads central administration in Lower Egypt to disappear following infiltration by </a:t>
            </a:r>
            <a:r>
              <a:rPr lang="en-US" sz="1600" b="0" u="none">
                <a:solidFill>
                  <a:srgbClr val="FF0000"/>
                </a:solidFill>
              </a:rPr>
              <a:t>Hyksos</a:t>
            </a:r>
            <a:r>
              <a:rPr lang="en-US" sz="1600" b="0" u="none">
                <a:solidFill>
                  <a:srgbClr val="0099CC"/>
                </a:solidFill>
              </a:rPr>
              <a:t>, </a:t>
            </a:r>
          </a:p>
          <a:p>
            <a:r>
              <a:rPr lang="en-US" sz="1600" b="0" u="none">
                <a:solidFill>
                  <a:srgbClr val="0099CC"/>
                </a:solidFill>
              </a:rPr>
              <a:t>   an Asiatic people in the Nile Delta.</a:t>
            </a:r>
          </a:p>
          <a:p>
            <a:pPr>
              <a:buFontTx/>
              <a:buChar char="•"/>
            </a:pPr>
            <a:r>
              <a:rPr lang="en-US" sz="1600" b="0" u="none">
                <a:solidFill>
                  <a:srgbClr val="0099CC"/>
                </a:solidFill>
              </a:rPr>
              <a:t> Upper Egypt dominated by kings in Thebes.				</a:t>
            </a:r>
            <a:r>
              <a:rPr lang="en-US" sz="1600" b="0" i="1" u="none">
                <a:solidFill>
                  <a:srgbClr val="0099CC"/>
                </a:solidFill>
              </a:rPr>
              <a:t>(CH 2 Coverage)</a:t>
            </a:r>
            <a:endParaRPr lang="en-US" sz="1600" b="0" u="none">
              <a:solidFill>
                <a:srgbClr val="0099CC"/>
              </a:solidFill>
            </a:endParaRPr>
          </a:p>
          <a:p>
            <a:r>
              <a:rPr lang="en-US" sz="1600" b="0" u="none">
                <a:solidFill>
                  <a:srgbClr val="0099CC"/>
                </a:solidFill>
              </a:rPr>
              <a:t>-----------------------------------------------  --------------------------------------- -----------------------------------------</a:t>
            </a:r>
          </a:p>
          <a:p>
            <a:r>
              <a:rPr lang="en-US" b="0" u="none">
                <a:solidFill>
                  <a:srgbClr val="FFCC00"/>
                </a:solidFill>
                <a:latin typeface="Verdana" pitchFamily="34" charset="0"/>
              </a:rPr>
              <a:t>NEW KINGDOM 1550-1070 BCE				 </a:t>
            </a:r>
            <a:r>
              <a:rPr lang="en-US" sz="1600" b="0" i="1" u="none">
                <a:solidFill>
                  <a:srgbClr val="0099CC"/>
                </a:solidFill>
              </a:rPr>
              <a:t>(CH 4 Coverage)</a:t>
            </a:r>
            <a:endParaRPr lang="en-US" sz="1600" b="0" u="none">
              <a:solidFill>
                <a:srgbClr val="FFCC00"/>
              </a:solidFill>
            </a:endParaRPr>
          </a:p>
          <a:p>
            <a:pPr>
              <a:buFontTx/>
              <a:buChar char="•"/>
            </a:pPr>
            <a:r>
              <a:rPr lang="en-US" sz="1600" b="0" u="none">
                <a:solidFill>
                  <a:srgbClr val="0099CC"/>
                </a:solidFill>
              </a:rPr>
              <a:t> Theban king Ahmose expels the Hyksos and reunites Egypt. </a:t>
            </a:r>
          </a:p>
          <a:p>
            <a:pPr>
              <a:buFontTx/>
              <a:buChar char="•"/>
            </a:pPr>
            <a:r>
              <a:rPr lang="en-US" sz="1600" b="0" u="none">
                <a:solidFill>
                  <a:srgbClr val="0099CC"/>
                </a:solidFill>
              </a:rPr>
              <a:t> Reigns of such kings as Amenhotep and Thutmose (Thutmosis). Memphis now main residential city.</a:t>
            </a:r>
          </a:p>
          <a:p>
            <a:pPr>
              <a:buFontTx/>
              <a:buChar char="•"/>
            </a:pPr>
            <a:r>
              <a:rPr lang="en-US" sz="1600" b="0" u="none">
                <a:solidFill>
                  <a:srgbClr val="0099CC"/>
                </a:solidFill>
              </a:rPr>
              <a:t> Ramses II (1290- 1224 BC) divides power in Middle East with the Hittites; Qantir capital of Egypt.</a:t>
            </a:r>
          </a:p>
          <a:p>
            <a:pPr>
              <a:buFontTx/>
              <a:buChar char="•"/>
            </a:pPr>
            <a:r>
              <a:rPr lang="en-US" sz="1600" b="0" u="none">
                <a:solidFill>
                  <a:srgbClr val="0099CC"/>
                </a:solidFill>
              </a:rPr>
              <a:t> Invasions of mysterious sea peoples wreck havoc throughout Mediterranean region.</a:t>
            </a:r>
          </a:p>
          <a:p>
            <a:r>
              <a:rPr lang="en-US" sz="800" b="0" u="none">
                <a:solidFill>
                  <a:srgbClr val="0099CC"/>
                </a:solidFill>
              </a:rPr>
              <a:t>------------------------------------------------------------------------------------------------------------------------------------------------------------------------------------------------------------------------------------------------------------------------</a:t>
            </a:r>
          </a:p>
          <a:p>
            <a:r>
              <a:rPr lang="en-US" sz="2400" b="0" i="1" u="none">
                <a:solidFill>
                  <a:srgbClr val="FFCC00"/>
                </a:solidFill>
                <a:latin typeface="Monotype Corsiva" pitchFamily="66" charset="0"/>
              </a:rPr>
              <a:t>Future history….</a:t>
            </a:r>
          </a:p>
          <a:p>
            <a:pPr>
              <a:buFontTx/>
              <a:buChar char="•"/>
            </a:pPr>
            <a:r>
              <a:rPr lang="en-US" sz="1600" b="0" u="none">
                <a:solidFill>
                  <a:srgbClr val="0099CC"/>
                </a:solidFill>
              </a:rPr>
              <a:t> Alexander the Great of Macedonia / Greece conquers and the Ptolemy dynasty governs; 332 – 30 BC</a:t>
            </a:r>
          </a:p>
          <a:p>
            <a:pPr>
              <a:buFontTx/>
              <a:buChar char="•"/>
            </a:pPr>
            <a:r>
              <a:rPr lang="en-US" sz="1600" b="0" u="none">
                <a:solidFill>
                  <a:srgbClr val="0099CC"/>
                </a:solidFill>
              </a:rPr>
              <a:t> After the defeat of Cleopatra, the last Ptolemy ruler, the Roman emperors exploit Egypt as the main</a:t>
            </a:r>
          </a:p>
          <a:p>
            <a:r>
              <a:rPr lang="en-US" sz="1600" b="0" u="none">
                <a:solidFill>
                  <a:srgbClr val="0099CC"/>
                </a:solidFill>
              </a:rPr>
              <a:t>    production center of wheat, papyrus and textiles for the vast Roman Empire; 30 BC – 394 AD </a:t>
            </a:r>
          </a:p>
          <a:p>
            <a:pPr>
              <a:buFontTx/>
              <a:buChar char="•"/>
            </a:pPr>
            <a:endParaRPr lang="en-US" sz="1600" b="0" u="none">
              <a:solidFill>
                <a:srgbClr val="0099CC"/>
              </a:solidFill>
            </a:endParaRPr>
          </a:p>
          <a:p>
            <a:pPr>
              <a:buFontTx/>
              <a:buChar char="•"/>
            </a:pPr>
            <a:endParaRPr lang="en-US" sz="1600" b="0" u="none">
              <a:solidFill>
                <a:srgbClr val="F7B563"/>
              </a:solidFill>
            </a:endParaRPr>
          </a:p>
        </p:txBody>
      </p:sp>
      <p:sp>
        <p:nvSpPr>
          <p:cNvPr id="41987" name="Rectangle 3"/>
          <p:cNvSpPr>
            <a:spLocks noChangeArrowheads="1"/>
          </p:cNvSpPr>
          <p:nvPr/>
        </p:nvSpPr>
        <p:spPr bwMode="auto">
          <a:xfrm>
            <a:off x="2403475" y="1885950"/>
            <a:ext cx="9144000" cy="0"/>
          </a:xfrm>
          <a:prstGeom prst="rect">
            <a:avLst/>
          </a:prstGeom>
          <a:noFill/>
          <a:ln w="9525">
            <a:noFill/>
            <a:miter lim="800000"/>
            <a:headEnd/>
            <a:tailEnd/>
          </a:ln>
        </p:spPr>
        <p:txBody>
          <a:bodyPr>
            <a:spAutoFit/>
          </a:bodyPr>
          <a:lstStyle/>
          <a:p>
            <a:endParaRPr lang="en-US"/>
          </a:p>
        </p:txBody>
      </p:sp>
      <p:pic>
        <p:nvPicPr>
          <p:cNvPr id="41988" name="Picture 5" descr="egypt2.jpg"/>
          <p:cNvPicPr>
            <a:picLocks noChangeAspect="1" noChangeArrowheads="1"/>
          </p:cNvPicPr>
          <p:nvPr/>
        </p:nvPicPr>
        <p:blipFill>
          <a:blip r:embed="rId3" cstate="print"/>
          <a:srcRect/>
          <a:stretch>
            <a:fillRect/>
          </a:stretch>
        </p:blipFill>
        <p:spPr bwMode="auto">
          <a:xfrm>
            <a:off x="7086600" y="0"/>
            <a:ext cx="2057400" cy="1538288"/>
          </a:xfrm>
          <a:prstGeom prst="rect">
            <a:avLst/>
          </a:prstGeom>
          <a:noFill/>
          <a:ln w="9525">
            <a:noFill/>
            <a:miter lim="800000"/>
            <a:headEnd/>
            <a:tailEnd/>
          </a:ln>
        </p:spPr>
      </p:pic>
      <p:sp>
        <p:nvSpPr>
          <p:cNvPr id="41989" name="Text Box 6"/>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55304" name="Picture 8" descr="map of Egypt"/>
          <p:cNvPicPr>
            <a:picLocks noChangeAspect="1" noChangeArrowheads="1"/>
          </p:cNvPicPr>
          <p:nvPr/>
        </p:nvPicPr>
        <p:blipFill>
          <a:blip r:embed="rId4" cstate="print"/>
          <a:srcRect/>
          <a:stretch>
            <a:fillRect/>
          </a:stretch>
        </p:blipFill>
        <p:spPr bwMode="auto">
          <a:xfrm>
            <a:off x="5257800" y="838200"/>
            <a:ext cx="2562225" cy="6019800"/>
          </a:xfrm>
          <a:prstGeom prst="rect">
            <a:avLst/>
          </a:prstGeom>
          <a:noFill/>
          <a:ln w="9525">
            <a:noFill/>
            <a:miter lim="800000"/>
            <a:headEnd/>
            <a:tailEnd/>
          </a:ln>
        </p:spPr>
      </p:pic>
      <p:sp>
        <p:nvSpPr>
          <p:cNvPr id="55305" name="Text Box 9"/>
          <p:cNvSpPr txBox="1">
            <a:spLocks noChangeArrowheads="1"/>
          </p:cNvSpPr>
          <p:nvPr/>
        </p:nvSpPr>
        <p:spPr bwMode="auto">
          <a:xfrm>
            <a:off x="5257800" y="5975350"/>
            <a:ext cx="2514600" cy="882650"/>
          </a:xfrm>
          <a:prstGeom prst="rect">
            <a:avLst/>
          </a:prstGeom>
          <a:noFill/>
          <a:ln w="28575">
            <a:solidFill>
              <a:srgbClr val="FF0000"/>
            </a:solidFill>
            <a:miter lim="800000"/>
            <a:headEnd/>
            <a:tailEnd/>
          </a:ln>
        </p:spPr>
        <p:txBody>
          <a:bodyPr>
            <a:spAutoFit/>
          </a:bodyPr>
          <a:lstStyle/>
          <a:p>
            <a:pPr>
              <a:spcBef>
                <a:spcPct val="50000"/>
              </a:spcBef>
            </a:pPr>
            <a:endParaRPr lang="en-US" sz="2000" b="0" u="none"/>
          </a:p>
          <a:p>
            <a:pPr>
              <a:spcBef>
                <a:spcPct val="50000"/>
              </a:spcBef>
            </a:pPr>
            <a:r>
              <a:rPr lang="en-US" sz="2000" b="0" u="non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additive="base">
                                        <p:cTn id="7" dur="500" fill="hold"/>
                                        <p:tgtEl>
                                          <p:spTgt spid="55304"/>
                                        </p:tgtEl>
                                        <p:attrNameLst>
                                          <p:attrName>ppt_x</p:attrName>
                                        </p:attrNameLst>
                                      </p:cBhvr>
                                      <p:tavLst>
                                        <p:tav tm="0">
                                          <p:val>
                                            <p:strVal val="0-#ppt_w/2"/>
                                          </p:val>
                                        </p:tav>
                                        <p:tav tm="100000">
                                          <p:val>
                                            <p:strVal val="#ppt_x"/>
                                          </p:val>
                                        </p:tav>
                                      </p:tavLst>
                                    </p:anim>
                                    <p:anim calcmode="lin" valueType="num">
                                      <p:cBhvr additive="base">
                                        <p:cTn id="8" dur="500" fill="hold"/>
                                        <p:tgtEl>
                                          <p:spTgt spid="553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05"/>
                                        </p:tgtEl>
                                        <p:attrNameLst>
                                          <p:attrName>style.visibility</p:attrName>
                                        </p:attrNameLst>
                                      </p:cBhvr>
                                      <p:to>
                                        <p:strVal val="visible"/>
                                      </p:to>
                                    </p:set>
                                    <p:anim calcmode="lin" valueType="num">
                                      <p:cBhvr additive="base">
                                        <p:cTn id="13" dur="500" fill="hold"/>
                                        <p:tgtEl>
                                          <p:spTgt spid="55305"/>
                                        </p:tgtEl>
                                        <p:attrNameLst>
                                          <p:attrName>ppt_x</p:attrName>
                                        </p:attrNameLst>
                                      </p:cBhvr>
                                      <p:tavLst>
                                        <p:tav tm="0">
                                          <p:val>
                                            <p:strVal val="0-#ppt_w/2"/>
                                          </p:val>
                                        </p:tav>
                                        <p:tav tm="100000">
                                          <p:val>
                                            <p:strVal val="#ppt_x"/>
                                          </p:val>
                                        </p:tav>
                                      </p:tavLst>
                                    </p:anim>
                                    <p:anim calcmode="lin" valueType="num">
                                      <p:cBhvr additive="base">
                                        <p:cTn id="14" dur="500" fill="hold"/>
                                        <p:tgtEl>
                                          <p:spTgt spid="55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43011" name="Text Box 3"/>
          <p:cNvSpPr txBox="1">
            <a:spLocks noChangeArrowheads="1"/>
          </p:cNvSpPr>
          <p:nvPr/>
        </p:nvSpPr>
        <p:spPr bwMode="auto">
          <a:xfrm>
            <a:off x="0" y="685800"/>
            <a:ext cx="4511675" cy="396875"/>
          </a:xfrm>
          <a:prstGeom prst="rect">
            <a:avLst/>
          </a:prstGeom>
          <a:noFill/>
          <a:ln w="9525">
            <a:noFill/>
            <a:miter lim="800000"/>
            <a:headEnd/>
            <a:tailEnd/>
          </a:ln>
        </p:spPr>
        <p:txBody>
          <a:bodyPr>
            <a:spAutoFit/>
          </a:bodyPr>
          <a:lstStyle/>
          <a:p>
            <a:r>
              <a:rPr lang="en-US" sz="2000" b="0" u="none"/>
              <a:t>II.  UNITED EGYPT’S GOVERNMENT</a:t>
            </a:r>
          </a:p>
        </p:txBody>
      </p:sp>
      <p:grpSp>
        <p:nvGrpSpPr>
          <p:cNvPr id="43012" name="Group 4"/>
          <p:cNvGrpSpPr>
            <a:grpSpLocks/>
          </p:cNvGrpSpPr>
          <p:nvPr/>
        </p:nvGrpSpPr>
        <p:grpSpPr bwMode="auto">
          <a:xfrm>
            <a:off x="4059238" y="1601788"/>
            <a:ext cx="184150" cy="3656012"/>
            <a:chOff x="-58" y="-259"/>
            <a:chExt cx="116" cy="2303"/>
          </a:xfrm>
        </p:grpSpPr>
        <p:sp>
          <p:nvSpPr>
            <p:cNvPr id="43040" name="Rectangle 5"/>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43041" name="Rectangle 6"/>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43042" name="Rectangle 7"/>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43043" name="Rectangle 8"/>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43013" name="Group 9"/>
          <p:cNvGrpSpPr>
            <a:grpSpLocks/>
          </p:cNvGrpSpPr>
          <p:nvPr/>
        </p:nvGrpSpPr>
        <p:grpSpPr bwMode="auto">
          <a:xfrm>
            <a:off x="4059238" y="1601788"/>
            <a:ext cx="184150" cy="3656012"/>
            <a:chOff x="-58" y="-259"/>
            <a:chExt cx="116" cy="2303"/>
          </a:xfrm>
        </p:grpSpPr>
        <p:sp>
          <p:nvSpPr>
            <p:cNvPr id="43036" name="Rectangle 10"/>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43037" name="Rectangle 11"/>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43038" name="Rectangle 12"/>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43039" name="Rectangle 13"/>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grpSp>
        <p:nvGrpSpPr>
          <p:cNvPr id="43014" name="Group 14"/>
          <p:cNvGrpSpPr>
            <a:grpSpLocks/>
          </p:cNvGrpSpPr>
          <p:nvPr/>
        </p:nvGrpSpPr>
        <p:grpSpPr bwMode="auto">
          <a:xfrm>
            <a:off x="4059238" y="1601788"/>
            <a:ext cx="184150" cy="3656012"/>
            <a:chOff x="-58" y="-259"/>
            <a:chExt cx="116" cy="2303"/>
          </a:xfrm>
        </p:grpSpPr>
        <p:sp>
          <p:nvSpPr>
            <p:cNvPr id="43032" name="Rectangle 15"/>
            <p:cNvSpPr>
              <a:spLocks noChangeArrowheads="1"/>
            </p:cNvSpPr>
            <p:nvPr/>
          </p:nvSpPr>
          <p:spPr bwMode="auto">
            <a:xfrm>
              <a:off x="-58" y="-259"/>
              <a:ext cx="116" cy="518"/>
            </a:xfrm>
            <a:prstGeom prst="rect">
              <a:avLst/>
            </a:prstGeom>
            <a:noFill/>
            <a:ln w="9525">
              <a:noFill/>
              <a:miter lim="800000"/>
              <a:headEnd/>
              <a:tailEnd/>
            </a:ln>
          </p:spPr>
          <p:txBody>
            <a:bodyPr anchor="ctr">
              <a:spAutoFit/>
            </a:bodyPr>
            <a:lstStyle/>
            <a:p>
              <a:endParaRPr lang="en-US" sz="2400" b="0" u="none"/>
            </a:p>
            <a:p>
              <a:pPr lvl="2" eaLnBrk="0" hangingPunct="0"/>
              <a:endParaRPr lang="en-US" sz="2400" b="0" u="none"/>
            </a:p>
          </p:txBody>
        </p:sp>
        <p:sp>
          <p:nvSpPr>
            <p:cNvPr id="43033" name="Rectangle 16"/>
            <p:cNvSpPr>
              <a:spLocks noChangeArrowheads="1"/>
            </p:cNvSpPr>
            <p:nvPr/>
          </p:nvSpPr>
          <p:spPr bwMode="auto">
            <a:xfrm>
              <a:off x="0" y="518"/>
              <a:ext cx="0" cy="0"/>
            </a:xfrm>
            <a:prstGeom prst="rect">
              <a:avLst/>
            </a:prstGeom>
            <a:noFill/>
            <a:ln w="9525">
              <a:noFill/>
              <a:miter lim="800000"/>
              <a:headEnd/>
              <a:tailEnd/>
            </a:ln>
          </p:spPr>
          <p:txBody>
            <a:bodyPr>
              <a:spAutoFit/>
            </a:bodyPr>
            <a:lstStyle/>
            <a:p>
              <a:endParaRPr lang="en-US"/>
            </a:p>
          </p:txBody>
        </p:sp>
        <p:sp>
          <p:nvSpPr>
            <p:cNvPr id="43034" name="Rectangle 17"/>
            <p:cNvSpPr>
              <a:spLocks noChangeArrowheads="1"/>
            </p:cNvSpPr>
            <p:nvPr/>
          </p:nvSpPr>
          <p:spPr bwMode="auto">
            <a:xfrm>
              <a:off x="-58" y="1008"/>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sp>
          <p:nvSpPr>
            <p:cNvPr id="43035" name="Rectangle 18"/>
            <p:cNvSpPr>
              <a:spLocks noChangeArrowheads="1"/>
            </p:cNvSpPr>
            <p:nvPr/>
          </p:nvSpPr>
          <p:spPr bwMode="auto">
            <a:xfrm>
              <a:off x="-58" y="1526"/>
              <a:ext cx="116" cy="518"/>
            </a:xfrm>
            <a:prstGeom prst="rect">
              <a:avLst/>
            </a:prstGeom>
            <a:noFill/>
            <a:ln w="9525">
              <a:noFill/>
              <a:miter lim="800000"/>
              <a:headEnd/>
              <a:tailEnd/>
            </a:ln>
          </p:spPr>
          <p:txBody>
            <a:bodyPr anchor="ctr">
              <a:spAutoFit/>
            </a:bodyPr>
            <a:lstStyle/>
            <a:p>
              <a:endParaRPr lang="en-US" sz="2400" b="0" u="none"/>
            </a:p>
            <a:p>
              <a:pPr eaLnBrk="0" hangingPunct="0"/>
              <a:endParaRPr lang="en-US" sz="2400" b="0" u="none"/>
            </a:p>
          </p:txBody>
        </p:sp>
      </p:grpSp>
      <p:sp>
        <p:nvSpPr>
          <p:cNvPr id="43015" name="Text Box 19"/>
          <p:cNvSpPr txBox="1">
            <a:spLocks noChangeArrowheads="1"/>
          </p:cNvSpPr>
          <p:nvPr/>
        </p:nvSpPr>
        <p:spPr bwMode="auto">
          <a:xfrm>
            <a:off x="381000" y="1066800"/>
            <a:ext cx="5578475" cy="366713"/>
          </a:xfrm>
          <a:prstGeom prst="rect">
            <a:avLst/>
          </a:prstGeom>
          <a:noFill/>
          <a:ln w="9525">
            <a:noFill/>
            <a:miter lim="800000"/>
            <a:headEnd/>
            <a:tailEnd/>
          </a:ln>
        </p:spPr>
        <p:txBody>
          <a:bodyPr>
            <a:spAutoFit/>
          </a:bodyPr>
          <a:lstStyle/>
          <a:p>
            <a:r>
              <a:rPr lang="en-US" b="0" u="none"/>
              <a:t>C.  The </a:t>
            </a:r>
            <a:r>
              <a:rPr lang="en-US" b="0">
                <a:solidFill>
                  <a:srgbClr val="FF0000"/>
                </a:solidFill>
              </a:rPr>
              <a:t>Pharaoh</a:t>
            </a:r>
            <a:r>
              <a:rPr lang="en-US" b="0" u="none"/>
              <a:t> [means, </a:t>
            </a:r>
            <a:r>
              <a:rPr lang="en-US" b="0" i="1" u="none"/>
              <a:t>royal house</a:t>
            </a:r>
            <a:r>
              <a:rPr lang="en-US" b="0" u="none"/>
              <a:t>] – the ruler of Egypt</a:t>
            </a:r>
          </a:p>
        </p:txBody>
      </p:sp>
      <p:sp>
        <p:nvSpPr>
          <p:cNvPr id="43016" name="Text Box 20"/>
          <p:cNvSpPr txBox="1">
            <a:spLocks noChangeArrowheads="1"/>
          </p:cNvSpPr>
          <p:nvPr/>
        </p:nvSpPr>
        <p:spPr bwMode="auto">
          <a:xfrm>
            <a:off x="609600" y="1371600"/>
            <a:ext cx="6340475" cy="366713"/>
          </a:xfrm>
          <a:prstGeom prst="rect">
            <a:avLst/>
          </a:prstGeom>
          <a:noFill/>
          <a:ln w="9525">
            <a:noFill/>
            <a:miter lim="800000"/>
            <a:headEnd/>
            <a:tailEnd/>
          </a:ln>
        </p:spPr>
        <p:txBody>
          <a:bodyPr>
            <a:spAutoFit/>
          </a:bodyPr>
          <a:lstStyle/>
          <a:p>
            <a:r>
              <a:rPr lang="en-US" b="0" u="none"/>
              <a:t>1.  were considered gods; served both political and religious roles</a:t>
            </a:r>
          </a:p>
        </p:txBody>
      </p:sp>
      <p:sp>
        <p:nvSpPr>
          <p:cNvPr id="43017" name="Text Box 21"/>
          <p:cNvSpPr txBox="1">
            <a:spLocks noChangeArrowheads="1"/>
          </p:cNvSpPr>
          <p:nvPr/>
        </p:nvSpPr>
        <p:spPr bwMode="auto">
          <a:xfrm>
            <a:off x="914400" y="1676400"/>
            <a:ext cx="6188075" cy="641350"/>
          </a:xfrm>
          <a:prstGeom prst="rect">
            <a:avLst/>
          </a:prstGeom>
          <a:noFill/>
          <a:ln w="9525">
            <a:noFill/>
            <a:miter lim="800000"/>
            <a:headEnd/>
            <a:tailEnd/>
          </a:ln>
        </p:spPr>
        <p:txBody>
          <a:bodyPr>
            <a:spAutoFit/>
          </a:bodyPr>
          <a:lstStyle/>
          <a:p>
            <a:r>
              <a:rPr lang="en-US" b="0" u="none"/>
              <a:t>Type of government where the political rulers are thought to be divinely-guided, or even divine themselves is a </a:t>
            </a:r>
            <a:r>
              <a:rPr lang="en-US" b="0">
                <a:solidFill>
                  <a:srgbClr val="FF0000"/>
                </a:solidFill>
              </a:rPr>
              <a:t>theocracy</a:t>
            </a:r>
            <a:r>
              <a:rPr lang="en-US" b="0" u="none"/>
              <a:t>.</a:t>
            </a:r>
          </a:p>
        </p:txBody>
      </p:sp>
      <p:sp>
        <p:nvSpPr>
          <p:cNvPr id="43018" name="Rectangle 22"/>
          <p:cNvSpPr>
            <a:spLocks noChangeArrowheads="1"/>
          </p:cNvSpPr>
          <p:nvPr/>
        </p:nvSpPr>
        <p:spPr bwMode="auto">
          <a:xfrm>
            <a:off x="7162800" y="1447800"/>
            <a:ext cx="1285875" cy="925513"/>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
        <p:nvSpPr>
          <p:cNvPr id="43019" name="AutoShape 23"/>
          <p:cNvSpPr>
            <a:spLocks/>
          </p:cNvSpPr>
          <p:nvPr/>
        </p:nvSpPr>
        <p:spPr bwMode="auto">
          <a:xfrm>
            <a:off x="6781800" y="1752600"/>
            <a:ext cx="381000" cy="533400"/>
          </a:xfrm>
          <a:prstGeom prst="rightBrace">
            <a:avLst>
              <a:gd name="adj1" fmla="val 11667"/>
              <a:gd name="adj2" fmla="val 51787"/>
            </a:avLst>
          </a:prstGeom>
          <a:noFill/>
          <a:ln w="25400">
            <a:solidFill>
              <a:srgbClr val="CC3300"/>
            </a:solidFill>
            <a:round/>
            <a:headEnd/>
            <a:tailEnd/>
          </a:ln>
        </p:spPr>
        <p:txBody>
          <a:bodyPr wrap="none" anchor="ctr"/>
          <a:lstStyle/>
          <a:p>
            <a:endParaRPr lang="en-US"/>
          </a:p>
        </p:txBody>
      </p:sp>
      <p:sp>
        <p:nvSpPr>
          <p:cNvPr id="43020" name="Text Box 24"/>
          <p:cNvSpPr txBox="1">
            <a:spLocks noChangeArrowheads="1"/>
          </p:cNvSpPr>
          <p:nvPr/>
        </p:nvSpPr>
        <p:spPr bwMode="auto">
          <a:xfrm>
            <a:off x="609600" y="2209800"/>
            <a:ext cx="8153400" cy="915988"/>
          </a:xfrm>
          <a:prstGeom prst="rect">
            <a:avLst/>
          </a:prstGeom>
          <a:noFill/>
          <a:ln w="9525">
            <a:noFill/>
            <a:miter lim="800000"/>
            <a:headEnd/>
            <a:tailEnd/>
          </a:ln>
        </p:spPr>
        <p:txBody>
          <a:bodyPr>
            <a:spAutoFit/>
          </a:bodyPr>
          <a:lstStyle/>
          <a:p>
            <a:r>
              <a:rPr lang="en-US" b="0" u="none"/>
              <a:t>2.  Believed each pharaoh ruled even after death, because</a:t>
            </a:r>
          </a:p>
          <a:p>
            <a:r>
              <a:rPr lang="en-US" b="0" u="none"/>
              <a:t>     they all possessed the same eternal spirit = </a:t>
            </a:r>
            <a:r>
              <a:rPr lang="en-US" b="0" i="1" u="none"/>
              <a:t>ka;</a:t>
            </a:r>
            <a:r>
              <a:rPr lang="en-US" b="0" u="none"/>
              <a:t> </a:t>
            </a:r>
          </a:p>
          <a:p>
            <a:r>
              <a:rPr lang="en-US" b="0" u="none"/>
              <a:t>     and being god, naturally bore full responsibility for Egypt’s well-being.</a:t>
            </a:r>
            <a:endParaRPr lang="en-US" sz="2000" b="0" u="none"/>
          </a:p>
        </p:txBody>
      </p:sp>
      <p:sp>
        <p:nvSpPr>
          <p:cNvPr id="43021" name="Text Box 25"/>
          <p:cNvSpPr txBox="1">
            <a:spLocks noChangeArrowheads="1"/>
          </p:cNvSpPr>
          <p:nvPr/>
        </p:nvSpPr>
        <p:spPr bwMode="auto">
          <a:xfrm>
            <a:off x="609600" y="3048000"/>
            <a:ext cx="8321675" cy="641350"/>
          </a:xfrm>
          <a:prstGeom prst="rect">
            <a:avLst/>
          </a:prstGeom>
          <a:noFill/>
          <a:ln w="9525">
            <a:noFill/>
            <a:miter lim="800000"/>
            <a:headEnd/>
            <a:tailEnd/>
          </a:ln>
        </p:spPr>
        <p:txBody>
          <a:bodyPr>
            <a:spAutoFit/>
          </a:bodyPr>
          <a:lstStyle/>
          <a:p>
            <a:r>
              <a:rPr lang="en-US" b="0" u="none"/>
              <a:t>3.  Therefore, Pharaoh’s tomb very important, because it was still a place of rule.</a:t>
            </a:r>
          </a:p>
          <a:p>
            <a:r>
              <a:rPr lang="en-US" b="0" u="none"/>
              <a:t>     Built massive tombs called </a:t>
            </a:r>
            <a:r>
              <a:rPr lang="en-US" b="0">
                <a:solidFill>
                  <a:srgbClr val="FF0000"/>
                </a:solidFill>
              </a:rPr>
              <a:t>pyramids</a:t>
            </a:r>
            <a:r>
              <a:rPr lang="en-US" b="0" u="none"/>
              <a:t>.  </a:t>
            </a:r>
          </a:p>
        </p:txBody>
      </p:sp>
      <p:sp>
        <p:nvSpPr>
          <p:cNvPr id="43022" name="Rectangle 26"/>
          <p:cNvSpPr>
            <a:spLocks noChangeArrowheads="1"/>
          </p:cNvSpPr>
          <p:nvPr/>
        </p:nvSpPr>
        <p:spPr bwMode="auto">
          <a:xfrm>
            <a:off x="0" y="962025"/>
            <a:ext cx="9144000" cy="822325"/>
          </a:xfrm>
          <a:prstGeom prst="rect">
            <a:avLst/>
          </a:prstGeom>
          <a:noFill/>
          <a:ln w="9525">
            <a:noFill/>
            <a:miter lim="800000"/>
            <a:headEnd/>
            <a:tailEnd/>
          </a:ln>
        </p:spPr>
        <p:txBody>
          <a:bodyPr>
            <a:spAutoFit/>
          </a:bodyPr>
          <a:lstStyle/>
          <a:p>
            <a:endParaRPr lang="en-US" sz="2400" b="0" u="none"/>
          </a:p>
          <a:p>
            <a:pPr lvl="2" eaLnBrk="0" hangingPunct="0"/>
            <a:endParaRPr lang="en-US" sz="2400" b="0" u="none"/>
          </a:p>
        </p:txBody>
      </p:sp>
      <p:sp>
        <p:nvSpPr>
          <p:cNvPr id="43023" name="Rectangle 27"/>
          <p:cNvSpPr>
            <a:spLocks noChangeArrowheads="1"/>
          </p:cNvSpPr>
          <p:nvPr/>
        </p:nvSpPr>
        <p:spPr bwMode="auto">
          <a:xfrm>
            <a:off x="0" y="4252913"/>
            <a:ext cx="9144000" cy="822325"/>
          </a:xfrm>
          <a:prstGeom prst="rect">
            <a:avLst/>
          </a:prstGeom>
          <a:noFill/>
          <a:ln w="9525">
            <a:noFill/>
            <a:miter lim="800000"/>
            <a:headEnd/>
            <a:tailEnd/>
          </a:ln>
        </p:spPr>
        <p:txBody>
          <a:bodyPr>
            <a:spAutoFit/>
          </a:bodyPr>
          <a:lstStyle/>
          <a:p>
            <a:endParaRPr lang="en-US" sz="2400" b="0" u="none"/>
          </a:p>
          <a:p>
            <a:pPr eaLnBrk="0" hangingPunct="0"/>
            <a:endParaRPr lang="en-US" sz="2400" b="0" u="none"/>
          </a:p>
        </p:txBody>
      </p:sp>
      <p:sp>
        <p:nvSpPr>
          <p:cNvPr id="43024" name="Rectangle 28"/>
          <p:cNvSpPr>
            <a:spLocks noChangeArrowheads="1"/>
          </p:cNvSpPr>
          <p:nvPr/>
        </p:nvSpPr>
        <p:spPr bwMode="auto">
          <a:xfrm>
            <a:off x="0" y="5075238"/>
            <a:ext cx="9144000" cy="822325"/>
          </a:xfrm>
          <a:prstGeom prst="rect">
            <a:avLst/>
          </a:prstGeom>
          <a:noFill/>
          <a:ln w="9525">
            <a:noFill/>
            <a:miter lim="800000"/>
            <a:headEnd/>
            <a:tailEnd/>
          </a:ln>
        </p:spPr>
        <p:txBody>
          <a:bodyPr>
            <a:spAutoFit/>
          </a:bodyPr>
          <a:lstStyle/>
          <a:p>
            <a:endParaRPr lang="en-US" sz="2400" b="0" u="none"/>
          </a:p>
          <a:p>
            <a:pPr eaLnBrk="0" hangingPunct="0"/>
            <a:endParaRPr lang="en-US" sz="2400" b="0" u="none"/>
          </a:p>
        </p:txBody>
      </p:sp>
      <p:pic>
        <p:nvPicPr>
          <p:cNvPr id="43025" name="Picture 29" descr="Pyramids - Giza Plateau">
            <a:hlinkClick r:id="rId4"/>
          </p:cNvPr>
          <p:cNvPicPr>
            <a:picLocks noChangeAspect="1" noChangeArrowheads="1"/>
          </p:cNvPicPr>
          <p:nvPr/>
        </p:nvPicPr>
        <p:blipFill>
          <a:blip r:embed="rId5" cstate="print"/>
          <a:srcRect/>
          <a:stretch>
            <a:fillRect/>
          </a:stretch>
        </p:blipFill>
        <p:spPr bwMode="auto">
          <a:xfrm>
            <a:off x="3962400" y="3810000"/>
            <a:ext cx="4572000" cy="1714500"/>
          </a:xfrm>
          <a:prstGeom prst="rect">
            <a:avLst/>
          </a:prstGeom>
          <a:noFill/>
          <a:ln w="9525">
            <a:noFill/>
            <a:miter lim="800000"/>
            <a:headEnd/>
            <a:tailEnd/>
          </a:ln>
        </p:spPr>
      </p:pic>
      <p:pic>
        <p:nvPicPr>
          <p:cNvPr id="43026" name="Picture 30" descr="D:\home\twloessin\School\Units_Chpt Materials\CH 2 Egypt\Great Pyramids Giza.jpg"/>
          <p:cNvPicPr>
            <a:picLocks noChangeAspect="1" noChangeArrowheads="1"/>
          </p:cNvPicPr>
          <p:nvPr/>
        </p:nvPicPr>
        <p:blipFill>
          <a:blip r:embed="rId6" cstate="print"/>
          <a:srcRect/>
          <a:stretch>
            <a:fillRect/>
          </a:stretch>
        </p:blipFill>
        <p:spPr bwMode="auto">
          <a:xfrm>
            <a:off x="3962400" y="3694113"/>
            <a:ext cx="5029200" cy="3163887"/>
          </a:xfrm>
          <a:prstGeom prst="rect">
            <a:avLst/>
          </a:prstGeom>
          <a:noFill/>
          <a:ln w="9525">
            <a:noFill/>
            <a:miter lim="800000"/>
            <a:headEnd/>
            <a:tailEnd/>
          </a:ln>
        </p:spPr>
      </p:pic>
      <p:sp>
        <p:nvSpPr>
          <p:cNvPr id="43027" name="Text Box 31"/>
          <p:cNvSpPr txBox="1">
            <a:spLocks noChangeArrowheads="1"/>
          </p:cNvSpPr>
          <p:nvPr/>
        </p:nvSpPr>
        <p:spPr bwMode="auto">
          <a:xfrm>
            <a:off x="381000" y="6019800"/>
            <a:ext cx="3673475" cy="336550"/>
          </a:xfrm>
          <a:prstGeom prst="rect">
            <a:avLst/>
          </a:prstGeom>
          <a:noFill/>
          <a:ln w="9525">
            <a:noFill/>
            <a:miter lim="800000"/>
            <a:headEnd/>
            <a:tailEnd/>
          </a:ln>
        </p:spPr>
        <p:txBody>
          <a:bodyPr>
            <a:spAutoFit/>
          </a:bodyPr>
          <a:lstStyle/>
          <a:p>
            <a:pPr algn="r"/>
            <a:r>
              <a:rPr lang="en-US" sz="1600" b="0" u="none">
                <a:solidFill>
                  <a:srgbClr val="663300"/>
                </a:solidFill>
              </a:rPr>
              <a:t>The Great Pyramids at Giza.</a:t>
            </a:r>
          </a:p>
        </p:txBody>
      </p:sp>
      <p:sp>
        <p:nvSpPr>
          <p:cNvPr id="43028" name="Text Box 32"/>
          <p:cNvSpPr txBox="1">
            <a:spLocks noChangeArrowheads="1"/>
          </p:cNvSpPr>
          <p:nvPr/>
        </p:nvSpPr>
        <p:spPr bwMode="auto">
          <a:xfrm>
            <a:off x="609600" y="3546475"/>
            <a:ext cx="3352800" cy="915988"/>
          </a:xfrm>
          <a:prstGeom prst="rect">
            <a:avLst/>
          </a:prstGeom>
          <a:noFill/>
          <a:ln w="9525">
            <a:noFill/>
            <a:miter lim="800000"/>
            <a:headEnd/>
            <a:tailEnd/>
          </a:ln>
        </p:spPr>
        <p:txBody>
          <a:bodyPr>
            <a:spAutoFit/>
          </a:bodyPr>
          <a:lstStyle/>
          <a:p>
            <a:pPr marL="457200" indent="-457200">
              <a:buFontTx/>
              <a:buAutoNum type="arabicPeriod" startAt="4"/>
            </a:pPr>
            <a:r>
              <a:rPr lang="en-US" b="0" u="none"/>
              <a:t>The pyramids were built mainly in the </a:t>
            </a:r>
          </a:p>
          <a:p>
            <a:pPr marL="457200" indent="-457200"/>
            <a:r>
              <a:rPr lang="en-US" b="0" u="none"/>
              <a:t>        Old Kingdom Period.</a:t>
            </a:r>
          </a:p>
        </p:txBody>
      </p:sp>
      <p:pic>
        <p:nvPicPr>
          <p:cNvPr id="56353" name="Picture 33" descr="D:\home\twloessin\My Pictures\question mark.gif"/>
          <p:cNvPicPr>
            <a:picLocks noChangeAspect="1" noChangeArrowheads="1"/>
          </p:cNvPicPr>
          <p:nvPr/>
        </p:nvPicPr>
        <p:blipFill>
          <a:blip r:embed="rId7" cstate="print"/>
          <a:srcRect/>
          <a:stretch>
            <a:fillRect/>
          </a:stretch>
        </p:blipFill>
        <p:spPr bwMode="auto">
          <a:xfrm>
            <a:off x="228600" y="4572000"/>
            <a:ext cx="617538" cy="503238"/>
          </a:xfrm>
          <a:prstGeom prst="rect">
            <a:avLst/>
          </a:prstGeom>
          <a:noFill/>
          <a:ln w="9525">
            <a:noFill/>
            <a:miter lim="800000"/>
            <a:headEnd/>
            <a:tailEnd/>
          </a:ln>
        </p:spPr>
      </p:pic>
      <p:sp>
        <p:nvSpPr>
          <p:cNvPr id="56354" name="Text Box 34"/>
          <p:cNvSpPr txBox="1">
            <a:spLocks noChangeArrowheads="1"/>
          </p:cNvSpPr>
          <p:nvPr/>
        </p:nvSpPr>
        <p:spPr bwMode="auto">
          <a:xfrm>
            <a:off x="152400" y="4648200"/>
            <a:ext cx="3810000" cy="1341438"/>
          </a:xfrm>
          <a:prstGeom prst="rect">
            <a:avLst/>
          </a:prstGeom>
          <a:noFill/>
          <a:ln w="28575">
            <a:solidFill>
              <a:srgbClr val="0066FF"/>
            </a:solidFill>
            <a:miter lim="800000"/>
            <a:headEnd/>
            <a:tailEnd/>
          </a:ln>
        </p:spPr>
        <p:txBody>
          <a:bodyPr>
            <a:spAutoFit/>
          </a:bodyPr>
          <a:lstStyle/>
          <a:p>
            <a:pPr algn="ctr">
              <a:spcBef>
                <a:spcPct val="50000"/>
              </a:spcBef>
            </a:pPr>
            <a:r>
              <a:rPr lang="en-US" sz="2400" b="0" u="none">
                <a:solidFill>
                  <a:srgbClr val="0066FF"/>
                </a:solidFill>
                <a:latin typeface="Monotype Corsiva" pitchFamily="66" charset="0"/>
              </a:rPr>
              <a:t>What do you know?</a:t>
            </a:r>
            <a:endParaRPr lang="en-US" sz="1600" b="0" u="none">
              <a:solidFill>
                <a:srgbClr val="0066FF"/>
              </a:solidFill>
            </a:endParaRPr>
          </a:p>
          <a:p>
            <a:pPr algn="ctr">
              <a:spcBef>
                <a:spcPct val="50000"/>
              </a:spcBef>
            </a:pPr>
            <a:r>
              <a:rPr lang="en-US" sz="1600" b="0" u="none">
                <a:solidFill>
                  <a:srgbClr val="0066FF"/>
                </a:solidFill>
              </a:rPr>
              <a:t>What are some leading theories about how the enormous pyramids were constructed   by the Egyptians over 4,000 years ago?</a:t>
            </a:r>
            <a:endParaRPr lang="en-US" sz="2400" b="0" u="none">
              <a:solidFill>
                <a:srgbClr val="0066FF"/>
              </a:solidFill>
              <a:latin typeface="Monotype Corsiva" pitchFamily="66" charset="0"/>
            </a:endParaRPr>
          </a:p>
        </p:txBody>
      </p:sp>
      <p:sp>
        <p:nvSpPr>
          <p:cNvPr id="43031" name="Text Box 35"/>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56354"/>
                                        </p:tgtEl>
                                        <p:attrNameLst>
                                          <p:attrName>style.visibility</p:attrName>
                                        </p:attrNameLst>
                                      </p:cBhvr>
                                      <p:to>
                                        <p:strVal val="visible"/>
                                      </p:to>
                                    </p:set>
                                    <p:anim calcmode="lin" valueType="num">
                                      <p:cBhvr additive="base">
                                        <p:cTn id="13" dur="75" fill="hold"/>
                                        <p:tgtEl>
                                          <p:spTgt spid="56354"/>
                                        </p:tgtEl>
                                        <p:attrNameLst>
                                          <p:attrName>ppt_x</p:attrName>
                                        </p:attrNameLst>
                                      </p:cBhvr>
                                      <p:tavLst>
                                        <p:tav tm="0">
                                          <p:val>
                                            <p:strVal val="0-#ppt_w/2"/>
                                          </p:val>
                                        </p:tav>
                                        <p:tav tm="100000">
                                          <p:val>
                                            <p:strVal val="#ppt_x"/>
                                          </p:val>
                                        </p:tav>
                                      </p:tavLst>
                                    </p:anim>
                                    <p:anim calcmode="lin" valueType="num">
                                      <p:cBhvr additive="base">
                                        <p:cTn id="14" dur="75" fill="hold"/>
                                        <p:tgtEl>
                                          <p:spTgt spid="563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Text Box 1027"/>
          <p:cNvSpPr txBox="1">
            <a:spLocks noChangeArrowheads="1"/>
          </p:cNvSpPr>
          <p:nvPr/>
        </p:nvSpPr>
        <p:spPr bwMode="auto">
          <a:xfrm>
            <a:off x="533400" y="457200"/>
            <a:ext cx="8778875" cy="915988"/>
          </a:xfrm>
          <a:prstGeom prst="rect">
            <a:avLst/>
          </a:prstGeom>
          <a:noFill/>
          <a:ln w="9525">
            <a:noFill/>
            <a:miter lim="800000"/>
            <a:headEnd/>
            <a:tailEnd/>
          </a:ln>
        </p:spPr>
        <p:txBody>
          <a:bodyPr>
            <a:spAutoFit/>
          </a:bodyPr>
          <a:lstStyle/>
          <a:p>
            <a:r>
              <a:rPr lang="en-US" b="0" u="none">
                <a:solidFill>
                  <a:schemeClr val="bg1"/>
                </a:solidFill>
              </a:rPr>
              <a:t>The pyramid at Saqqara is believed by archaeologists to be one of the earliest. </a:t>
            </a:r>
          </a:p>
          <a:p>
            <a:r>
              <a:rPr lang="en-US" b="0" u="none">
                <a:solidFill>
                  <a:schemeClr val="bg1"/>
                </a:solidFill>
              </a:rPr>
              <a:t> </a:t>
            </a:r>
          </a:p>
          <a:p>
            <a:r>
              <a:rPr lang="en-US" b="0" u="none">
                <a:solidFill>
                  <a:schemeClr val="bg1"/>
                </a:solidFill>
              </a:rPr>
              <a:t>What is unusual about it?   What clues does it offer to how the pyramids were built?</a:t>
            </a:r>
          </a:p>
        </p:txBody>
      </p:sp>
      <p:pic>
        <p:nvPicPr>
          <p:cNvPr id="44035" name="Picture 1029" descr="D:\home\twloessin\School\Units_Chpt Materials\CH 2 Egypt\Step Pyramid at Saqqara.jpg"/>
          <p:cNvPicPr>
            <a:picLocks noChangeAspect="1" noChangeArrowheads="1"/>
          </p:cNvPicPr>
          <p:nvPr/>
        </p:nvPicPr>
        <p:blipFill>
          <a:blip r:embed="rId3" cstate="print"/>
          <a:srcRect/>
          <a:stretch>
            <a:fillRect/>
          </a:stretch>
        </p:blipFill>
        <p:spPr bwMode="auto">
          <a:xfrm>
            <a:off x="533400" y="1524000"/>
            <a:ext cx="7810500" cy="4864100"/>
          </a:xfrm>
          <a:prstGeom prst="rect">
            <a:avLst/>
          </a:prstGeom>
          <a:noFill/>
          <a:ln w="9525">
            <a:noFill/>
            <a:miter lim="800000"/>
            <a:headEnd/>
            <a:tailEnd/>
          </a:ln>
        </p:spPr>
      </p:pic>
      <p:sp>
        <p:nvSpPr>
          <p:cNvPr id="44036" name="Text Box 1030"/>
          <p:cNvSpPr txBox="1">
            <a:spLocks noChangeArrowheads="1"/>
          </p:cNvSpPr>
          <p:nvPr/>
        </p:nvSpPr>
        <p:spPr bwMode="auto">
          <a:xfrm>
            <a:off x="6384925" y="660717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44037" name="Picture 1032" descr="D:\home\twloessin\My Pictures\question mark.gif"/>
          <p:cNvPicPr>
            <a:picLocks noChangeAspect="1" noChangeArrowheads="1"/>
          </p:cNvPicPr>
          <p:nvPr/>
        </p:nvPicPr>
        <p:blipFill>
          <a:blip r:embed="rId4" cstate="print"/>
          <a:srcRect/>
          <a:stretch>
            <a:fillRect/>
          </a:stretch>
        </p:blipFill>
        <p:spPr bwMode="auto">
          <a:xfrm>
            <a:off x="152400" y="685800"/>
            <a:ext cx="533400" cy="434975"/>
          </a:xfrm>
          <a:prstGeom prst="rect">
            <a:avLst/>
          </a:prstGeom>
          <a:noFill/>
          <a:ln w="9525">
            <a:noFill/>
            <a:miter lim="800000"/>
            <a:headEnd/>
            <a:tailEnd/>
          </a:ln>
        </p:spPr>
      </p:pic>
      <p:sp>
        <p:nvSpPr>
          <p:cNvPr id="44038" name="Oval 6"/>
          <p:cNvSpPr>
            <a:spLocks noChangeArrowheads="1"/>
          </p:cNvSpPr>
          <p:nvPr/>
        </p:nvSpPr>
        <p:spPr bwMode="auto">
          <a:xfrm>
            <a:off x="6096000" y="1828800"/>
            <a:ext cx="1981200" cy="1268413"/>
          </a:xfrm>
          <a:prstGeom prst="ellipse">
            <a:avLst/>
          </a:prstGeom>
          <a:solidFill>
            <a:srgbClr val="FFFF00"/>
          </a:solidFill>
          <a:ln w="9525">
            <a:solidFill>
              <a:schemeClr val="tx1"/>
            </a:solidFill>
            <a:round/>
            <a:headEnd/>
            <a:tailEnd/>
          </a:ln>
          <a:effectLst/>
        </p:spPr>
        <p:txBody>
          <a:bodyPr anchor="ctr">
            <a:spAutoFit/>
          </a:bodyPr>
          <a:lstStyle/>
          <a:p>
            <a:pPr algn="ctr"/>
            <a:r>
              <a:rPr lang="en-US" u="none"/>
              <a:t>WATCH VIDEO CLIP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1000" fill="hold"/>
                                        <p:tgtEl>
                                          <p:spTgt spid="44038"/>
                                        </p:tgtEl>
                                        <p:attrNameLst>
                                          <p:attrName>ppt_w</p:attrName>
                                        </p:attrNameLst>
                                      </p:cBhvr>
                                      <p:tavLst>
                                        <p:tav tm="0">
                                          <p:val>
                                            <p:fltVal val="0"/>
                                          </p:val>
                                        </p:tav>
                                        <p:tav tm="100000">
                                          <p:val>
                                            <p:strVal val="#ppt_w"/>
                                          </p:val>
                                        </p:tav>
                                      </p:tavLst>
                                    </p:anim>
                                    <p:anim calcmode="lin" valueType="num">
                                      <p:cBhvr>
                                        <p:cTn id="8" dur="1000" fill="hold"/>
                                        <p:tgtEl>
                                          <p:spTgt spid="44038"/>
                                        </p:tgtEl>
                                        <p:attrNameLst>
                                          <p:attrName>ppt_h</p:attrName>
                                        </p:attrNameLst>
                                      </p:cBhvr>
                                      <p:tavLst>
                                        <p:tav tm="0">
                                          <p:val>
                                            <p:fltVal val="0"/>
                                          </p:val>
                                        </p:tav>
                                        <p:tav tm="100000">
                                          <p:val>
                                            <p:strVal val="#ppt_h"/>
                                          </p:val>
                                        </p:tav>
                                      </p:tavLst>
                                    </p:anim>
                                    <p:anim calcmode="lin" valueType="num">
                                      <p:cBhvr>
                                        <p:cTn id="9" dur="1000" fill="hold"/>
                                        <p:tgtEl>
                                          <p:spTgt spid="440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2" descr="D:\home\twloessin\School\Units_Chpt Materials\CH 2 Egypt\pyramid text at saqqara.jpg"/>
          <p:cNvPicPr>
            <a:picLocks noChangeAspect="1" noChangeArrowheads="1"/>
          </p:cNvPicPr>
          <p:nvPr/>
        </p:nvPicPr>
        <p:blipFill>
          <a:blip r:embed="rId3" cstate="print"/>
          <a:srcRect/>
          <a:stretch>
            <a:fillRect/>
          </a:stretch>
        </p:blipFill>
        <p:spPr bwMode="auto">
          <a:xfrm>
            <a:off x="3773488" y="0"/>
            <a:ext cx="5370512" cy="6858000"/>
          </a:xfrm>
          <a:prstGeom prst="rect">
            <a:avLst/>
          </a:prstGeom>
          <a:noFill/>
          <a:ln w="9525">
            <a:noFill/>
            <a:miter lim="800000"/>
            <a:headEnd/>
            <a:tailEnd/>
          </a:ln>
        </p:spPr>
      </p:pic>
      <p:sp>
        <p:nvSpPr>
          <p:cNvPr id="45059" name="Text Box 3"/>
          <p:cNvSpPr txBox="1">
            <a:spLocks noChangeArrowheads="1"/>
          </p:cNvSpPr>
          <p:nvPr/>
        </p:nvSpPr>
        <p:spPr bwMode="auto">
          <a:xfrm>
            <a:off x="60325" y="727075"/>
            <a:ext cx="3292475" cy="1739900"/>
          </a:xfrm>
          <a:prstGeom prst="rect">
            <a:avLst/>
          </a:prstGeom>
          <a:noFill/>
          <a:ln w="9525">
            <a:noFill/>
            <a:miter lim="800000"/>
            <a:headEnd/>
            <a:tailEnd/>
          </a:ln>
        </p:spPr>
        <p:txBody>
          <a:bodyPr>
            <a:spAutoFit/>
          </a:bodyPr>
          <a:lstStyle/>
          <a:p>
            <a:r>
              <a:rPr lang="en-US" b="0" u="none">
                <a:solidFill>
                  <a:srgbClr val="FF9966"/>
                </a:solidFill>
              </a:rPr>
              <a:t>A modern-day Egyptian guide uses his Coleman lantern to illuminate the amazing hieroglyphic text covering the walls deep within the tunnels below the Saqqara pyramid.</a:t>
            </a:r>
          </a:p>
        </p:txBody>
      </p:sp>
      <p:sp>
        <p:nvSpPr>
          <p:cNvPr id="45060" name="Text Box 4"/>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384925" y="660717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46083" name="Picture 3" descr="D:\home\twloessin\School\Units_Chpt Materials\CH 2 Egypt\Pyramid Construction at Giza.jpg"/>
          <p:cNvPicPr>
            <a:picLocks noChangeAspect="1" noChangeArrowheads="1"/>
          </p:cNvPicPr>
          <p:nvPr/>
        </p:nvPicPr>
        <p:blipFill>
          <a:blip r:embed="rId3" cstate="print"/>
          <a:srcRect/>
          <a:stretch>
            <a:fillRect/>
          </a:stretch>
        </p:blipFill>
        <p:spPr bwMode="auto">
          <a:xfrm>
            <a:off x="457200" y="838200"/>
            <a:ext cx="8115300" cy="5054600"/>
          </a:xfrm>
          <a:prstGeom prst="rect">
            <a:avLst/>
          </a:prstGeom>
          <a:noFill/>
          <a:ln w="9525">
            <a:noFill/>
            <a:miter lim="800000"/>
            <a:headEnd/>
            <a:tailEnd/>
          </a:ln>
        </p:spPr>
      </p:pic>
      <p:sp>
        <p:nvSpPr>
          <p:cNvPr id="46084" name="Text Box 4"/>
          <p:cNvSpPr txBox="1">
            <a:spLocks noChangeArrowheads="1"/>
          </p:cNvSpPr>
          <p:nvPr/>
        </p:nvSpPr>
        <p:spPr bwMode="auto">
          <a:xfrm>
            <a:off x="152400" y="152400"/>
            <a:ext cx="8778875" cy="641350"/>
          </a:xfrm>
          <a:prstGeom prst="rect">
            <a:avLst/>
          </a:prstGeom>
          <a:noFill/>
          <a:ln w="9525">
            <a:noFill/>
            <a:miter lim="800000"/>
            <a:headEnd/>
            <a:tailEnd/>
          </a:ln>
        </p:spPr>
        <p:txBody>
          <a:bodyPr>
            <a:spAutoFit/>
          </a:bodyPr>
          <a:lstStyle/>
          <a:p>
            <a:r>
              <a:rPr lang="en-US" b="0" u="none">
                <a:solidFill>
                  <a:schemeClr val="bg1"/>
                </a:solidFill>
              </a:rPr>
              <a:t>  What details do you notice and what can you infer about how this artist thinks the pyramids</a:t>
            </a:r>
          </a:p>
          <a:p>
            <a:r>
              <a:rPr lang="en-US" b="0" u="none">
                <a:solidFill>
                  <a:schemeClr val="bg1"/>
                </a:solidFill>
              </a:rPr>
              <a:t>   were built?  Does this match the theory supported by the Saqqara pyramid?</a:t>
            </a:r>
          </a:p>
        </p:txBody>
      </p:sp>
      <p:sp>
        <p:nvSpPr>
          <p:cNvPr id="46085" name="Text Box 5"/>
          <p:cNvSpPr txBox="1">
            <a:spLocks noChangeArrowheads="1"/>
          </p:cNvSpPr>
          <p:nvPr/>
        </p:nvSpPr>
        <p:spPr bwMode="auto">
          <a:xfrm>
            <a:off x="0" y="5867400"/>
            <a:ext cx="9144000" cy="336550"/>
          </a:xfrm>
          <a:prstGeom prst="rect">
            <a:avLst/>
          </a:prstGeom>
          <a:noFill/>
          <a:ln w="9525">
            <a:noFill/>
            <a:miter lim="800000"/>
            <a:headEnd/>
            <a:tailEnd/>
          </a:ln>
        </p:spPr>
        <p:txBody>
          <a:bodyPr>
            <a:spAutoFit/>
          </a:bodyPr>
          <a:lstStyle/>
          <a:p>
            <a:pPr algn="ctr"/>
            <a:r>
              <a:rPr lang="en-US" sz="1600" b="0" u="none">
                <a:solidFill>
                  <a:srgbClr val="FF9966"/>
                </a:solidFill>
              </a:rPr>
              <a:t>An artist’s conception of the building of the great Khufu pyramid at Giza, Sphinx in foreground.  </a:t>
            </a:r>
            <a:endParaRPr lang="en-US" sz="1600" b="0" u="none">
              <a:solidFill>
                <a:srgbClr val="0099CC"/>
              </a:solidFill>
            </a:endParaRPr>
          </a:p>
        </p:txBody>
      </p:sp>
      <p:pic>
        <p:nvPicPr>
          <p:cNvPr id="46086" name="Picture 6" descr="D:\home\twloessin\My Pictures\question mark.gif"/>
          <p:cNvPicPr>
            <a:picLocks noChangeAspect="1" noChangeArrowheads="1"/>
          </p:cNvPicPr>
          <p:nvPr/>
        </p:nvPicPr>
        <p:blipFill>
          <a:blip r:embed="rId4" cstate="print"/>
          <a:srcRect/>
          <a:stretch>
            <a:fillRect/>
          </a:stretch>
        </p:blipFill>
        <p:spPr bwMode="auto">
          <a:xfrm>
            <a:off x="0" y="0"/>
            <a:ext cx="381000" cy="381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1026" descr="D:\home\twloessin\School\Units_Chpt Materials\CH 2 Egypt\sphinx &amp; pyramid at Khafre.jpg"/>
          <p:cNvPicPr>
            <a:picLocks noChangeAspect="1" noChangeArrowheads="1"/>
          </p:cNvPicPr>
          <p:nvPr/>
        </p:nvPicPr>
        <p:blipFill>
          <a:blip r:embed="rId3" cstate="print"/>
          <a:srcRect/>
          <a:stretch>
            <a:fillRect/>
          </a:stretch>
        </p:blipFill>
        <p:spPr bwMode="auto">
          <a:xfrm>
            <a:off x="635000" y="939800"/>
            <a:ext cx="7874000" cy="4978400"/>
          </a:xfrm>
          <a:prstGeom prst="rect">
            <a:avLst/>
          </a:prstGeom>
          <a:noFill/>
          <a:ln w="9525">
            <a:noFill/>
            <a:miter lim="800000"/>
            <a:headEnd/>
            <a:tailEnd/>
          </a:ln>
        </p:spPr>
      </p:pic>
      <p:sp>
        <p:nvSpPr>
          <p:cNvPr id="47107" name="Text Box 1027"/>
          <p:cNvSpPr txBox="1">
            <a:spLocks noChangeArrowheads="1"/>
          </p:cNvSpPr>
          <p:nvPr/>
        </p:nvSpPr>
        <p:spPr bwMode="auto">
          <a:xfrm>
            <a:off x="365125" y="5832475"/>
            <a:ext cx="8474075" cy="366713"/>
          </a:xfrm>
          <a:prstGeom prst="rect">
            <a:avLst/>
          </a:prstGeom>
          <a:noFill/>
          <a:ln w="9525">
            <a:noFill/>
            <a:miter lim="800000"/>
            <a:headEnd/>
            <a:tailEnd/>
          </a:ln>
        </p:spPr>
        <p:txBody>
          <a:bodyPr>
            <a:spAutoFit/>
          </a:bodyPr>
          <a:lstStyle/>
          <a:p>
            <a:pPr algn="ctr"/>
            <a:r>
              <a:rPr lang="en-US" b="0" u="none">
                <a:solidFill>
                  <a:schemeClr val="bg1"/>
                </a:solidFill>
              </a:rPr>
              <a:t>The Sphinx and Pyramid of Khafre at Giza.</a:t>
            </a:r>
          </a:p>
        </p:txBody>
      </p:sp>
      <p:sp>
        <p:nvSpPr>
          <p:cNvPr id="47108" name="Text Box 1028"/>
          <p:cNvSpPr txBox="1">
            <a:spLocks noChangeArrowheads="1"/>
          </p:cNvSpPr>
          <p:nvPr/>
        </p:nvSpPr>
        <p:spPr bwMode="auto">
          <a:xfrm>
            <a:off x="6384925" y="660717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2725" y="0"/>
            <a:ext cx="8702675" cy="457200"/>
          </a:xfrm>
          <a:prstGeom prst="rect">
            <a:avLst/>
          </a:prstGeom>
          <a:noFill/>
          <a:ln w="9525">
            <a:noFill/>
            <a:miter lim="800000"/>
            <a:headEnd/>
            <a:tailEnd/>
          </a:ln>
        </p:spPr>
        <p:txBody>
          <a:bodyPr>
            <a:spAutoFit/>
          </a:bodyPr>
          <a:lstStyle/>
          <a:p>
            <a:r>
              <a:rPr lang="en-US" sz="2400" b="0" u="none" dirty="0" smtClean="0"/>
              <a:t>“</a:t>
            </a:r>
            <a:r>
              <a:rPr lang="en-US" sz="2000" b="0" u="none" dirty="0" smtClean="0"/>
              <a:t>The </a:t>
            </a:r>
            <a:r>
              <a:rPr lang="en-US" sz="2000" b="0" u="none" dirty="0"/>
              <a:t>Four Early River Valley Civilizations”</a:t>
            </a:r>
          </a:p>
        </p:txBody>
      </p:sp>
      <p:sp>
        <p:nvSpPr>
          <p:cNvPr id="5123" name="Text Box 3"/>
          <p:cNvSpPr txBox="1">
            <a:spLocks noChangeArrowheads="1"/>
          </p:cNvSpPr>
          <p:nvPr/>
        </p:nvSpPr>
        <p:spPr bwMode="auto">
          <a:xfrm>
            <a:off x="304800" y="5334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pic>
        <p:nvPicPr>
          <p:cNvPr id="5124" name="Picture 4" descr="http://www.metmuseum.org/toah/ht/02/wam/hgwam_lmap.jpg"/>
          <p:cNvPicPr>
            <a:picLocks noChangeAspect="1" noChangeArrowheads="1"/>
          </p:cNvPicPr>
          <p:nvPr/>
        </p:nvPicPr>
        <p:blipFill>
          <a:blip r:embed="rId3" cstate="print"/>
          <a:srcRect/>
          <a:stretch>
            <a:fillRect/>
          </a:stretch>
        </p:blipFill>
        <p:spPr bwMode="auto">
          <a:xfrm>
            <a:off x="7086600" y="838200"/>
            <a:ext cx="2308225" cy="2193925"/>
          </a:xfrm>
          <a:prstGeom prst="rect">
            <a:avLst/>
          </a:prstGeom>
          <a:noFill/>
          <a:ln w="9525">
            <a:noFill/>
            <a:miter lim="800000"/>
            <a:headEnd/>
            <a:tailEnd/>
          </a:ln>
        </p:spPr>
      </p:pic>
      <p:sp>
        <p:nvSpPr>
          <p:cNvPr id="7173" name="Text Box 5"/>
          <p:cNvSpPr txBox="1">
            <a:spLocks noChangeArrowheads="1"/>
          </p:cNvSpPr>
          <p:nvPr/>
        </p:nvSpPr>
        <p:spPr bwMode="auto">
          <a:xfrm>
            <a:off x="212725" y="879475"/>
            <a:ext cx="6721475" cy="396875"/>
          </a:xfrm>
          <a:prstGeom prst="rect">
            <a:avLst/>
          </a:prstGeom>
          <a:noFill/>
          <a:ln w="9525">
            <a:noFill/>
            <a:miter lim="800000"/>
            <a:headEnd/>
            <a:tailEnd/>
          </a:ln>
        </p:spPr>
        <p:txBody>
          <a:bodyPr>
            <a:spAutoFit/>
          </a:bodyPr>
          <a:lstStyle/>
          <a:p>
            <a:r>
              <a:rPr lang="en-US" sz="2000" b="0" u="none"/>
              <a:t>I.  GEOGRAPHY</a:t>
            </a:r>
          </a:p>
        </p:txBody>
      </p:sp>
      <p:sp>
        <p:nvSpPr>
          <p:cNvPr id="7174" name="Text Box 6"/>
          <p:cNvSpPr txBox="1">
            <a:spLocks noChangeArrowheads="1"/>
          </p:cNvSpPr>
          <p:nvPr/>
        </p:nvSpPr>
        <p:spPr bwMode="auto">
          <a:xfrm>
            <a:off x="381000" y="1143000"/>
            <a:ext cx="6873875" cy="396875"/>
          </a:xfrm>
          <a:prstGeom prst="rect">
            <a:avLst/>
          </a:prstGeom>
          <a:noFill/>
          <a:ln w="9525">
            <a:noFill/>
            <a:miter lim="800000"/>
            <a:headEnd/>
            <a:tailEnd/>
          </a:ln>
        </p:spPr>
        <p:txBody>
          <a:bodyPr>
            <a:spAutoFit/>
          </a:bodyPr>
          <a:lstStyle/>
          <a:p>
            <a:r>
              <a:rPr lang="en-US" sz="2000" b="0" u="none"/>
              <a:t>A.  Mostly dry desert climate in SW Asia (Middle East)</a:t>
            </a:r>
          </a:p>
        </p:txBody>
      </p:sp>
      <p:sp>
        <p:nvSpPr>
          <p:cNvPr id="5127" name="Text Box 7"/>
          <p:cNvSpPr txBox="1">
            <a:spLocks noChangeArrowheads="1"/>
          </p:cNvSpPr>
          <p:nvPr/>
        </p:nvSpPr>
        <p:spPr bwMode="auto">
          <a:xfrm>
            <a:off x="7086600" y="2819400"/>
            <a:ext cx="2057400" cy="703263"/>
          </a:xfrm>
          <a:prstGeom prst="rect">
            <a:avLst/>
          </a:prstGeom>
          <a:solidFill>
            <a:srgbClr val="C0C0C0"/>
          </a:solidFill>
          <a:ln w="9525">
            <a:noFill/>
            <a:miter lim="800000"/>
            <a:headEnd/>
            <a:tailEnd/>
          </a:ln>
        </p:spPr>
        <p:txBody>
          <a:bodyPr>
            <a:spAutoFit/>
          </a:bodyPr>
          <a:lstStyle/>
          <a:p>
            <a:pPr algn="ctr">
              <a:spcBef>
                <a:spcPct val="50000"/>
              </a:spcBef>
            </a:pPr>
            <a:r>
              <a:rPr lang="en-US" sz="1600" u="none"/>
              <a:t>SW Asia  </a:t>
            </a:r>
          </a:p>
          <a:p>
            <a:pPr algn="ctr">
              <a:spcBef>
                <a:spcPct val="50000"/>
              </a:spcBef>
            </a:pPr>
            <a:r>
              <a:rPr lang="en-US" sz="1600" u="none"/>
              <a:t>  (the Middle East)</a:t>
            </a:r>
          </a:p>
        </p:txBody>
      </p:sp>
      <p:sp>
        <p:nvSpPr>
          <p:cNvPr id="5128"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7177" name="Picture 9" descr="http://home.cfl.rr.com/crossland/mesopotamia_map.gif"/>
          <p:cNvPicPr>
            <a:picLocks noChangeAspect="1" noChangeArrowheads="1"/>
          </p:cNvPicPr>
          <p:nvPr/>
        </p:nvPicPr>
        <p:blipFill>
          <a:blip r:embed="rId4" cstate="print"/>
          <a:srcRect/>
          <a:stretch>
            <a:fillRect/>
          </a:stretch>
        </p:blipFill>
        <p:spPr bwMode="auto">
          <a:xfrm>
            <a:off x="0" y="3581400"/>
            <a:ext cx="7086600" cy="4535488"/>
          </a:xfrm>
          <a:prstGeom prst="rect">
            <a:avLst/>
          </a:prstGeom>
          <a:noFill/>
          <a:ln w="9525">
            <a:noFill/>
            <a:miter lim="800000"/>
            <a:headEnd/>
            <a:tailEnd/>
          </a:ln>
        </p:spPr>
      </p:pic>
      <p:sp>
        <p:nvSpPr>
          <p:cNvPr id="7178" name="Freeform 10"/>
          <p:cNvSpPr>
            <a:spLocks/>
          </p:cNvSpPr>
          <p:nvPr/>
        </p:nvSpPr>
        <p:spPr bwMode="auto">
          <a:xfrm>
            <a:off x="1676400" y="3581400"/>
            <a:ext cx="4010025" cy="2871788"/>
          </a:xfrm>
          <a:custGeom>
            <a:avLst/>
            <a:gdLst>
              <a:gd name="T0" fmla="*/ 26 w 2478"/>
              <a:gd name="T1" fmla="*/ 1428 h 1809"/>
              <a:gd name="T2" fmla="*/ 18 w 2478"/>
              <a:gd name="T3" fmla="*/ 1582 h 1809"/>
              <a:gd name="T4" fmla="*/ 245 w 2478"/>
              <a:gd name="T5" fmla="*/ 1606 h 1809"/>
              <a:gd name="T6" fmla="*/ 383 w 2478"/>
              <a:gd name="T7" fmla="*/ 1330 h 1809"/>
              <a:gd name="T8" fmla="*/ 456 w 2478"/>
              <a:gd name="T9" fmla="*/ 1184 h 1809"/>
              <a:gd name="T10" fmla="*/ 602 w 2478"/>
              <a:gd name="T11" fmla="*/ 933 h 1809"/>
              <a:gd name="T12" fmla="*/ 853 w 2478"/>
              <a:gd name="T13" fmla="*/ 681 h 1809"/>
              <a:gd name="T14" fmla="*/ 1007 w 2478"/>
              <a:gd name="T15" fmla="*/ 681 h 1809"/>
              <a:gd name="T16" fmla="*/ 1178 w 2478"/>
              <a:gd name="T17" fmla="*/ 868 h 1809"/>
              <a:gd name="T18" fmla="*/ 1299 w 2478"/>
              <a:gd name="T19" fmla="*/ 1014 h 1809"/>
              <a:gd name="T20" fmla="*/ 1413 w 2478"/>
              <a:gd name="T21" fmla="*/ 1127 h 1809"/>
              <a:gd name="T22" fmla="*/ 1551 w 2478"/>
              <a:gd name="T23" fmla="*/ 1330 h 1809"/>
              <a:gd name="T24" fmla="*/ 1794 w 2478"/>
              <a:gd name="T25" fmla="*/ 1655 h 1809"/>
              <a:gd name="T26" fmla="*/ 1973 w 2478"/>
              <a:gd name="T27" fmla="*/ 1793 h 1809"/>
              <a:gd name="T28" fmla="*/ 2127 w 2478"/>
              <a:gd name="T29" fmla="*/ 1785 h 1809"/>
              <a:gd name="T30" fmla="*/ 2395 w 2478"/>
              <a:gd name="T31" fmla="*/ 1671 h 1809"/>
              <a:gd name="T32" fmla="*/ 2468 w 2478"/>
              <a:gd name="T33" fmla="*/ 1549 h 1809"/>
              <a:gd name="T34" fmla="*/ 2443 w 2478"/>
              <a:gd name="T35" fmla="*/ 1403 h 1809"/>
              <a:gd name="T36" fmla="*/ 2289 w 2478"/>
              <a:gd name="T37" fmla="*/ 1160 h 1809"/>
              <a:gd name="T38" fmla="*/ 2240 w 2478"/>
              <a:gd name="T39" fmla="*/ 1079 h 1809"/>
              <a:gd name="T40" fmla="*/ 2167 w 2478"/>
              <a:gd name="T41" fmla="*/ 973 h 1809"/>
              <a:gd name="T42" fmla="*/ 2021 w 2478"/>
              <a:gd name="T43" fmla="*/ 698 h 1809"/>
              <a:gd name="T44" fmla="*/ 1956 w 2478"/>
              <a:gd name="T45" fmla="*/ 592 h 1809"/>
              <a:gd name="T46" fmla="*/ 1802 w 2478"/>
              <a:gd name="T47" fmla="*/ 332 h 1809"/>
              <a:gd name="T48" fmla="*/ 1632 w 2478"/>
              <a:gd name="T49" fmla="*/ 122 h 1809"/>
              <a:gd name="T50" fmla="*/ 1380 w 2478"/>
              <a:gd name="T51" fmla="*/ 0 h 1809"/>
              <a:gd name="T52" fmla="*/ 1064 w 2478"/>
              <a:gd name="T53" fmla="*/ 57 h 1809"/>
              <a:gd name="T54" fmla="*/ 910 w 2478"/>
              <a:gd name="T55" fmla="*/ 113 h 1809"/>
              <a:gd name="T56" fmla="*/ 748 w 2478"/>
              <a:gd name="T57" fmla="*/ 203 h 1809"/>
              <a:gd name="T58" fmla="*/ 577 w 2478"/>
              <a:gd name="T59" fmla="*/ 300 h 1809"/>
              <a:gd name="T60" fmla="*/ 512 w 2478"/>
              <a:gd name="T61" fmla="*/ 332 h 1809"/>
              <a:gd name="T62" fmla="*/ 456 w 2478"/>
              <a:gd name="T63" fmla="*/ 389 h 1809"/>
              <a:gd name="T64" fmla="*/ 310 w 2478"/>
              <a:gd name="T65" fmla="*/ 681 h 1809"/>
              <a:gd name="T66" fmla="*/ 147 w 2478"/>
              <a:gd name="T67" fmla="*/ 1168 h 1809"/>
              <a:gd name="T68" fmla="*/ 18 w 2478"/>
              <a:gd name="T69" fmla="*/ 1428 h 1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8"/>
              <a:gd name="T106" fmla="*/ 0 h 1809"/>
              <a:gd name="T107" fmla="*/ 2478 w 2478"/>
              <a:gd name="T108" fmla="*/ 1809 h 1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8" h="1809">
                <a:moveTo>
                  <a:pt x="26" y="1379"/>
                </a:moveTo>
                <a:cubicBezTo>
                  <a:pt x="0" y="1458"/>
                  <a:pt x="32" y="1346"/>
                  <a:pt x="26" y="1428"/>
                </a:cubicBezTo>
                <a:cubicBezTo>
                  <a:pt x="24" y="1463"/>
                  <a:pt x="9" y="1533"/>
                  <a:pt x="9" y="1533"/>
                </a:cubicBezTo>
                <a:cubicBezTo>
                  <a:pt x="12" y="1549"/>
                  <a:pt x="11" y="1567"/>
                  <a:pt x="18" y="1582"/>
                </a:cubicBezTo>
                <a:cubicBezTo>
                  <a:pt x="36" y="1621"/>
                  <a:pt x="108" y="1628"/>
                  <a:pt x="147" y="1639"/>
                </a:cubicBezTo>
                <a:cubicBezTo>
                  <a:pt x="189" y="1631"/>
                  <a:pt x="211" y="1628"/>
                  <a:pt x="245" y="1606"/>
                </a:cubicBezTo>
                <a:cubicBezTo>
                  <a:pt x="272" y="1565"/>
                  <a:pt x="292" y="1524"/>
                  <a:pt x="318" y="1484"/>
                </a:cubicBezTo>
                <a:cubicBezTo>
                  <a:pt x="332" y="1428"/>
                  <a:pt x="341" y="1372"/>
                  <a:pt x="383" y="1330"/>
                </a:cubicBezTo>
                <a:cubicBezTo>
                  <a:pt x="395" y="1295"/>
                  <a:pt x="411" y="1269"/>
                  <a:pt x="423" y="1233"/>
                </a:cubicBezTo>
                <a:cubicBezTo>
                  <a:pt x="429" y="1214"/>
                  <a:pt x="456" y="1184"/>
                  <a:pt x="456" y="1184"/>
                </a:cubicBezTo>
                <a:cubicBezTo>
                  <a:pt x="473" y="1134"/>
                  <a:pt x="491" y="1084"/>
                  <a:pt x="529" y="1046"/>
                </a:cubicBezTo>
                <a:cubicBezTo>
                  <a:pt x="543" y="1003"/>
                  <a:pt x="576" y="970"/>
                  <a:pt x="602" y="933"/>
                </a:cubicBezTo>
                <a:cubicBezTo>
                  <a:pt x="645" y="871"/>
                  <a:pt x="682" y="811"/>
                  <a:pt x="740" y="762"/>
                </a:cubicBezTo>
                <a:cubicBezTo>
                  <a:pt x="775" y="732"/>
                  <a:pt x="810" y="699"/>
                  <a:pt x="853" y="681"/>
                </a:cubicBezTo>
                <a:cubicBezTo>
                  <a:pt x="869" y="675"/>
                  <a:pt x="902" y="665"/>
                  <a:pt x="902" y="665"/>
                </a:cubicBezTo>
                <a:cubicBezTo>
                  <a:pt x="923" y="667"/>
                  <a:pt x="979" y="667"/>
                  <a:pt x="1007" y="681"/>
                </a:cubicBezTo>
                <a:cubicBezTo>
                  <a:pt x="1046" y="701"/>
                  <a:pt x="1065" y="736"/>
                  <a:pt x="1088" y="771"/>
                </a:cubicBezTo>
                <a:cubicBezTo>
                  <a:pt x="1112" y="807"/>
                  <a:pt x="1150" y="834"/>
                  <a:pt x="1178" y="868"/>
                </a:cubicBezTo>
                <a:cubicBezTo>
                  <a:pt x="1206" y="902"/>
                  <a:pt x="1236" y="934"/>
                  <a:pt x="1267" y="965"/>
                </a:cubicBezTo>
                <a:cubicBezTo>
                  <a:pt x="1281" y="979"/>
                  <a:pt x="1285" y="1001"/>
                  <a:pt x="1299" y="1014"/>
                </a:cubicBezTo>
                <a:cubicBezTo>
                  <a:pt x="1318" y="1031"/>
                  <a:pt x="1340" y="1043"/>
                  <a:pt x="1356" y="1063"/>
                </a:cubicBezTo>
                <a:cubicBezTo>
                  <a:pt x="1374" y="1086"/>
                  <a:pt x="1413" y="1127"/>
                  <a:pt x="1413" y="1127"/>
                </a:cubicBezTo>
                <a:cubicBezTo>
                  <a:pt x="1424" y="1162"/>
                  <a:pt x="1453" y="1190"/>
                  <a:pt x="1478" y="1217"/>
                </a:cubicBezTo>
                <a:cubicBezTo>
                  <a:pt x="1493" y="1263"/>
                  <a:pt x="1530" y="1287"/>
                  <a:pt x="1551" y="1330"/>
                </a:cubicBezTo>
                <a:cubicBezTo>
                  <a:pt x="1584" y="1397"/>
                  <a:pt x="1628" y="1450"/>
                  <a:pt x="1673" y="1509"/>
                </a:cubicBezTo>
                <a:cubicBezTo>
                  <a:pt x="1692" y="1566"/>
                  <a:pt x="1744" y="1622"/>
                  <a:pt x="1794" y="1655"/>
                </a:cubicBezTo>
                <a:cubicBezTo>
                  <a:pt x="1826" y="1704"/>
                  <a:pt x="1875" y="1733"/>
                  <a:pt x="1924" y="1760"/>
                </a:cubicBezTo>
                <a:cubicBezTo>
                  <a:pt x="1941" y="1770"/>
                  <a:pt x="1957" y="1782"/>
                  <a:pt x="1973" y="1793"/>
                </a:cubicBezTo>
                <a:cubicBezTo>
                  <a:pt x="1987" y="1802"/>
                  <a:pt x="2021" y="1809"/>
                  <a:pt x="2021" y="1809"/>
                </a:cubicBezTo>
                <a:cubicBezTo>
                  <a:pt x="2056" y="1798"/>
                  <a:pt x="2090" y="1791"/>
                  <a:pt x="2127" y="1785"/>
                </a:cubicBezTo>
                <a:cubicBezTo>
                  <a:pt x="2186" y="1763"/>
                  <a:pt x="2246" y="1740"/>
                  <a:pt x="2305" y="1720"/>
                </a:cubicBezTo>
                <a:cubicBezTo>
                  <a:pt x="2328" y="1697"/>
                  <a:pt x="2364" y="1681"/>
                  <a:pt x="2395" y="1671"/>
                </a:cubicBezTo>
                <a:cubicBezTo>
                  <a:pt x="2424" y="1652"/>
                  <a:pt x="2438" y="1631"/>
                  <a:pt x="2451" y="1598"/>
                </a:cubicBezTo>
                <a:cubicBezTo>
                  <a:pt x="2458" y="1582"/>
                  <a:pt x="2462" y="1565"/>
                  <a:pt x="2468" y="1549"/>
                </a:cubicBezTo>
                <a:cubicBezTo>
                  <a:pt x="2471" y="1541"/>
                  <a:pt x="2476" y="1525"/>
                  <a:pt x="2476" y="1525"/>
                </a:cubicBezTo>
                <a:cubicBezTo>
                  <a:pt x="2471" y="1470"/>
                  <a:pt x="2478" y="1440"/>
                  <a:pt x="2443" y="1403"/>
                </a:cubicBezTo>
                <a:cubicBezTo>
                  <a:pt x="2434" y="1375"/>
                  <a:pt x="2419" y="1362"/>
                  <a:pt x="2403" y="1338"/>
                </a:cubicBezTo>
                <a:cubicBezTo>
                  <a:pt x="2364" y="1280"/>
                  <a:pt x="2328" y="1219"/>
                  <a:pt x="2289" y="1160"/>
                </a:cubicBezTo>
                <a:cubicBezTo>
                  <a:pt x="2282" y="1150"/>
                  <a:pt x="2279" y="1137"/>
                  <a:pt x="2273" y="1127"/>
                </a:cubicBezTo>
                <a:cubicBezTo>
                  <a:pt x="2263" y="1110"/>
                  <a:pt x="2251" y="1095"/>
                  <a:pt x="2240" y="1079"/>
                </a:cubicBezTo>
                <a:cubicBezTo>
                  <a:pt x="2232" y="1068"/>
                  <a:pt x="2216" y="1046"/>
                  <a:pt x="2216" y="1046"/>
                </a:cubicBezTo>
                <a:cubicBezTo>
                  <a:pt x="2206" y="1016"/>
                  <a:pt x="2189" y="995"/>
                  <a:pt x="2167" y="973"/>
                </a:cubicBezTo>
                <a:cubicBezTo>
                  <a:pt x="2159" y="948"/>
                  <a:pt x="2109" y="858"/>
                  <a:pt x="2086" y="835"/>
                </a:cubicBezTo>
                <a:cubicBezTo>
                  <a:pt x="2071" y="789"/>
                  <a:pt x="2045" y="740"/>
                  <a:pt x="2021" y="698"/>
                </a:cubicBezTo>
                <a:cubicBezTo>
                  <a:pt x="2011" y="681"/>
                  <a:pt x="1989" y="649"/>
                  <a:pt x="1989" y="649"/>
                </a:cubicBezTo>
                <a:cubicBezTo>
                  <a:pt x="1971" y="593"/>
                  <a:pt x="1995" y="659"/>
                  <a:pt x="1956" y="592"/>
                </a:cubicBezTo>
                <a:cubicBezTo>
                  <a:pt x="1937" y="561"/>
                  <a:pt x="1921" y="526"/>
                  <a:pt x="1900" y="495"/>
                </a:cubicBezTo>
                <a:cubicBezTo>
                  <a:pt x="1866" y="444"/>
                  <a:pt x="1846" y="376"/>
                  <a:pt x="1802" y="332"/>
                </a:cubicBezTo>
                <a:cubicBezTo>
                  <a:pt x="1791" y="299"/>
                  <a:pt x="1774" y="287"/>
                  <a:pt x="1754" y="259"/>
                </a:cubicBezTo>
                <a:cubicBezTo>
                  <a:pt x="1716" y="206"/>
                  <a:pt x="1682" y="163"/>
                  <a:pt x="1632" y="122"/>
                </a:cubicBezTo>
                <a:cubicBezTo>
                  <a:pt x="1600" y="96"/>
                  <a:pt x="1610" y="86"/>
                  <a:pt x="1567" y="65"/>
                </a:cubicBezTo>
                <a:cubicBezTo>
                  <a:pt x="1520" y="15"/>
                  <a:pt x="1445" y="8"/>
                  <a:pt x="1380" y="0"/>
                </a:cubicBezTo>
                <a:cubicBezTo>
                  <a:pt x="1311" y="23"/>
                  <a:pt x="1233" y="18"/>
                  <a:pt x="1161" y="32"/>
                </a:cubicBezTo>
                <a:cubicBezTo>
                  <a:pt x="1129" y="38"/>
                  <a:pt x="1096" y="49"/>
                  <a:pt x="1064" y="57"/>
                </a:cubicBezTo>
                <a:cubicBezTo>
                  <a:pt x="1042" y="63"/>
                  <a:pt x="999" y="73"/>
                  <a:pt x="999" y="73"/>
                </a:cubicBezTo>
                <a:cubicBezTo>
                  <a:pt x="926" y="109"/>
                  <a:pt x="957" y="97"/>
                  <a:pt x="910" y="113"/>
                </a:cubicBezTo>
                <a:cubicBezTo>
                  <a:pt x="884" y="132"/>
                  <a:pt x="856" y="137"/>
                  <a:pt x="829" y="154"/>
                </a:cubicBezTo>
                <a:cubicBezTo>
                  <a:pt x="749" y="205"/>
                  <a:pt x="800" y="186"/>
                  <a:pt x="748" y="203"/>
                </a:cubicBezTo>
                <a:cubicBezTo>
                  <a:pt x="708" y="241"/>
                  <a:pt x="650" y="257"/>
                  <a:pt x="602" y="284"/>
                </a:cubicBezTo>
                <a:cubicBezTo>
                  <a:pt x="593" y="289"/>
                  <a:pt x="586" y="296"/>
                  <a:pt x="577" y="300"/>
                </a:cubicBezTo>
                <a:cubicBezTo>
                  <a:pt x="562" y="307"/>
                  <a:pt x="529" y="316"/>
                  <a:pt x="529" y="316"/>
                </a:cubicBezTo>
                <a:cubicBezTo>
                  <a:pt x="523" y="321"/>
                  <a:pt x="519" y="328"/>
                  <a:pt x="512" y="332"/>
                </a:cubicBezTo>
                <a:cubicBezTo>
                  <a:pt x="505" y="336"/>
                  <a:pt x="494" y="335"/>
                  <a:pt x="488" y="341"/>
                </a:cubicBezTo>
                <a:cubicBezTo>
                  <a:pt x="475" y="355"/>
                  <a:pt x="470" y="376"/>
                  <a:pt x="456" y="389"/>
                </a:cubicBezTo>
                <a:cubicBezTo>
                  <a:pt x="450" y="394"/>
                  <a:pt x="445" y="400"/>
                  <a:pt x="439" y="405"/>
                </a:cubicBezTo>
                <a:cubicBezTo>
                  <a:pt x="409" y="499"/>
                  <a:pt x="370" y="601"/>
                  <a:pt x="310" y="681"/>
                </a:cubicBezTo>
                <a:cubicBezTo>
                  <a:pt x="301" y="709"/>
                  <a:pt x="293" y="730"/>
                  <a:pt x="277" y="754"/>
                </a:cubicBezTo>
                <a:cubicBezTo>
                  <a:pt x="246" y="883"/>
                  <a:pt x="209" y="1051"/>
                  <a:pt x="147" y="1168"/>
                </a:cubicBezTo>
                <a:cubicBezTo>
                  <a:pt x="133" y="1226"/>
                  <a:pt x="118" y="1278"/>
                  <a:pt x="91" y="1330"/>
                </a:cubicBezTo>
                <a:cubicBezTo>
                  <a:pt x="72" y="1368"/>
                  <a:pt x="58" y="1408"/>
                  <a:pt x="18" y="1428"/>
                </a:cubicBezTo>
              </a:path>
            </a:pathLst>
          </a:custGeom>
          <a:noFill/>
          <a:ln w="53975">
            <a:solidFill>
              <a:srgbClr val="00FF00"/>
            </a:solidFill>
            <a:round/>
            <a:headEnd/>
            <a:tailEnd/>
          </a:ln>
        </p:spPr>
        <p:txBody>
          <a:bodyPr/>
          <a:lstStyle/>
          <a:p>
            <a:endParaRPr lang="en-US"/>
          </a:p>
        </p:txBody>
      </p:sp>
      <p:sp>
        <p:nvSpPr>
          <p:cNvPr id="7179" name="Text Box 11"/>
          <p:cNvSpPr txBox="1">
            <a:spLocks noChangeArrowheads="1"/>
          </p:cNvSpPr>
          <p:nvPr/>
        </p:nvSpPr>
        <p:spPr bwMode="auto">
          <a:xfrm>
            <a:off x="7239000" y="5029200"/>
            <a:ext cx="1616075" cy="831850"/>
          </a:xfrm>
          <a:prstGeom prst="rect">
            <a:avLst/>
          </a:prstGeom>
          <a:noFill/>
          <a:ln w="9525">
            <a:solidFill>
              <a:srgbClr val="00CC00"/>
            </a:solidFill>
            <a:miter lim="800000"/>
            <a:headEnd/>
            <a:tailEnd/>
          </a:ln>
        </p:spPr>
        <p:txBody>
          <a:bodyPr>
            <a:spAutoFit/>
          </a:bodyPr>
          <a:lstStyle/>
          <a:p>
            <a:r>
              <a:rPr lang="en-US" sz="2400" u="none">
                <a:solidFill>
                  <a:srgbClr val="00CC00"/>
                </a:solidFill>
              </a:rPr>
              <a:t>Fertile Crescent</a:t>
            </a:r>
          </a:p>
        </p:txBody>
      </p:sp>
      <p:sp>
        <p:nvSpPr>
          <p:cNvPr id="7180" name="Line 12"/>
          <p:cNvSpPr>
            <a:spLocks noChangeShapeType="1"/>
          </p:cNvSpPr>
          <p:nvPr/>
        </p:nvSpPr>
        <p:spPr bwMode="auto">
          <a:xfrm>
            <a:off x="5181600" y="5029200"/>
            <a:ext cx="2057400" cy="381000"/>
          </a:xfrm>
          <a:prstGeom prst="line">
            <a:avLst/>
          </a:prstGeom>
          <a:noFill/>
          <a:ln w="9525">
            <a:solidFill>
              <a:srgbClr val="00CC00"/>
            </a:solidFill>
            <a:round/>
            <a:headEnd type="triangle" w="med" len="med"/>
            <a:tailEnd/>
          </a:ln>
        </p:spPr>
        <p:txBody>
          <a:bodyPr/>
          <a:lstStyle/>
          <a:p>
            <a:endParaRPr lang="en-US"/>
          </a:p>
        </p:txBody>
      </p:sp>
      <p:sp>
        <p:nvSpPr>
          <p:cNvPr id="7181" name="Text Box 13"/>
          <p:cNvSpPr txBox="1">
            <a:spLocks noChangeArrowheads="1"/>
          </p:cNvSpPr>
          <p:nvPr/>
        </p:nvSpPr>
        <p:spPr bwMode="auto">
          <a:xfrm>
            <a:off x="609600" y="1447800"/>
            <a:ext cx="5654675" cy="396875"/>
          </a:xfrm>
          <a:prstGeom prst="rect">
            <a:avLst/>
          </a:prstGeom>
          <a:noFill/>
          <a:ln w="9525">
            <a:noFill/>
            <a:miter lim="800000"/>
            <a:headEnd/>
            <a:tailEnd/>
          </a:ln>
        </p:spPr>
        <p:txBody>
          <a:bodyPr>
            <a:spAutoFit/>
          </a:bodyPr>
          <a:lstStyle/>
          <a:p>
            <a:r>
              <a:rPr lang="en-US" sz="2000" b="0" u="none"/>
              <a:t>1. Except in region between Tigris / Euphrates rivers</a:t>
            </a:r>
          </a:p>
        </p:txBody>
      </p:sp>
      <p:sp>
        <p:nvSpPr>
          <p:cNvPr id="7182" name="Text Box 14"/>
          <p:cNvSpPr txBox="1">
            <a:spLocks noChangeArrowheads="1"/>
          </p:cNvSpPr>
          <p:nvPr/>
        </p:nvSpPr>
        <p:spPr bwMode="auto">
          <a:xfrm>
            <a:off x="609600" y="1717675"/>
            <a:ext cx="6096000" cy="701675"/>
          </a:xfrm>
          <a:prstGeom prst="rect">
            <a:avLst/>
          </a:prstGeom>
          <a:noFill/>
          <a:ln w="9525">
            <a:noFill/>
            <a:miter lim="800000"/>
            <a:headEnd/>
            <a:tailEnd/>
          </a:ln>
        </p:spPr>
        <p:txBody>
          <a:bodyPr>
            <a:spAutoFit/>
          </a:bodyPr>
          <a:lstStyle/>
          <a:p>
            <a:pPr marL="457200" indent="-457200"/>
            <a:r>
              <a:rPr lang="en-US" sz="2000" b="0" u="none"/>
              <a:t>2.  a flat plain known as </a:t>
            </a:r>
            <a:r>
              <a:rPr lang="en-US" sz="2000" b="0">
                <a:solidFill>
                  <a:srgbClr val="CC3300"/>
                </a:solidFill>
              </a:rPr>
              <a:t>Mesopotamia</a:t>
            </a:r>
            <a:r>
              <a:rPr lang="en-US" sz="2000" b="0" u="none"/>
              <a:t> lies between the</a:t>
            </a:r>
          </a:p>
          <a:p>
            <a:pPr marL="457200" indent="-457200"/>
            <a:r>
              <a:rPr lang="en-US" sz="2000" b="0" u="none"/>
              <a:t>     two rivers</a:t>
            </a:r>
          </a:p>
        </p:txBody>
      </p:sp>
      <p:sp>
        <p:nvSpPr>
          <p:cNvPr id="7183" name="Text Box 15"/>
          <p:cNvSpPr txBox="1">
            <a:spLocks noChangeArrowheads="1"/>
          </p:cNvSpPr>
          <p:nvPr/>
        </p:nvSpPr>
        <p:spPr bwMode="auto">
          <a:xfrm>
            <a:off x="609600" y="2286000"/>
            <a:ext cx="6477000" cy="1311275"/>
          </a:xfrm>
          <a:prstGeom prst="rect">
            <a:avLst/>
          </a:prstGeom>
          <a:noFill/>
          <a:ln w="9525">
            <a:noFill/>
            <a:miter lim="800000"/>
            <a:headEnd/>
            <a:tailEnd/>
          </a:ln>
        </p:spPr>
        <p:txBody>
          <a:bodyPr>
            <a:spAutoFit/>
          </a:bodyPr>
          <a:lstStyle/>
          <a:p>
            <a:r>
              <a:rPr lang="en-US" sz="2000" b="0" u="none"/>
              <a:t>3.  Because of this region’s shape and the richness of its soil,</a:t>
            </a:r>
          </a:p>
          <a:p>
            <a:r>
              <a:rPr lang="en-US" sz="2000" b="0" u="none"/>
              <a:t>      it is called the </a:t>
            </a:r>
            <a:r>
              <a:rPr lang="en-US" sz="2000" b="0">
                <a:solidFill>
                  <a:srgbClr val="CC3300"/>
                </a:solidFill>
              </a:rPr>
              <a:t>Fertile Crescent</a:t>
            </a:r>
            <a:r>
              <a:rPr lang="en-US" sz="2000" b="0" u="none"/>
              <a:t>.</a:t>
            </a:r>
          </a:p>
          <a:p>
            <a:r>
              <a:rPr lang="en-US" sz="2000" b="0" u="none"/>
              <a:t>        - the rivers flood at least once a year, </a:t>
            </a:r>
          </a:p>
          <a:p>
            <a:r>
              <a:rPr lang="en-US" sz="2000" b="0" u="none"/>
              <a:t>             leaving a thick bed of mud called </a:t>
            </a:r>
            <a:r>
              <a:rPr lang="en-US" sz="2000" b="0">
                <a:solidFill>
                  <a:srgbClr val="CC3300"/>
                </a:solidFill>
              </a:rPr>
              <a:t>silt</a:t>
            </a:r>
            <a:r>
              <a:rPr lang="en-US" sz="2000" b="0" u="none"/>
              <a:t>.</a:t>
            </a:r>
          </a:p>
        </p:txBody>
      </p:sp>
      <p:pic>
        <p:nvPicPr>
          <p:cNvPr id="7186" name="Picture 18" descr="D:\home\twloessin\School\Pics\MapFertileCrescent.jpg"/>
          <p:cNvPicPr>
            <a:picLocks noChangeAspect="1" noChangeArrowheads="1"/>
          </p:cNvPicPr>
          <p:nvPr/>
        </p:nvPicPr>
        <p:blipFill>
          <a:blip r:embed="rId5" cstate="print"/>
          <a:srcRect/>
          <a:stretch>
            <a:fillRect/>
          </a:stretch>
        </p:blipFill>
        <p:spPr bwMode="auto">
          <a:xfrm>
            <a:off x="152400" y="3581400"/>
            <a:ext cx="6858000" cy="3657600"/>
          </a:xfrm>
          <a:prstGeom prst="rect">
            <a:avLst/>
          </a:prstGeom>
          <a:noFill/>
          <a:ln w="9525">
            <a:noFill/>
            <a:miter lim="800000"/>
            <a:headEnd/>
            <a:tailEnd/>
          </a:ln>
        </p:spPr>
      </p:pic>
      <p:sp>
        <p:nvSpPr>
          <p:cNvPr id="7187" name="Line 19"/>
          <p:cNvSpPr>
            <a:spLocks noChangeShapeType="1"/>
          </p:cNvSpPr>
          <p:nvPr/>
        </p:nvSpPr>
        <p:spPr bwMode="auto">
          <a:xfrm flipV="1">
            <a:off x="3352800" y="5410200"/>
            <a:ext cx="3810000" cy="457200"/>
          </a:xfrm>
          <a:prstGeom prst="line">
            <a:avLst/>
          </a:prstGeom>
          <a:noFill/>
          <a:ln w="9525">
            <a:solidFill>
              <a:srgbClr val="00CC00"/>
            </a:solidFill>
            <a:round/>
            <a:headEnd type="triangle" w="med" len="me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75" fill="hold"/>
                                        <p:tgtEl>
                                          <p:spTgt spid="7174"/>
                                        </p:tgtEl>
                                        <p:attrNameLst>
                                          <p:attrName>ppt_x</p:attrName>
                                        </p:attrNameLst>
                                      </p:cBhvr>
                                      <p:tavLst>
                                        <p:tav tm="0">
                                          <p:val>
                                            <p:strVal val="0-#ppt_w/2"/>
                                          </p:val>
                                        </p:tav>
                                        <p:tav tm="100000">
                                          <p:val>
                                            <p:strVal val="#ppt_x"/>
                                          </p:val>
                                        </p:tav>
                                      </p:tavLst>
                                    </p:anim>
                                    <p:anim calcmode="lin" valueType="num">
                                      <p:cBhvr additive="base">
                                        <p:cTn id="14" dur="75"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75" fill="hold"/>
                                        <p:tgtEl>
                                          <p:spTgt spid="7181"/>
                                        </p:tgtEl>
                                        <p:attrNameLst>
                                          <p:attrName>ppt_x</p:attrName>
                                        </p:attrNameLst>
                                      </p:cBhvr>
                                      <p:tavLst>
                                        <p:tav tm="0">
                                          <p:val>
                                            <p:strVal val="0-#ppt_w/2"/>
                                          </p:val>
                                        </p:tav>
                                        <p:tav tm="100000">
                                          <p:val>
                                            <p:strVal val="#ppt_x"/>
                                          </p:val>
                                        </p:tav>
                                      </p:tavLst>
                                    </p:anim>
                                    <p:anim calcmode="lin" valueType="num">
                                      <p:cBhvr additive="base">
                                        <p:cTn id="20" dur="75"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0-#ppt_w/2"/>
                                          </p:val>
                                        </p:tav>
                                        <p:tav tm="100000">
                                          <p:val>
                                            <p:strVal val="#ppt_x"/>
                                          </p:val>
                                        </p:tav>
                                      </p:tavLst>
                                    </p:anim>
                                    <p:anim calcmode="lin" valueType="num">
                                      <p:cBhvr additive="base">
                                        <p:cTn id="26"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75" fill="hold"/>
                                        <p:tgtEl>
                                          <p:spTgt spid="7182"/>
                                        </p:tgtEl>
                                        <p:attrNameLst>
                                          <p:attrName>ppt_x</p:attrName>
                                        </p:attrNameLst>
                                      </p:cBhvr>
                                      <p:tavLst>
                                        <p:tav tm="0">
                                          <p:val>
                                            <p:strVal val="0-#ppt_w/2"/>
                                          </p:val>
                                        </p:tav>
                                        <p:tav tm="100000">
                                          <p:val>
                                            <p:strVal val="#ppt_x"/>
                                          </p:val>
                                        </p:tav>
                                      </p:tavLst>
                                    </p:anim>
                                    <p:anim calcmode="lin" valueType="num">
                                      <p:cBhvr additive="base">
                                        <p:cTn id="32" dur="75"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0-#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0-#ppt_w/2"/>
                                          </p:val>
                                        </p:tav>
                                        <p:tav tm="100000">
                                          <p:val>
                                            <p:strVal val="#ppt_x"/>
                                          </p:val>
                                        </p:tav>
                                      </p:tavLst>
                                    </p:anim>
                                    <p:anim calcmode="lin" valueType="num">
                                      <p:cBhvr additive="base">
                                        <p:cTn id="44"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additive="base">
                                        <p:cTn id="49" dur="500" fill="hold"/>
                                        <p:tgtEl>
                                          <p:spTgt spid="7179"/>
                                        </p:tgtEl>
                                        <p:attrNameLst>
                                          <p:attrName>ppt_x</p:attrName>
                                        </p:attrNameLst>
                                      </p:cBhvr>
                                      <p:tavLst>
                                        <p:tav tm="0">
                                          <p:val>
                                            <p:strVal val="0-#ppt_w/2"/>
                                          </p:val>
                                        </p:tav>
                                        <p:tav tm="100000">
                                          <p:val>
                                            <p:strVal val="#ppt_x"/>
                                          </p:val>
                                        </p:tav>
                                      </p:tavLst>
                                    </p:anim>
                                    <p:anim calcmode="lin" valueType="num">
                                      <p:cBhvr additive="base">
                                        <p:cTn id="5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type="lt">
                                    <p:tmPct val="100000"/>
                                  </p:iterate>
                                  <p:childTnLst>
                                    <p:set>
                                      <p:cBhvr>
                                        <p:cTn id="54" dur="1" fill="hold">
                                          <p:stCondLst>
                                            <p:cond delay="0"/>
                                          </p:stCondLst>
                                        </p:cTn>
                                        <p:tgtEl>
                                          <p:spTgt spid="7183"/>
                                        </p:tgtEl>
                                        <p:attrNameLst>
                                          <p:attrName>style.visibility</p:attrName>
                                        </p:attrNameLst>
                                      </p:cBhvr>
                                      <p:to>
                                        <p:strVal val="visible"/>
                                      </p:to>
                                    </p:set>
                                    <p:anim calcmode="lin" valueType="num">
                                      <p:cBhvr additive="base">
                                        <p:cTn id="55" dur="75" fill="hold"/>
                                        <p:tgtEl>
                                          <p:spTgt spid="7183"/>
                                        </p:tgtEl>
                                        <p:attrNameLst>
                                          <p:attrName>ppt_x</p:attrName>
                                        </p:attrNameLst>
                                      </p:cBhvr>
                                      <p:tavLst>
                                        <p:tav tm="0">
                                          <p:val>
                                            <p:strVal val="0-#ppt_w/2"/>
                                          </p:val>
                                        </p:tav>
                                        <p:tav tm="100000">
                                          <p:val>
                                            <p:strVal val="#ppt_x"/>
                                          </p:val>
                                        </p:tav>
                                      </p:tavLst>
                                    </p:anim>
                                    <p:anim calcmode="lin" valueType="num">
                                      <p:cBhvr additive="base">
                                        <p:cTn id="56" dur="75"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additive="base">
                                        <p:cTn id="61" dur="500" fill="hold"/>
                                        <p:tgtEl>
                                          <p:spTgt spid="7186"/>
                                        </p:tgtEl>
                                        <p:attrNameLst>
                                          <p:attrName>ppt_x</p:attrName>
                                        </p:attrNameLst>
                                      </p:cBhvr>
                                      <p:tavLst>
                                        <p:tav tm="0">
                                          <p:val>
                                            <p:strVal val="0-#ppt_w/2"/>
                                          </p:val>
                                        </p:tav>
                                        <p:tav tm="100000">
                                          <p:val>
                                            <p:strVal val="#ppt_x"/>
                                          </p:val>
                                        </p:tav>
                                      </p:tavLst>
                                    </p:anim>
                                    <p:anim calcmode="lin" valueType="num">
                                      <p:cBhvr additive="base">
                                        <p:cTn id="6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187"/>
                                        </p:tgtEl>
                                        <p:attrNameLst>
                                          <p:attrName>style.visibility</p:attrName>
                                        </p:attrNameLst>
                                      </p:cBhvr>
                                      <p:to>
                                        <p:strVal val="visible"/>
                                      </p:to>
                                    </p:set>
                                    <p:anim calcmode="lin" valueType="num">
                                      <p:cBhvr additive="base">
                                        <p:cTn id="67" dur="500" fill="hold"/>
                                        <p:tgtEl>
                                          <p:spTgt spid="7187"/>
                                        </p:tgtEl>
                                        <p:attrNameLst>
                                          <p:attrName>ppt_x</p:attrName>
                                        </p:attrNameLst>
                                      </p:cBhvr>
                                      <p:tavLst>
                                        <p:tav tm="0">
                                          <p:val>
                                            <p:strVal val="0-#ppt_w/2"/>
                                          </p:val>
                                        </p:tav>
                                        <p:tav tm="100000">
                                          <p:val>
                                            <p:strVal val="#ppt_x"/>
                                          </p:val>
                                        </p:tav>
                                      </p:tavLst>
                                    </p:anim>
                                    <p:anim calcmode="lin" valueType="num">
                                      <p:cBhvr additive="base">
                                        <p:cTn id="68"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8" grpId="0" animBg="1"/>
      <p:bldP spid="7179" grpId="0" animBg="1" autoUpdateAnimBg="0"/>
      <p:bldP spid="7180" grpId="0" animBg="1"/>
      <p:bldP spid="7181" grpId="0" autoUpdateAnimBg="0"/>
      <p:bldP spid="7182" grpId="0" autoUpdateAnimBg="0"/>
      <p:bldP spid="7183" grpId="0" autoUpdateAnimBg="0"/>
      <p:bldP spid="718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Picture 1026" descr="D:\home\twloessin\School\Units_Chpt Materials\CH 2 Egypt\Sphinx.jpg"/>
          <p:cNvPicPr>
            <a:picLocks noChangeAspect="1" noChangeArrowheads="1"/>
          </p:cNvPicPr>
          <p:nvPr/>
        </p:nvPicPr>
        <p:blipFill>
          <a:blip r:embed="rId3" cstate="print"/>
          <a:srcRect/>
          <a:stretch>
            <a:fillRect/>
          </a:stretch>
        </p:blipFill>
        <p:spPr bwMode="auto">
          <a:xfrm>
            <a:off x="1295400" y="990600"/>
            <a:ext cx="6896100" cy="5521325"/>
          </a:xfrm>
          <a:prstGeom prst="rect">
            <a:avLst/>
          </a:prstGeom>
          <a:noFill/>
          <a:ln w="9525">
            <a:noFill/>
            <a:miter lim="800000"/>
            <a:headEnd/>
            <a:tailEnd/>
          </a:ln>
        </p:spPr>
      </p:pic>
      <p:sp>
        <p:nvSpPr>
          <p:cNvPr id="48131" name="Text Box 1027"/>
          <p:cNvSpPr txBox="1">
            <a:spLocks noChangeArrowheads="1"/>
          </p:cNvSpPr>
          <p:nvPr/>
        </p:nvSpPr>
        <p:spPr bwMode="auto">
          <a:xfrm>
            <a:off x="685800" y="304800"/>
            <a:ext cx="7788275" cy="581025"/>
          </a:xfrm>
          <a:prstGeom prst="rect">
            <a:avLst/>
          </a:prstGeom>
          <a:noFill/>
          <a:ln w="9525">
            <a:noFill/>
            <a:miter lim="800000"/>
            <a:headEnd/>
            <a:tailEnd/>
          </a:ln>
        </p:spPr>
        <p:txBody>
          <a:bodyPr>
            <a:spAutoFit/>
          </a:bodyPr>
          <a:lstStyle/>
          <a:p>
            <a:pPr algn="ctr"/>
            <a:r>
              <a:rPr lang="en-US" sz="1600" b="0" u="none">
                <a:solidFill>
                  <a:srgbClr val="FF9966"/>
                </a:solidFill>
              </a:rPr>
              <a:t>Take a panoramic view of the Sphinx at </a:t>
            </a:r>
            <a:r>
              <a:rPr lang="en-US" sz="1600" b="0" u="none">
                <a:solidFill>
                  <a:srgbClr val="0099CC"/>
                </a:solidFill>
              </a:rPr>
              <a:t>http://www.pbs.org/wgbh/nova/lostempires/obelisk/explore/sphinx.html</a:t>
            </a:r>
            <a:endParaRPr lang="en-US" sz="2400" b="0" u="none"/>
          </a:p>
        </p:txBody>
      </p:sp>
      <p:sp>
        <p:nvSpPr>
          <p:cNvPr id="48132" name="Text Box 1029"/>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9154" name="Picture 2" descr="D:\home\twloessin\School\Units_Chpt Materials\CH 2 Egypt\Transparency pyramids.jpg"/>
          <p:cNvPicPr>
            <a:picLocks noChangeAspect="1" noChangeArrowheads="1"/>
          </p:cNvPicPr>
          <p:nvPr/>
        </p:nvPicPr>
        <p:blipFill>
          <a:blip r:embed="rId3" cstate="print"/>
          <a:srcRect/>
          <a:stretch>
            <a:fillRect/>
          </a:stretch>
        </p:blipFill>
        <p:spPr bwMode="auto">
          <a:xfrm>
            <a:off x="0" y="-228600"/>
            <a:ext cx="9144000" cy="6435725"/>
          </a:xfrm>
          <a:prstGeom prst="rect">
            <a:avLst/>
          </a:prstGeom>
          <a:noFill/>
          <a:ln w="9525">
            <a:noFill/>
            <a:miter lim="800000"/>
            <a:headEnd/>
            <a:tailEnd/>
          </a:ln>
        </p:spPr>
      </p:pic>
      <p:sp>
        <p:nvSpPr>
          <p:cNvPr id="49155" name="Text Box 3"/>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60419" name="Text Box 3"/>
          <p:cNvSpPr txBox="1">
            <a:spLocks noChangeArrowheads="1"/>
          </p:cNvSpPr>
          <p:nvPr/>
        </p:nvSpPr>
        <p:spPr bwMode="auto">
          <a:xfrm>
            <a:off x="136525" y="650875"/>
            <a:ext cx="3140075" cy="366713"/>
          </a:xfrm>
          <a:prstGeom prst="rect">
            <a:avLst/>
          </a:prstGeom>
          <a:noFill/>
          <a:ln w="9525">
            <a:noFill/>
            <a:miter lim="800000"/>
            <a:headEnd/>
            <a:tailEnd/>
          </a:ln>
        </p:spPr>
        <p:txBody>
          <a:bodyPr>
            <a:spAutoFit/>
          </a:bodyPr>
          <a:lstStyle/>
          <a:p>
            <a:r>
              <a:rPr lang="en-US" b="0" u="none"/>
              <a:t>III.  EGYPTIAN CULTURE</a:t>
            </a:r>
          </a:p>
        </p:txBody>
      </p:sp>
      <p:sp>
        <p:nvSpPr>
          <p:cNvPr id="60420" name="Text Box 4"/>
          <p:cNvSpPr txBox="1">
            <a:spLocks noChangeArrowheads="1"/>
          </p:cNvSpPr>
          <p:nvPr/>
        </p:nvSpPr>
        <p:spPr bwMode="auto">
          <a:xfrm>
            <a:off x="381000" y="914400"/>
            <a:ext cx="4359275" cy="366713"/>
          </a:xfrm>
          <a:prstGeom prst="rect">
            <a:avLst/>
          </a:prstGeom>
          <a:noFill/>
          <a:ln w="9525">
            <a:noFill/>
            <a:miter lim="800000"/>
            <a:headEnd/>
            <a:tailEnd/>
          </a:ln>
        </p:spPr>
        <p:txBody>
          <a:bodyPr>
            <a:spAutoFit/>
          </a:bodyPr>
          <a:lstStyle/>
          <a:p>
            <a:r>
              <a:rPr lang="en-US" b="0" u="none"/>
              <a:t>A.  RELIGION</a:t>
            </a:r>
          </a:p>
        </p:txBody>
      </p:sp>
      <p:sp>
        <p:nvSpPr>
          <p:cNvPr id="60421" name="Text Box 5"/>
          <p:cNvSpPr txBox="1">
            <a:spLocks noChangeArrowheads="1"/>
          </p:cNvSpPr>
          <p:nvPr/>
        </p:nvSpPr>
        <p:spPr bwMode="auto">
          <a:xfrm>
            <a:off x="533400" y="1143000"/>
            <a:ext cx="4359275" cy="366713"/>
          </a:xfrm>
          <a:prstGeom prst="rect">
            <a:avLst/>
          </a:prstGeom>
          <a:noFill/>
          <a:ln w="9525">
            <a:noFill/>
            <a:miter lim="800000"/>
            <a:headEnd/>
            <a:tailEnd/>
          </a:ln>
        </p:spPr>
        <p:txBody>
          <a:bodyPr>
            <a:spAutoFit/>
          </a:bodyPr>
          <a:lstStyle/>
          <a:p>
            <a:r>
              <a:rPr lang="en-US" b="0" u="none"/>
              <a:t>1.  </a:t>
            </a:r>
            <a:r>
              <a:rPr lang="en-US" b="0">
                <a:solidFill>
                  <a:srgbClr val="CC3300"/>
                </a:solidFill>
              </a:rPr>
              <a:t>Polytheistic</a:t>
            </a:r>
            <a:endParaRPr lang="en-US" b="0" u="none">
              <a:solidFill>
                <a:srgbClr val="CC3300"/>
              </a:solidFill>
            </a:endParaRPr>
          </a:p>
        </p:txBody>
      </p:sp>
      <p:sp>
        <p:nvSpPr>
          <p:cNvPr id="60422" name="Text Box 6"/>
          <p:cNvSpPr txBox="1">
            <a:spLocks noChangeArrowheads="1"/>
          </p:cNvSpPr>
          <p:nvPr/>
        </p:nvSpPr>
        <p:spPr bwMode="auto">
          <a:xfrm>
            <a:off x="685800" y="1371600"/>
            <a:ext cx="8458200" cy="641350"/>
          </a:xfrm>
          <a:prstGeom prst="rect">
            <a:avLst/>
          </a:prstGeom>
          <a:noFill/>
          <a:ln w="9525">
            <a:noFill/>
            <a:miter lim="800000"/>
            <a:headEnd/>
            <a:tailEnd/>
          </a:ln>
        </p:spPr>
        <p:txBody>
          <a:bodyPr>
            <a:spAutoFit/>
          </a:bodyPr>
          <a:lstStyle/>
          <a:p>
            <a:r>
              <a:rPr lang="en-US" b="0" u="none"/>
              <a:t>a.  Over 2,000</a:t>
            </a:r>
          </a:p>
          <a:p>
            <a:r>
              <a:rPr lang="en-US" b="0" u="none">
                <a:solidFill>
                  <a:srgbClr val="800080"/>
                </a:solidFill>
              </a:rPr>
              <a:t>     </a:t>
            </a:r>
            <a:r>
              <a:rPr lang="en-US" sz="1600" u="none">
                <a:solidFill>
                  <a:srgbClr val="800080"/>
                </a:solidFill>
              </a:rPr>
              <a:t>Ra</a:t>
            </a:r>
            <a:r>
              <a:rPr lang="en-US" sz="1600" b="0" u="none"/>
              <a:t>, the sun god; </a:t>
            </a:r>
            <a:r>
              <a:rPr lang="en-US" sz="1600" u="none">
                <a:solidFill>
                  <a:srgbClr val="800080"/>
                </a:solidFill>
              </a:rPr>
              <a:t>Horus</a:t>
            </a:r>
            <a:r>
              <a:rPr lang="en-US" sz="1600" b="0" u="none"/>
              <a:t>, sky god; </a:t>
            </a:r>
            <a:r>
              <a:rPr lang="en-US" sz="1600" u="none">
                <a:solidFill>
                  <a:srgbClr val="800080"/>
                </a:solidFill>
              </a:rPr>
              <a:t>Isis</a:t>
            </a:r>
            <a:r>
              <a:rPr lang="en-US" sz="1600" b="0" u="none"/>
              <a:t>, mother goddess “giver of life” associated with Nile</a:t>
            </a:r>
          </a:p>
        </p:txBody>
      </p:sp>
      <p:pic>
        <p:nvPicPr>
          <p:cNvPr id="50183" name="Picture 8" descr="http://carlos.emory.edu/ODYSSEY/gif-still/taweret.gif"/>
          <p:cNvPicPr>
            <a:picLocks noChangeAspect="1" noChangeArrowheads="1"/>
          </p:cNvPicPr>
          <p:nvPr/>
        </p:nvPicPr>
        <p:blipFill>
          <a:blip r:embed="rId3" cstate="print"/>
          <a:srcRect/>
          <a:stretch>
            <a:fillRect/>
          </a:stretch>
        </p:blipFill>
        <p:spPr bwMode="auto">
          <a:xfrm>
            <a:off x="6583363" y="3124200"/>
            <a:ext cx="2560637" cy="3733800"/>
          </a:xfrm>
          <a:prstGeom prst="rect">
            <a:avLst/>
          </a:prstGeom>
          <a:noFill/>
          <a:ln w="9525">
            <a:noFill/>
            <a:miter lim="800000"/>
            <a:headEnd/>
            <a:tailEnd/>
          </a:ln>
        </p:spPr>
      </p:pic>
      <p:sp>
        <p:nvSpPr>
          <p:cNvPr id="50184" name="Text Box 9"/>
          <p:cNvSpPr txBox="1">
            <a:spLocks noChangeArrowheads="1"/>
          </p:cNvSpPr>
          <p:nvPr/>
        </p:nvSpPr>
        <p:spPr bwMode="auto">
          <a:xfrm>
            <a:off x="0" y="4679950"/>
            <a:ext cx="6553200" cy="2178050"/>
          </a:xfrm>
          <a:prstGeom prst="rect">
            <a:avLst/>
          </a:prstGeom>
          <a:noFill/>
          <a:ln w="9525">
            <a:solidFill>
              <a:schemeClr val="accent2"/>
            </a:solidFill>
            <a:miter lim="800000"/>
            <a:headEnd/>
            <a:tailEnd/>
          </a:ln>
        </p:spPr>
        <p:txBody>
          <a:bodyPr>
            <a:spAutoFit/>
          </a:bodyPr>
          <a:lstStyle/>
          <a:p>
            <a:r>
              <a:rPr lang="en-US" sz="1600" b="0" i="1" u="none">
                <a:solidFill>
                  <a:schemeClr val="accent2"/>
                </a:solidFill>
              </a:rPr>
              <a:t>Right:</a:t>
            </a:r>
            <a:r>
              <a:rPr lang="en-US" sz="1600" b="0" i="1" u="none"/>
              <a:t>  </a:t>
            </a:r>
            <a:r>
              <a:rPr lang="en-US" sz="1600" b="0" u="none"/>
              <a:t>Images of household gods were often displayed on altars in Egyptian homes. This is </a:t>
            </a:r>
            <a:r>
              <a:rPr lang="en-US" sz="1600" b="0" u="none">
                <a:solidFill>
                  <a:schemeClr val="accent2"/>
                </a:solidFill>
              </a:rPr>
              <a:t>the goddess Taweret</a:t>
            </a:r>
            <a:r>
              <a:rPr lang="en-US" sz="1600" b="0" u="none"/>
              <a:t> one of the most popular. Taweret protected mothers and their children against the risks during pregnancy and birth. </a:t>
            </a:r>
          </a:p>
          <a:p>
            <a:r>
              <a:rPr lang="en-US" sz="1600" b="0" u="none"/>
              <a:t>The goddess was usually depicted as a pregnant hippopotamus with the limbs and paws of a lion and a mane in the form of a crocodile's tail. Her frightening appearance was probably meant to scare away evil spirits. </a:t>
            </a:r>
          </a:p>
          <a:p>
            <a:pPr algn="r"/>
            <a:r>
              <a:rPr lang="en-US" sz="1600" b="0" i="1" u="none"/>
              <a:t>ca. 712 - 332 B.C.</a:t>
            </a:r>
            <a:r>
              <a:rPr lang="en-US" sz="2400" b="0" u="none"/>
              <a:t> </a:t>
            </a:r>
          </a:p>
        </p:txBody>
      </p:sp>
      <p:pic>
        <p:nvPicPr>
          <p:cNvPr id="60427" name="Picture 11" descr="http://www.crystalinks.com/egyptiangods.gif"/>
          <p:cNvPicPr>
            <a:picLocks noChangeAspect="1" noChangeArrowheads="1"/>
          </p:cNvPicPr>
          <p:nvPr/>
        </p:nvPicPr>
        <p:blipFill>
          <a:blip r:embed="rId4" cstate="print"/>
          <a:srcRect/>
          <a:stretch>
            <a:fillRect/>
          </a:stretch>
        </p:blipFill>
        <p:spPr bwMode="auto">
          <a:xfrm>
            <a:off x="0" y="2057400"/>
            <a:ext cx="6572250" cy="2000250"/>
          </a:xfrm>
          <a:prstGeom prst="rect">
            <a:avLst/>
          </a:prstGeom>
          <a:noFill/>
          <a:ln w="9525">
            <a:noFill/>
            <a:miter lim="800000"/>
            <a:headEnd/>
            <a:tailEnd/>
          </a:ln>
        </p:spPr>
      </p:pic>
      <p:sp>
        <p:nvSpPr>
          <p:cNvPr id="60428" name="Text Box 12"/>
          <p:cNvSpPr txBox="1">
            <a:spLocks noChangeArrowheads="1"/>
          </p:cNvSpPr>
          <p:nvPr/>
        </p:nvSpPr>
        <p:spPr bwMode="auto">
          <a:xfrm>
            <a:off x="0" y="3962400"/>
            <a:ext cx="6645275" cy="336550"/>
          </a:xfrm>
          <a:prstGeom prst="rect">
            <a:avLst/>
          </a:prstGeom>
          <a:noFill/>
          <a:ln w="9525">
            <a:noFill/>
            <a:miter lim="800000"/>
            <a:headEnd/>
            <a:tailEnd/>
          </a:ln>
        </p:spPr>
        <p:txBody>
          <a:bodyPr>
            <a:spAutoFit/>
          </a:bodyPr>
          <a:lstStyle/>
          <a:p>
            <a:pPr algn="ctr"/>
            <a:r>
              <a:rPr lang="en-US" sz="1600" b="0" i="1" u="none">
                <a:solidFill>
                  <a:srgbClr val="800080"/>
                </a:solidFill>
              </a:rPr>
              <a:t>Above:</a:t>
            </a:r>
            <a:r>
              <a:rPr lang="en-US" sz="1600" b="0" u="none">
                <a:solidFill>
                  <a:srgbClr val="800080"/>
                </a:solidFill>
              </a:rPr>
              <a:t>  The pantheon of Egyptian gods*</a:t>
            </a:r>
            <a:endParaRPr lang="en-US" sz="1600" b="0" i="1" u="none">
              <a:solidFill>
                <a:srgbClr val="800080"/>
              </a:solidFill>
            </a:endParaRPr>
          </a:p>
        </p:txBody>
      </p:sp>
      <p:sp>
        <p:nvSpPr>
          <p:cNvPr id="50187" name="Text Box 13"/>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pic>
        <p:nvPicPr>
          <p:cNvPr id="60431" name="Picture 15" descr="http://www.crystalinks.com/isishorus.gif"/>
          <p:cNvPicPr>
            <a:picLocks noChangeAspect="1" noChangeArrowheads="1"/>
          </p:cNvPicPr>
          <p:nvPr/>
        </p:nvPicPr>
        <p:blipFill>
          <a:blip r:embed="rId5" cstate="print"/>
          <a:srcRect/>
          <a:stretch>
            <a:fillRect/>
          </a:stretch>
        </p:blipFill>
        <p:spPr bwMode="auto">
          <a:xfrm>
            <a:off x="6677025" y="2286000"/>
            <a:ext cx="2466975" cy="4572000"/>
          </a:xfrm>
          <a:prstGeom prst="rect">
            <a:avLst/>
          </a:prstGeom>
          <a:noFill/>
          <a:ln w="9525">
            <a:noFill/>
            <a:miter lim="800000"/>
            <a:headEnd/>
            <a:tailEnd/>
          </a:ln>
        </p:spPr>
      </p:pic>
      <p:sp>
        <p:nvSpPr>
          <p:cNvPr id="60432" name="Text Box 16"/>
          <p:cNvSpPr txBox="1">
            <a:spLocks noChangeArrowheads="1"/>
          </p:cNvSpPr>
          <p:nvPr/>
        </p:nvSpPr>
        <p:spPr bwMode="auto">
          <a:xfrm>
            <a:off x="0" y="4267200"/>
            <a:ext cx="7010400" cy="2781300"/>
          </a:xfrm>
          <a:prstGeom prst="rect">
            <a:avLst/>
          </a:prstGeom>
          <a:solidFill>
            <a:schemeClr val="tx1"/>
          </a:solidFill>
          <a:ln w="9525">
            <a:noFill/>
            <a:miter lim="800000"/>
            <a:headEnd/>
            <a:tailEnd/>
          </a:ln>
        </p:spPr>
        <p:txBody>
          <a:bodyPr>
            <a:spAutoFit/>
          </a:bodyPr>
          <a:lstStyle/>
          <a:p>
            <a:r>
              <a:rPr lang="en-US" sz="1600" b="0" i="1" u="none">
                <a:solidFill>
                  <a:schemeClr val="bg1"/>
                </a:solidFill>
              </a:rPr>
              <a:t>Example of Religious Syncretism</a:t>
            </a:r>
          </a:p>
          <a:p>
            <a:r>
              <a:rPr lang="en-US" sz="1600" b="0" i="1" u="none">
                <a:solidFill>
                  <a:srgbClr val="FF9966"/>
                </a:solidFill>
              </a:rPr>
              <a:t>Right:  </a:t>
            </a:r>
            <a:r>
              <a:rPr lang="en-US" sz="1600" b="0" u="none">
                <a:solidFill>
                  <a:schemeClr val="bg1"/>
                </a:solidFill>
              </a:rPr>
              <a:t>The depiction of the seated mother holding the suckling child Horus was a common painted image throughout Egypt and is reminiscent of the iconography of Mary and Jesus. Also, Horus, being the child of Osiris and Isis – the god of the living and the dead  - would grow up to defeat the evil Seth and cast him into darkness.  Seth eternally strives for revenge, battling Horus at every turn.</a:t>
            </a:r>
            <a:r>
              <a:rPr lang="en-US" sz="1600" u="none">
                <a:solidFill>
                  <a:schemeClr val="bg1"/>
                </a:solidFill>
              </a:rPr>
              <a:t> </a:t>
            </a:r>
            <a:r>
              <a:rPr lang="en-US" sz="1600" b="0" u="none">
                <a:solidFill>
                  <a:schemeClr val="bg1"/>
                </a:solidFill>
              </a:rPr>
              <a:t>When Horus wins, Maat (justice) is upheld and the world is at peace.</a:t>
            </a:r>
            <a:r>
              <a:rPr lang="en-US" sz="1600" u="none">
                <a:solidFill>
                  <a:schemeClr val="bg1"/>
                </a:solidFill>
              </a:rPr>
              <a:t>  </a:t>
            </a:r>
            <a:r>
              <a:rPr lang="en-US" sz="1600" b="0" u="none">
                <a:solidFill>
                  <a:schemeClr val="bg1"/>
                </a:solidFill>
              </a:rPr>
              <a:t>Horus then protects us in this life.  Given all that…can you see how the early Christians had an easy time marketing their new Roman religion to the Egyptians, particularly after convincing them that Mary, mother of Jesus, was an incarnation of Isis!</a:t>
            </a:r>
          </a:p>
          <a:p>
            <a:endParaRPr lang="en-US" sz="1600" b="0" u="none">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additive="base">
                                        <p:cTn id="7" dur="500" fill="hold"/>
                                        <p:tgtEl>
                                          <p:spTgt spid="60419"/>
                                        </p:tgtEl>
                                        <p:attrNameLst>
                                          <p:attrName>ppt_x</p:attrName>
                                        </p:attrNameLst>
                                      </p:cBhvr>
                                      <p:tavLst>
                                        <p:tav tm="0">
                                          <p:val>
                                            <p:strVal val="0-#ppt_w/2"/>
                                          </p:val>
                                        </p:tav>
                                        <p:tav tm="100000">
                                          <p:val>
                                            <p:strVal val="#ppt_x"/>
                                          </p:val>
                                        </p:tav>
                                      </p:tavLst>
                                    </p:anim>
                                    <p:anim calcmode="lin" valueType="num">
                                      <p:cBhvr additive="base">
                                        <p:cTn id="8" dur="500" fill="hold"/>
                                        <p:tgtEl>
                                          <p:spTgt spid="604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20"/>
                                        </p:tgtEl>
                                        <p:attrNameLst>
                                          <p:attrName>style.visibility</p:attrName>
                                        </p:attrNameLst>
                                      </p:cBhvr>
                                      <p:to>
                                        <p:strVal val="visible"/>
                                      </p:to>
                                    </p:set>
                                    <p:anim calcmode="lin" valueType="num">
                                      <p:cBhvr additive="base">
                                        <p:cTn id="13" dur="500" fill="hold"/>
                                        <p:tgtEl>
                                          <p:spTgt spid="60420"/>
                                        </p:tgtEl>
                                        <p:attrNameLst>
                                          <p:attrName>ppt_x</p:attrName>
                                        </p:attrNameLst>
                                      </p:cBhvr>
                                      <p:tavLst>
                                        <p:tav tm="0">
                                          <p:val>
                                            <p:strVal val="0-#ppt_w/2"/>
                                          </p:val>
                                        </p:tav>
                                        <p:tav tm="100000">
                                          <p:val>
                                            <p:strVal val="#ppt_x"/>
                                          </p:val>
                                        </p:tav>
                                      </p:tavLst>
                                    </p:anim>
                                    <p:anim calcmode="lin" valueType="num">
                                      <p:cBhvr additive="base">
                                        <p:cTn id="14"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21"/>
                                        </p:tgtEl>
                                        <p:attrNameLst>
                                          <p:attrName>style.visibility</p:attrName>
                                        </p:attrNameLst>
                                      </p:cBhvr>
                                      <p:to>
                                        <p:strVal val="visible"/>
                                      </p:to>
                                    </p:set>
                                    <p:anim calcmode="lin" valueType="num">
                                      <p:cBhvr additive="base">
                                        <p:cTn id="19" dur="500" fill="hold"/>
                                        <p:tgtEl>
                                          <p:spTgt spid="60421"/>
                                        </p:tgtEl>
                                        <p:attrNameLst>
                                          <p:attrName>ppt_x</p:attrName>
                                        </p:attrNameLst>
                                      </p:cBhvr>
                                      <p:tavLst>
                                        <p:tav tm="0">
                                          <p:val>
                                            <p:strVal val="0-#ppt_w/2"/>
                                          </p:val>
                                        </p:tav>
                                        <p:tav tm="100000">
                                          <p:val>
                                            <p:strVal val="#ppt_x"/>
                                          </p:val>
                                        </p:tav>
                                      </p:tavLst>
                                    </p:anim>
                                    <p:anim calcmode="lin" valueType="num">
                                      <p:cBhvr additive="base">
                                        <p:cTn id="20"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60422"/>
                                        </p:tgtEl>
                                        <p:attrNameLst>
                                          <p:attrName>style.visibility</p:attrName>
                                        </p:attrNameLst>
                                      </p:cBhvr>
                                      <p:to>
                                        <p:strVal val="visible"/>
                                      </p:to>
                                    </p:set>
                                    <p:anim calcmode="lin" valueType="num">
                                      <p:cBhvr additive="base">
                                        <p:cTn id="25" dur="75" fill="hold"/>
                                        <p:tgtEl>
                                          <p:spTgt spid="60422"/>
                                        </p:tgtEl>
                                        <p:attrNameLst>
                                          <p:attrName>ppt_x</p:attrName>
                                        </p:attrNameLst>
                                      </p:cBhvr>
                                      <p:tavLst>
                                        <p:tav tm="0">
                                          <p:val>
                                            <p:strVal val="0-#ppt_w/2"/>
                                          </p:val>
                                        </p:tav>
                                        <p:tav tm="100000">
                                          <p:val>
                                            <p:strVal val="#ppt_x"/>
                                          </p:val>
                                        </p:tav>
                                      </p:tavLst>
                                    </p:anim>
                                    <p:anim calcmode="lin" valueType="num">
                                      <p:cBhvr additive="base">
                                        <p:cTn id="26" dur="75" fill="hold"/>
                                        <p:tgtEl>
                                          <p:spTgt spid="604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28"/>
                                        </p:tgtEl>
                                        <p:attrNameLst>
                                          <p:attrName>style.visibility</p:attrName>
                                        </p:attrNameLst>
                                      </p:cBhvr>
                                      <p:to>
                                        <p:strVal val="visible"/>
                                      </p:to>
                                    </p:set>
                                    <p:anim calcmode="lin" valueType="num">
                                      <p:cBhvr additive="base">
                                        <p:cTn id="31" dur="500" fill="hold"/>
                                        <p:tgtEl>
                                          <p:spTgt spid="60428"/>
                                        </p:tgtEl>
                                        <p:attrNameLst>
                                          <p:attrName>ppt_x</p:attrName>
                                        </p:attrNameLst>
                                      </p:cBhvr>
                                      <p:tavLst>
                                        <p:tav tm="0">
                                          <p:val>
                                            <p:strVal val="0-#ppt_w/2"/>
                                          </p:val>
                                        </p:tav>
                                        <p:tav tm="100000">
                                          <p:val>
                                            <p:strVal val="#ppt_x"/>
                                          </p:val>
                                        </p:tav>
                                      </p:tavLst>
                                    </p:anim>
                                    <p:anim calcmode="lin" valueType="num">
                                      <p:cBhvr additive="base">
                                        <p:cTn id="32" dur="500" fill="hold"/>
                                        <p:tgtEl>
                                          <p:spTgt spid="604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60427"/>
                                        </p:tgtEl>
                                        <p:attrNameLst>
                                          <p:attrName>style.visibility</p:attrName>
                                        </p:attrNameLst>
                                      </p:cBhvr>
                                      <p:to>
                                        <p:strVal val="visible"/>
                                      </p:to>
                                    </p:set>
                                    <p:animEffect transition="in" filter="blinds(vertical)">
                                      <p:cBhvr>
                                        <p:cTn id="37" dur="500"/>
                                        <p:tgtEl>
                                          <p:spTgt spid="6042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0431"/>
                                        </p:tgtEl>
                                        <p:attrNameLst>
                                          <p:attrName>style.visibility</p:attrName>
                                        </p:attrNameLst>
                                      </p:cBhvr>
                                      <p:to>
                                        <p:strVal val="visible"/>
                                      </p:to>
                                    </p:set>
                                    <p:animEffect transition="in" filter="dissolve">
                                      <p:cBhvr>
                                        <p:cTn id="42" dur="500"/>
                                        <p:tgtEl>
                                          <p:spTgt spid="6043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0432"/>
                                        </p:tgtEl>
                                        <p:attrNameLst>
                                          <p:attrName>style.visibility</p:attrName>
                                        </p:attrNameLst>
                                      </p:cBhvr>
                                      <p:to>
                                        <p:strVal val="visible"/>
                                      </p:to>
                                    </p:set>
                                    <p:anim calcmode="lin" valueType="num">
                                      <p:cBhvr additive="base">
                                        <p:cTn id="47" dur="500" fill="hold"/>
                                        <p:tgtEl>
                                          <p:spTgt spid="60432"/>
                                        </p:tgtEl>
                                        <p:attrNameLst>
                                          <p:attrName>ppt_x</p:attrName>
                                        </p:attrNameLst>
                                      </p:cBhvr>
                                      <p:tavLst>
                                        <p:tav tm="0">
                                          <p:val>
                                            <p:strVal val="0-#ppt_w/2"/>
                                          </p:val>
                                        </p:tav>
                                        <p:tav tm="100000">
                                          <p:val>
                                            <p:strVal val="#ppt_x"/>
                                          </p:val>
                                        </p:tav>
                                      </p:tavLst>
                                    </p:anim>
                                    <p:anim calcmode="lin" valueType="num">
                                      <p:cBhvr additive="base">
                                        <p:cTn id="48" dur="500" fill="hold"/>
                                        <p:tgtEl>
                                          <p:spTgt spid="60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utoUpdateAnimBg="0"/>
      <p:bldP spid="60420" grpId="0" autoUpdateAnimBg="0"/>
      <p:bldP spid="60421" grpId="0" autoUpdateAnimBg="0"/>
      <p:bldP spid="60422" grpId="0" autoUpdateAnimBg="0"/>
      <p:bldP spid="60428" grpId="0" autoUpdateAnimBg="0"/>
      <p:bldP spid="60432"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51203" name="Text Box 3"/>
          <p:cNvSpPr txBox="1">
            <a:spLocks noChangeArrowheads="1"/>
          </p:cNvSpPr>
          <p:nvPr/>
        </p:nvSpPr>
        <p:spPr bwMode="auto">
          <a:xfrm>
            <a:off x="136525" y="650875"/>
            <a:ext cx="3140075" cy="366713"/>
          </a:xfrm>
          <a:prstGeom prst="rect">
            <a:avLst/>
          </a:prstGeom>
          <a:noFill/>
          <a:ln w="9525">
            <a:noFill/>
            <a:miter lim="800000"/>
            <a:headEnd/>
            <a:tailEnd/>
          </a:ln>
        </p:spPr>
        <p:txBody>
          <a:bodyPr>
            <a:spAutoFit/>
          </a:bodyPr>
          <a:lstStyle/>
          <a:p>
            <a:r>
              <a:rPr lang="en-US" b="0" u="none"/>
              <a:t>III.  EGYPTIAN CULTURE</a:t>
            </a:r>
          </a:p>
        </p:txBody>
      </p:sp>
      <p:sp>
        <p:nvSpPr>
          <p:cNvPr id="51204" name="Text Box 4"/>
          <p:cNvSpPr txBox="1">
            <a:spLocks noChangeArrowheads="1"/>
          </p:cNvSpPr>
          <p:nvPr/>
        </p:nvSpPr>
        <p:spPr bwMode="auto">
          <a:xfrm>
            <a:off x="381000" y="914400"/>
            <a:ext cx="4359275" cy="366713"/>
          </a:xfrm>
          <a:prstGeom prst="rect">
            <a:avLst/>
          </a:prstGeom>
          <a:noFill/>
          <a:ln w="9525">
            <a:noFill/>
            <a:miter lim="800000"/>
            <a:headEnd/>
            <a:tailEnd/>
          </a:ln>
        </p:spPr>
        <p:txBody>
          <a:bodyPr>
            <a:spAutoFit/>
          </a:bodyPr>
          <a:lstStyle/>
          <a:p>
            <a:r>
              <a:rPr lang="en-US" b="0" u="none"/>
              <a:t>A.  RELIGION</a:t>
            </a:r>
          </a:p>
        </p:txBody>
      </p:sp>
      <p:sp>
        <p:nvSpPr>
          <p:cNvPr id="51205" name="Text Box 5"/>
          <p:cNvSpPr txBox="1">
            <a:spLocks noChangeArrowheads="1"/>
          </p:cNvSpPr>
          <p:nvPr/>
        </p:nvSpPr>
        <p:spPr bwMode="auto">
          <a:xfrm>
            <a:off x="533400" y="1143000"/>
            <a:ext cx="4359275" cy="366713"/>
          </a:xfrm>
          <a:prstGeom prst="rect">
            <a:avLst/>
          </a:prstGeom>
          <a:noFill/>
          <a:ln w="9525">
            <a:noFill/>
            <a:miter lim="800000"/>
            <a:headEnd/>
            <a:tailEnd/>
          </a:ln>
        </p:spPr>
        <p:txBody>
          <a:bodyPr>
            <a:spAutoFit/>
          </a:bodyPr>
          <a:lstStyle/>
          <a:p>
            <a:r>
              <a:rPr lang="en-US" b="0" u="none"/>
              <a:t>1.  </a:t>
            </a:r>
            <a:r>
              <a:rPr lang="en-US" b="0">
                <a:solidFill>
                  <a:srgbClr val="CC3300"/>
                </a:solidFill>
              </a:rPr>
              <a:t>Polytheistic</a:t>
            </a:r>
            <a:endParaRPr lang="en-US" b="0" u="none">
              <a:solidFill>
                <a:srgbClr val="CC3300"/>
              </a:solidFill>
            </a:endParaRPr>
          </a:p>
        </p:txBody>
      </p:sp>
      <p:sp>
        <p:nvSpPr>
          <p:cNvPr id="51206" name="Text Box 6"/>
          <p:cNvSpPr txBox="1">
            <a:spLocks noChangeArrowheads="1"/>
          </p:cNvSpPr>
          <p:nvPr/>
        </p:nvSpPr>
        <p:spPr bwMode="auto">
          <a:xfrm>
            <a:off x="609600" y="1371600"/>
            <a:ext cx="8534400" cy="641350"/>
          </a:xfrm>
          <a:prstGeom prst="rect">
            <a:avLst/>
          </a:prstGeom>
          <a:noFill/>
          <a:ln w="9525">
            <a:noFill/>
            <a:miter lim="800000"/>
            <a:headEnd/>
            <a:tailEnd/>
          </a:ln>
        </p:spPr>
        <p:txBody>
          <a:bodyPr>
            <a:spAutoFit/>
          </a:bodyPr>
          <a:lstStyle/>
          <a:p>
            <a:r>
              <a:rPr lang="en-US" b="0" u="none"/>
              <a:t>a.  Over 2,000</a:t>
            </a:r>
          </a:p>
          <a:p>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“giver of life”)</a:t>
            </a:r>
          </a:p>
        </p:txBody>
      </p:sp>
      <p:sp>
        <p:nvSpPr>
          <p:cNvPr id="51207" name="Text Box 11"/>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62476" name="Text Box 12"/>
          <p:cNvSpPr txBox="1">
            <a:spLocks noChangeArrowheads="1"/>
          </p:cNvSpPr>
          <p:nvPr/>
        </p:nvSpPr>
        <p:spPr bwMode="auto">
          <a:xfrm>
            <a:off x="685800" y="1981200"/>
            <a:ext cx="8169275" cy="366713"/>
          </a:xfrm>
          <a:prstGeom prst="rect">
            <a:avLst/>
          </a:prstGeom>
          <a:noFill/>
          <a:ln w="9525">
            <a:noFill/>
            <a:miter lim="800000"/>
            <a:headEnd/>
            <a:tailEnd/>
          </a:ln>
        </p:spPr>
        <p:txBody>
          <a:bodyPr>
            <a:spAutoFit/>
          </a:bodyPr>
          <a:lstStyle/>
          <a:p>
            <a:r>
              <a:rPr lang="en-US" b="0" u="none"/>
              <a:t>b. Belief in afterlife!  </a:t>
            </a:r>
          </a:p>
        </p:txBody>
      </p:sp>
      <p:pic>
        <p:nvPicPr>
          <p:cNvPr id="51209" name="Picture 14" descr="http://www.crystalinks.com/funerary.jpg"/>
          <p:cNvPicPr>
            <a:picLocks noChangeAspect="1" noChangeArrowheads="1"/>
          </p:cNvPicPr>
          <p:nvPr/>
        </p:nvPicPr>
        <p:blipFill>
          <a:blip r:embed="rId3" cstate="print"/>
          <a:srcRect/>
          <a:stretch>
            <a:fillRect/>
          </a:stretch>
        </p:blipFill>
        <p:spPr bwMode="auto">
          <a:xfrm>
            <a:off x="381000" y="2438400"/>
            <a:ext cx="8023225" cy="3211513"/>
          </a:xfrm>
          <a:prstGeom prst="rect">
            <a:avLst/>
          </a:prstGeom>
          <a:noFill/>
          <a:ln w="9525">
            <a:noFill/>
            <a:miter lim="800000"/>
            <a:headEnd/>
            <a:tailEnd/>
          </a:ln>
        </p:spPr>
      </p:pic>
      <p:sp>
        <p:nvSpPr>
          <p:cNvPr id="51210" name="Text Box 15"/>
          <p:cNvSpPr txBox="1">
            <a:spLocks noChangeArrowheads="1"/>
          </p:cNvSpPr>
          <p:nvPr/>
        </p:nvSpPr>
        <p:spPr bwMode="auto">
          <a:xfrm>
            <a:off x="381000" y="5638800"/>
            <a:ext cx="8169275" cy="730250"/>
          </a:xfrm>
          <a:prstGeom prst="rect">
            <a:avLst/>
          </a:prstGeom>
          <a:noFill/>
          <a:ln w="9525">
            <a:noFill/>
            <a:miter lim="800000"/>
            <a:headEnd/>
            <a:tailEnd/>
          </a:ln>
        </p:spPr>
        <p:txBody>
          <a:bodyPr>
            <a:spAutoFit/>
          </a:bodyPr>
          <a:lstStyle/>
          <a:p>
            <a:pPr algn="ctr"/>
            <a:r>
              <a:rPr lang="en-US" sz="1400" u="none"/>
              <a:t>The Funerary Scene</a:t>
            </a:r>
          </a:p>
          <a:p>
            <a:pPr algn="ctr"/>
            <a:r>
              <a:rPr lang="en-US" sz="1400" u="none"/>
              <a:t>This scene depicts what occurs after a person has died, according to the ancient Egyptians.</a:t>
            </a:r>
          </a:p>
          <a:p>
            <a:pPr algn="ctr"/>
            <a:r>
              <a:rPr lang="en-US" sz="1400" u="none"/>
              <a:t>The Egyptians had an elaborate and complex belief in the afterlife.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2476"/>
                                        </p:tgtEl>
                                        <p:attrNameLst>
                                          <p:attrName>style.visibility</p:attrName>
                                        </p:attrNameLst>
                                      </p:cBhvr>
                                      <p:to>
                                        <p:strVal val="visible"/>
                                      </p:to>
                                    </p:set>
                                    <p:anim calcmode="lin" valueType="num">
                                      <p:cBhvr additive="base">
                                        <p:cTn id="7" dur="75" fill="hold"/>
                                        <p:tgtEl>
                                          <p:spTgt spid="62476"/>
                                        </p:tgtEl>
                                        <p:attrNameLst>
                                          <p:attrName>ppt_x</p:attrName>
                                        </p:attrNameLst>
                                      </p:cBhvr>
                                      <p:tavLst>
                                        <p:tav tm="0">
                                          <p:val>
                                            <p:strVal val="0-#ppt_w/2"/>
                                          </p:val>
                                        </p:tav>
                                        <p:tav tm="100000">
                                          <p:val>
                                            <p:strVal val="#ppt_x"/>
                                          </p:val>
                                        </p:tav>
                                      </p:tavLst>
                                    </p:anim>
                                    <p:anim calcmode="lin" valueType="num">
                                      <p:cBhvr additive="base">
                                        <p:cTn id="8" dur="75" fill="hold"/>
                                        <p:tgtEl>
                                          <p:spTgt spid="62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026"/>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52227" name="Text Box 1027"/>
          <p:cNvSpPr txBox="1">
            <a:spLocks noChangeArrowheads="1"/>
          </p:cNvSpPr>
          <p:nvPr/>
        </p:nvSpPr>
        <p:spPr bwMode="auto">
          <a:xfrm>
            <a:off x="0" y="533400"/>
            <a:ext cx="3140075" cy="396875"/>
          </a:xfrm>
          <a:prstGeom prst="rect">
            <a:avLst/>
          </a:prstGeom>
          <a:noFill/>
          <a:ln w="9525">
            <a:noFill/>
            <a:miter lim="800000"/>
            <a:headEnd/>
            <a:tailEnd/>
          </a:ln>
        </p:spPr>
        <p:txBody>
          <a:bodyPr>
            <a:spAutoFit/>
          </a:bodyPr>
          <a:lstStyle/>
          <a:p>
            <a:r>
              <a:rPr lang="en-US" sz="2000" b="0" u="none"/>
              <a:t>III.  EGYPTIAN CULTURE</a:t>
            </a:r>
          </a:p>
        </p:txBody>
      </p:sp>
      <p:sp>
        <p:nvSpPr>
          <p:cNvPr id="52228" name="Text Box 1028"/>
          <p:cNvSpPr txBox="1">
            <a:spLocks noChangeArrowheads="1"/>
          </p:cNvSpPr>
          <p:nvPr/>
        </p:nvSpPr>
        <p:spPr bwMode="auto">
          <a:xfrm>
            <a:off x="381000" y="914400"/>
            <a:ext cx="4359275" cy="366713"/>
          </a:xfrm>
          <a:prstGeom prst="rect">
            <a:avLst/>
          </a:prstGeom>
          <a:noFill/>
          <a:ln w="9525">
            <a:noFill/>
            <a:miter lim="800000"/>
            <a:headEnd/>
            <a:tailEnd/>
          </a:ln>
        </p:spPr>
        <p:txBody>
          <a:bodyPr>
            <a:spAutoFit/>
          </a:bodyPr>
          <a:lstStyle/>
          <a:p>
            <a:r>
              <a:rPr lang="en-US" b="0" u="none"/>
              <a:t>A.  RELIGION</a:t>
            </a:r>
          </a:p>
        </p:txBody>
      </p:sp>
      <p:sp>
        <p:nvSpPr>
          <p:cNvPr id="52229" name="Text Box 1029"/>
          <p:cNvSpPr txBox="1">
            <a:spLocks noChangeArrowheads="1"/>
          </p:cNvSpPr>
          <p:nvPr/>
        </p:nvSpPr>
        <p:spPr bwMode="auto">
          <a:xfrm>
            <a:off x="533400" y="1143000"/>
            <a:ext cx="4359275" cy="366713"/>
          </a:xfrm>
          <a:prstGeom prst="rect">
            <a:avLst/>
          </a:prstGeom>
          <a:noFill/>
          <a:ln w="9525">
            <a:noFill/>
            <a:miter lim="800000"/>
            <a:headEnd/>
            <a:tailEnd/>
          </a:ln>
        </p:spPr>
        <p:txBody>
          <a:bodyPr>
            <a:spAutoFit/>
          </a:bodyPr>
          <a:lstStyle/>
          <a:p>
            <a:r>
              <a:rPr lang="en-US" b="0" u="none"/>
              <a:t>1.  </a:t>
            </a:r>
            <a:r>
              <a:rPr lang="en-US" b="0">
                <a:solidFill>
                  <a:srgbClr val="CC3300"/>
                </a:solidFill>
              </a:rPr>
              <a:t>Polytheistic</a:t>
            </a:r>
            <a:endParaRPr lang="en-US" b="0" u="none">
              <a:solidFill>
                <a:srgbClr val="CC3300"/>
              </a:solidFill>
            </a:endParaRPr>
          </a:p>
        </p:txBody>
      </p:sp>
      <p:sp>
        <p:nvSpPr>
          <p:cNvPr id="52230" name="Text Box 1030"/>
          <p:cNvSpPr txBox="1">
            <a:spLocks noChangeArrowheads="1"/>
          </p:cNvSpPr>
          <p:nvPr/>
        </p:nvSpPr>
        <p:spPr bwMode="auto">
          <a:xfrm>
            <a:off x="533400" y="1371600"/>
            <a:ext cx="8915400" cy="641350"/>
          </a:xfrm>
          <a:prstGeom prst="rect">
            <a:avLst/>
          </a:prstGeom>
          <a:noFill/>
          <a:ln w="9525">
            <a:noFill/>
            <a:miter lim="800000"/>
            <a:headEnd/>
            <a:tailEnd/>
          </a:ln>
        </p:spPr>
        <p:txBody>
          <a:bodyPr>
            <a:spAutoFit/>
          </a:bodyPr>
          <a:lstStyle/>
          <a:p>
            <a:r>
              <a:rPr lang="en-US" b="0" u="none"/>
              <a:t>a.  Over 2,000</a:t>
            </a:r>
          </a:p>
          <a:p>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“giver of life”)</a:t>
            </a:r>
          </a:p>
        </p:txBody>
      </p:sp>
      <p:sp>
        <p:nvSpPr>
          <p:cNvPr id="52231" name="Text Box 1031"/>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64520" name="Text Box 1032"/>
          <p:cNvSpPr txBox="1">
            <a:spLocks noChangeArrowheads="1"/>
          </p:cNvSpPr>
          <p:nvPr/>
        </p:nvSpPr>
        <p:spPr bwMode="auto">
          <a:xfrm>
            <a:off x="685800" y="1981200"/>
            <a:ext cx="8169275" cy="641350"/>
          </a:xfrm>
          <a:prstGeom prst="rect">
            <a:avLst/>
          </a:prstGeom>
          <a:noFill/>
          <a:ln w="9525">
            <a:noFill/>
            <a:miter lim="800000"/>
            <a:headEnd/>
            <a:tailEnd/>
          </a:ln>
        </p:spPr>
        <p:txBody>
          <a:bodyPr>
            <a:spAutoFit/>
          </a:bodyPr>
          <a:lstStyle/>
          <a:p>
            <a:r>
              <a:rPr lang="en-US" b="0" u="none"/>
              <a:t>b. Belief in afterlife!  The dead were judged by </a:t>
            </a:r>
            <a:r>
              <a:rPr lang="en-US" u="none">
                <a:solidFill>
                  <a:srgbClr val="800080"/>
                </a:solidFill>
              </a:rPr>
              <a:t>Osiris</a:t>
            </a:r>
            <a:r>
              <a:rPr lang="en-US" b="0" u="none"/>
              <a:t>, god of the dead. </a:t>
            </a:r>
            <a:endParaRPr lang="en-US" sz="4400" b="0" u="none">
              <a:solidFill>
                <a:schemeClr val="tx2"/>
              </a:solidFill>
            </a:endParaRPr>
          </a:p>
          <a:p>
            <a:endParaRPr lang="en-US" b="0" u="none"/>
          </a:p>
        </p:txBody>
      </p:sp>
      <p:pic>
        <p:nvPicPr>
          <p:cNvPr id="52233" name="Picture 1036" descr="http://www.crystalinks.com/egyptianjudgment.jpg"/>
          <p:cNvPicPr>
            <a:picLocks noChangeAspect="1" noChangeArrowheads="1"/>
          </p:cNvPicPr>
          <p:nvPr/>
        </p:nvPicPr>
        <p:blipFill>
          <a:blip r:embed="rId3" cstate="print"/>
          <a:srcRect/>
          <a:stretch>
            <a:fillRect/>
          </a:stretch>
        </p:blipFill>
        <p:spPr bwMode="auto">
          <a:xfrm>
            <a:off x="1676400" y="2362200"/>
            <a:ext cx="5543550" cy="3429000"/>
          </a:xfrm>
          <a:prstGeom prst="rect">
            <a:avLst/>
          </a:prstGeom>
          <a:noFill/>
          <a:ln w="9525">
            <a:noFill/>
            <a:miter lim="800000"/>
            <a:headEnd/>
            <a:tailEnd/>
          </a:ln>
        </p:spPr>
      </p:pic>
      <p:sp>
        <p:nvSpPr>
          <p:cNvPr id="52234" name="Text Box 1037"/>
          <p:cNvSpPr txBox="1">
            <a:spLocks noChangeArrowheads="1"/>
          </p:cNvSpPr>
          <p:nvPr/>
        </p:nvSpPr>
        <p:spPr bwMode="auto">
          <a:xfrm>
            <a:off x="0" y="5715000"/>
            <a:ext cx="9144000" cy="915988"/>
          </a:xfrm>
          <a:prstGeom prst="rect">
            <a:avLst/>
          </a:prstGeom>
          <a:noFill/>
          <a:ln w="9525">
            <a:noFill/>
            <a:miter lim="800000"/>
            <a:headEnd/>
            <a:tailEnd/>
          </a:ln>
        </p:spPr>
        <p:txBody>
          <a:bodyPr>
            <a:spAutoFit/>
          </a:bodyPr>
          <a:lstStyle/>
          <a:p>
            <a:pPr algn="ctr"/>
            <a:r>
              <a:rPr lang="en-US" b="0" u="none">
                <a:solidFill>
                  <a:srgbClr val="663300"/>
                </a:solidFill>
              </a:rPr>
              <a:t>Osiris would weigh each person’s heart on a scale against the weight of a feather.  </a:t>
            </a:r>
          </a:p>
          <a:p>
            <a:pPr algn="ctr"/>
            <a:r>
              <a:rPr lang="en-US" b="0" u="none">
                <a:solidFill>
                  <a:srgbClr val="663300"/>
                </a:solidFill>
              </a:rPr>
              <a:t>If the heart tipped the scale, heavy with sin, the Devourer of Souls would pounce on the heart.  </a:t>
            </a:r>
          </a:p>
          <a:p>
            <a:pPr algn="ctr"/>
            <a:r>
              <a:rPr lang="en-US" b="0" u="none">
                <a:solidFill>
                  <a:srgbClr val="663300"/>
                </a:solidFill>
              </a:rPr>
              <a:t>If not, the soul would live forever in the Other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4520"/>
                                        </p:tgtEl>
                                        <p:attrNameLst>
                                          <p:attrName>style.visibility</p:attrName>
                                        </p:attrNameLst>
                                      </p:cBhvr>
                                      <p:to>
                                        <p:strVal val="visible"/>
                                      </p:to>
                                    </p:set>
                                    <p:anim calcmode="lin" valueType="num">
                                      <p:cBhvr additive="base">
                                        <p:cTn id="7" dur="75" fill="hold"/>
                                        <p:tgtEl>
                                          <p:spTgt spid="64520"/>
                                        </p:tgtEl>
                                        <p:attrNameLst>
                                          <p:attrName>ppt_x</p:attrName>
                                        </p:attrNameLst>
                                      </p:cBhvr>
                                      <p:tavLst>
                                        <p:tav tm="0">
                                          <p:val>
                                            <p:strVal val="0-#ppt_w/2"/>
                                          </p:val>
                                        </p:tav>
                                        <p:tav tm="100000">
                                          <p:val>
                                            <p:strVal val="#ppt_x"/>
                                          </p:val>
                                        </p:tav>
                                      </p:tavLst>
                                    </p:anim>
                                    <p:anim calcmode="lin" valueType="num">
                                      <p:cBhvr additive="base">
                                        <p:cTn id="8" dur="75" fill="hold"/>
                                        <p:tgtEl>
                                          <p:spTgt spid="645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53251" name="Text Box 3"/>
          <p:cNvSpPr txBox="1">
            <a:spLocks noChangeArrowheads="1"/>
          </p:cNvSpPr>
          <p:nvPr/>
        </p:nvSpPr>
        <p:spPr bwMode="auto">
          <a:xfrm>
            <a:off x="136525" y="650875"/>
            <a:ext cx="3140075" cy="366713"/>
          </a:xfrm>
          <a:prstGeom prst="rect">
            <a:avLst/>
          </a:prstGeom>
          <a:noFill/>
          <a:ln w="9525">
            <a:noFill/>
            <a:miter lim="800000"/>
            <a:headEnd/>
            <a:tailEnd/>
          </a:ln>
        </p:spPr>
        <p:txBody>
          <a:bodyPr>
            <a:spAutoFit/>
          </a:bodyPr>
          <a:lstStyle/>
          <a:p>
            <a:r>
              <a:rPr lang="en-US" b="0" u="none"/>
              <a:t>III.  EGYPTIAN CULTURE</a:t>
            </a:r>
          </a:p>
        </p:txBody>
      </p:sp>
      <p:sp>
        <p:nvSpPr>
          <p:cNvPr id="53252" name="Text Box 4"/>
          <p:cNvSpPr txBox="1">
            <a:spLocks noChangeArrowheads="1"/>
          </p:cNvSpPr>
          <p:nvPr/>
        </p:nvSpPr>
        <p:spPr bwMode="auto">
          <a:xfrm>
            <a:off x="381000" y="914400"/>
            <a:ext cx="4359275" cy="366713"/>
          </a:xfrm>
          <a:prstGeom prst="rect">
            <a:avLst/>
          </a:prstGeom>
          <a:noFill/>
          <a:ln w="9525">
            <a:noFill/>
            <a:miter lim="800000"/>
            <a:headEnd/>
            <a:tailEnd/>
          </a:ln>
        </p:spPr>
        <p:txBody>
          <a:bodyPr>
            <a:spAutoFit/>
          </a:bodyPr>
          <a:lstStyle/>
          <a:p>
            <a:r>
              <a:rPr lang="en-US" b="0" u="none"/>
              <a:t>A.  RELIGION</a:t>
            </a:r>
          </a:p>
        </p:txBody>
      </p:sp>
      <p:sp>
        <p:nvSpPr>
          <p:cNvPr id="53253" name="Text Box 5"/>
          <p:cNvSpPr txBox="1">
            <a:spLocks noChangeArrowheads="1"/>
          </p:cNvSpPr>
          <p:nvPr/>
        </p:nvSpPr>
        <p:spPr bwMode="auto">
          <a:xfrm>
            <a:off x="533400" y="1143000"/>
            <a:ext cx="4359275" cy="366713"/>
          </a:xfrm>
          <a:prstGeom prst="rect">
            <a:avLst/>
          </a:prstGeom>
          <a:noFill/>
          <a:ln w="9525">
            <a:noFill/>
            <a:miter lim="800000"/>
            <a:headEnd/>
            <a:tailEnd/>
          </a:ln>
        </p:spPr>
        <p:txBody>
          <a:bodyPr>
            <a:spAutoFit/>
          </a:bodyPr>
          <a:lstStyle/>
          <a:p>
            <a:r>
              <a:rPr lang="en-US" b="0" u="none"/>
              <a:t>1.  </a:t>
            </a:r>
            <a:r>
              <a:rPr lang="en-US" b="0">
                <a:solidFill>
                  <a:srgbClr val="CC3300"/>
                </a:solidFill>
              </a:rPr>
              <a:t>Polytheistic</a:t>
            </a:r>
            <a:endParaRPr lang="en-US" b="0" u="none">
              <a:solidFill>
                <a:srgbClr val="CC3300"/>
              </a:solidFill>
            </a:endParaRPr>
          </a:p>
        </p:txBody>
      </p:sp>
      <p:sp>
        <p:nvSpPr>
          <p:cNvPr id="53254" name="Text Box 6"/>
          <p:cNvSpPr txBox="1">
            <a:spLocks noChangeArrowheads="1"/>
          </p:cNvSpPr>
          <p:nvPr/>
        </p:nvSpPr>
        <p:spPr bwMode="auto">
          <a:xfrm>
            <a:off x="533400" y="1371600"/>
            <a:ext cx="8915400" cy="641350"/>
          </a:xfrm>
          <a:prstGeom prst="rect">
            <a:avLst/>
          </a:prstGeom>
          <a:noFill/>
          <a:ln w="9525">
            <a:noFill/>
            <a:miter lim="800000"/>
            <a:headEnd/>
            <a:tailEnd/>
          </a:ln>
        </p:spPr>
        <p:txBody>
          <a:bodyPr>
            <a:spAutoFit/>
          </a:bodyPr>
          <a:lstStyle/>
          <a:p>
            <a:r>
              <a:rPr lang="en-US" b="0" u="none"/>
              <a:t>a.  Over 2,000</a:t>
            </a:r>
          </a:p>
          <a:p>
            <a:r>
              <a:rPr lang="en-US" b="0" u="none">
                <a:solidFill>
                  <a:srgbClr val="800080"/>
                </a:solidFill>
              </a:rPr>
              <a:t>   </a:t>
            </a:r>
            <a:r>
              <a:rPr lang="en-US" sz="1600" u="none">
                <a:solidFill>
                  <a:srgbClr val="800080"/>
                </a:solidFill>
              </a:rPr>
              <a:t>Ra</a:t>
            </a:r>
            <a:r>
              <a:rPr lang="en-US" sz="1600" b="0" u="none"/>
              <a:t>, Sun god; </a:t>
            </a:r>
            <a:r>
              <a:rPr lang="en-US" sz="1600" u="none">
                <a:solidFill>
                  <a:srgbClr val="800080"/>
                </a:solidFill>
              </a:rPr>
              <a:t>Horus</a:t>
            </a:r>
            <a:r>
              <a:rPr lang="en-US" sz="1600" b="0" u="none"/>
              <a:t>, sky god; </a:t>
            </a:r>
            <a:r>
              <a:rPr lang="en-US" sz="1600" u="none">
                <a:solidFill>
                  <a:srgbClr val="800080"/>
                </a:solidFill>
              </a:rPr>
              <a:t>Isis</a:t>
            </a:r>
            <a:r>
              <a:rPr lang="en-US" sz="1600" b="0" u="none"/>
              <a:t>, goddess of fertility (associated with Nile – mother “giver of life”)</a:t>
            </a:r>
          </a:p>
        </p:txBody>
      </p:sp>
      <p:sp>
        <p:nvSpPr>
          <p:cNvPr id="53255" name="Text Box 7"/>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53256" name="Text Box 8"/>
          <p:cNvSpPr txBox="1">
            <a:spLocks noChangeArrowheads="1"/>
          </p:cNvSpPr>
          <p:nvPr/>
        </p:nvSpPr>
        <p:spPr bwMode="auto">
          <a:xfrm>
            <a:off x="533400" y="1981200"/>
            <a:ext cx="8169275" cy="641350"/>
          </a:xfrm>
          <a:prstGeom prst="rect">
            <a:avLst/>
          </a:prstGeom>
          <a:noFill/>
          <a:ln w="9525">
            <a:noFill/>
            <a:miter lim="800000"/>
            <a:headEnd/>
            <a:tailEnd/>
          </a:ln>
        </p:spPr>
        <p:txBody>
          <a:bodyPr>
            <a:spAutoFit/>
          </a:bodyPr>
          <a:lstStyle/>
          <a:p>
            <a:r>
              <a:rPr lang="en-US" b="0" u="none"/>
              <a:t>b. Belief in afterlife!  The dead were judged by </a:t>
            </a:r>
            <a:r>
              <a:rPr lang="en-US" u="none">
                <a:solidFill>
                  <a:srgbClr val="800080"/>
                </a:solidFill>
              </a:rPr>
              <a:t>Osiris</a:t>
            </a:r>
            <a:r>
              <a:rPr lang="en-US" b="0" u="none"/>
              <a:t>, god of the dead. </a:t>
            </a:r>
            <a:endParaRPr lang="en-US" sz="4400" b="0" u="none">
              <a:solidFill>
                <a:schemeClr val="tx2"/>
              </a:solidFill>
            </a:endParaRPr>
          </a:p>
          <a:p>
            <a:endParaRPr lang="en-US" b="0" u="none"/>
          </a:p>
        </p:txBody>
      </p:sp>
      <p:sp>
        <p:nvSpPr>
          <p:cNvPr id="66571" name="Text Box 11"/>
          <p:cNvSpPr txBox="1">
            <a:spLocks noChangeArrowheads="1"/>
          </p:cNvSpPr>
          <p:nvPr/>
        </p:nvSpPr>
        <p:spPr bwMode="auto">
          <a:xfrm>
            <a:off x="609600" y="2286000"/>
            <a:ext cx="8534400" cy="1160463"/>
          </a:xfrm>
          <a:prstGeom prst="rect">
            <a:avLst/>
          </a:prstGeom>
          <a:noFill/>
          <a:ln w="9525">
            <a:noFill/>
            <a:miter lim="800000"/>
            <a:headEnd/>
            <a:tailEnd/>
          </a:ln>
        </p:spPr>
        <p:txBody>
          <a:bodyPr>
            <a:spAutoFit/>
          </a:bodyPr>
          <a:lstStyle/>
          <a:p>
            <a:r>
              <a:rPr lang="en-US" b="0" u="none"/>
              <a:t>Desiring to make it to the Other World safely, Egyptians of all classes made special preparations for their burials, including</a:t>
            </a:r>
          </a:p>
          <a:p>
            <a:r>
              <a:rPr lang="en-US">
                <a:solidFill>
                  <a:srgbClr val="FF0000"/>
                </a:solidFill>
              </a:rPr>
              <a:t>mummification</a:t>
            </a:r>
            <a:r>
              <a:rPr lang="en-US" b="0" u="none"/>
              <a:t> – embalming and preserving the corpse to prevent it from decaying.  </a:t>
            </a:r>
          </a:p>
          <a:p>
            <a:r>
              <a:rPr lang="en-US" sz="1600" b="0" i="1" u="none"/>
              <a:t>(See text, p. 40 “Something In Common”)</a:t>
            </a:r>
            <a:endParaRPr lang="en-US" b="0" u="none"/>
          </a:p>
        </p:txBody>
      </p:sp>
      <p:pic>
        <p:nvPicPr>
          <p:cNvPr id="53258" name="Picture 13" descr="http://www.crystalinks.com/canopic2.gif"/>
          <p:cNvPicPr>
            <a:picLocks noChangeAspect="1" noChangeArrowheads="1"/>
          </p:cNvPicPr>
          <p:nvPr/>
        </p:nvPicPr>
        <p:blipFill>
          <a:blip r:embed="rId3" cstate="print"/>
          <a:srcRect/>
          <a:stretch>
            <a:fillRect/>
          </a:stretch>
        </p:blipFill>
        <p:spPr bwMode="auto">
          <a:xfrm>
            <a:off x="533400" y="3833813"/>
            <a:ext cx="3654425" cy="2079625"/>
          </a:xfrm>
          <a:prstGeom prst="rect">
            <a:avLst/>
          </a:prstGeom>
          <a:noFill/>
          <a:ln w="9525">
            <a:noFill/>
            <a:miter lim="800000"/>
            <a:headEnd/>
            <a:tailEnd/>
          </a:ln>
        </p:spPr>
      </p:pic>
      <p:pic>
        <p:nvPicPr>
          <p:cNvPr id="53259" name="Picture 15" descr="http://www.crystalinks.com/coffinegypt.gif"/>
          <p:cNvPicPr>
            <a:picLocks noChangeAspect="1" noChangeArrowheads="1"/>
          </p:cNvPicPr>
          <p:nvPr/>
        </p:nvPicPr>
        <p:blipFill>
          <a:blip r:embed="rId4" cstate="print"/>
          <a:srcRect/>
          <a:stretch>
            <a:fillRect/>
          </a:stretch>
        </p:blipFill>
        <p:spPr bwMode="auto">
          <a:xfrm>
            <a:off x="5029200" y="3319463"/>
            <a:ext cx="4114800" cy="3538537"/>
          </a:xfrm>
          <a:prstGeom prst="rect">
            <a:avLst/>
          </a:prstGeom>
          <a:noFill/>
          <a:ln w="9525">
            <a:noFill/>
            <a:miter lim="800000"/>
            <a:headEnd/>
            <a:tailEnd/>
          </a:ln>
        </p:spPr>
      </p:pic>
      <p:sp>
        <p:nvSpPr>
          <p:cNvPr id="53260" name="Text Box 16"/>
          <p:cNvSpPr txBox="1">
            <a:spLocks noChangeArrowheads="1"/>
          </p:cNvSpPr>
          <p:nvPr/>
        </p:nvSpPr>
        <p:spPr bwMode="auto">
          <a:xfrm>
            <a:off x="0" y="6019800"/>
            <a:ext cx="4968875" cy="581025"/>
          </a:xfrm>
          <a:prstGeom prst="rect">
            <a:avLst/>
          </a:prstGeom>
          <a:noFill/>
          <a:ln w="9525">
            <a:noFill/>
            <a:miter lim="800000"/>
            <a:headEnd/>
            <a:tailEnd/>
          </a:ln>
        </p:spPr>
        <p:txBody>
          <a:bodyPr>
            <a:spAutoFit/>
          </a:bodyPr>
          <a:lstStyle/>
          <a:p>
            <a:r>
              <a:rPr lang="en-US" sz="1600" b="0" i="1" u="none">
                <a:solidFill>
                  <a:srgbClr val="663300"/>
                </a:solidFill>
              </a:rPr>
              <a:t>Above:</a:t>
            </a:r>
            <a:r>
              <a:rPr lang="en-US" sz="1600" b="0" u="none">
                <a:solidFill>
                  <a:srgbClr val="663300"/>
                </a:solidFill>
              </a:rPr>
              <a:t> Canopic jars for the body’s various organs.</a:t>
            </a:r>
          </a:p>
          <a:p>
            <a:r>
              <a:rPr lang="en-US" sz="1600" b="0" i="1" u="none">
                <a:solidFill>
                  <a:srgbClr val="663300"/>
                </a:solidFill>
              </a:rPr>
              <a:t>Right:</a:t>
            </a:r>
            <a:r>
              <a:rPr lang="en-US" sz="1600" b="0" u="none">
                <a:solidFill>
                  <a:srgbClr val="663300"/>
                </a:solidFill>
              </a:rPr>
              <a:t>  Coffin of a Middle Kingdom government official.</a:t>
            </a:r>
            <a:endParaRPr lang="en-US" sz="1600" b="0" i="1" u="none">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66571"/>
                                        </p:tgtEl>
                                        <p:attrNameLst>
                                          <p:attrName>style.visibility</p:attrName>
                                        </p:attrNameLst>
                                      </p:cBhvr>
                                      <p:to>
                                        <p:strVal val="visible"/>
                                      </p:to>
                                    </p:set>
                                    <p:anim calcmode="lin" valueType="num">
                                      <p:cBhvr additive="base">
                                        <p:cTn id="7" dur="75" fill="hold"/>
                                        <p:tgtEl>
                                          <p:spTgt spid="66571"/>
                                        </p:tgtEl>
                                        <p:attrNameLst>
                                          <p:attrName>ppt_x</p:attrName>
                                        </p:attrNameLst>
                                      </p:cBhvr>
                                      <p:tavLst>
                                        <p:tav tm="0">
                                          <p:val>
                                            <p:strVal val="0-#ppt_w/2"/>
                                          </p:val>
                                        </p:tav>
                                        <p:tav tm="100000">
                                          <p:val>
                                            <p:strVal val="#ppt_x"/>
                                          </p:val>
                                        </p:tav>
                                      </p:tavLst>
                                    </p:anim>
                                    <p:anim calcmode="lin" valueType="num">
                                      <p:cBhvr additive="base">
                                        <p:cTn id="8" dur="75" fill="hold"/>
                                        <p:tgtEl>
                                          <p:spTgt spid="66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4274" name="Picture 2" descr="D:\home\twloessin\School\Units_Chpt Materials\CH 2 Egypt\Ramses II mummy.jpg"/>
          <p:cNvPicPr>
            <a:picLocks noChangeAspect="1" noChangeArrowheads="1"/>
          </p:cNvPicPr>
          <p:nvPr/>
        </p:nvPicPr>
        <p:blipFill>
          <a:blip r:embed="rId3" cstate="print"/>
          <a:srcRect/>
          <a:stretch>
            <a:fillRect/>
          </a:stretch>
        </p:blipFill>
        <p:spPr bwMode="auto">
          <a:xfrm>
            <a:off x="2133600" y="228600"/>
            <a:ext cx="4762500" cy="5791200"/>
          </a:xfrm>
          <a:prstGeom prst="rect">
            <a:avLst/>
          </a:prstGeom>
          <a:noFill/>
          <a:ln w="9525">
            <a:noFill/>
            <a:miter lim="800000"/>
            <a:headEnd/>
            <a:tailEnd/>
          </a:ln>
        </p:spPr>
      </p:pic>
      <p:sp>
        <p:nvSpPr>
          <p:cNvPr id="54275" name="Text Box 3"/>
          <p:cNvSpPr txBox="1">
            <a:spLocks noChangeArrowheads="1"/>
          </p:cNvSpPr>
          <p:nvPr/>
        </p:nvSpPr>
        <p:spPr bwMode="auto">
          <a:xfrm>
            <a:off x="533400" y="6172200"/>
            <a:ext cx="8610600" cy="641350"/>
          </a:xfrm>
          <a:prstGeom prst="rect">
            <a:avLst/>
          </a:prstGeom>
          <a:noFill/>
          <a:ln w="9525">
            <a:noFill/>
            <a:miter lim="800000"/>
            <a:headEnd/>
            <a:tailEnd/>
          </a:ln>
        </p:spPr>
        <p:txBody>
          <a:bodyPr>
            <a:spAutoFit/>
          </a:bodyPr>
          <a:lstStyle/>
          <a:p>
            <a:r>
              <a:rPr lang="en-US" b="0" u="none">
                <a:solidFill>
                  <a:schemeClr val="bg1"/>
                </a:solidFill>
              </a:rPr>
              <a:t>The mummy of Ramses II (</a:t>
            </a:r>
            <a:r>
              <a:rPr lang="en-US" sz="1600" b="0" u="none">
                <a:solidFill>
                  <a:schemeClr val="bg1"/>
                </a:solidFill>
                <a:cs typeface="Arial" charset="0"/>
              </a:rPr>
              <a:t>1304 -1237 BC</a:t>
            </a:r>
            <a:r>
              <a:rPr lang="en-US" b="0" u="none">
                <a:solidFill>
                  <a:schemeClr val="bg1"/>
                </a:solidFill>
              </a:rPr>
              <a:t> ) still preserved today, 3,200 years later, </a:t>
            </a:r>
          </a:p>
          <a:p>
            <a:r>
              <a:rPr lang="en-US" b="0" u="none">
                <a:solidFill>
                  <a:schemeClr val="bg1"/>
                </a:solidFill>
              </a:rPr>
              <a:t>at the Cairo Museum.</a:t>
            </a:r>
          </a:p>
        </p:txBody>
      </p:sp>
      <p:sp>
        <p:nvSpPr>
          <p:cNvPr id="54276" name="Oval 4"/>
          <p:cNvSpPr>
            <a:spLocks noChangeArrowheads="1"/>
          </p:cNvSpPr>
          <p:nvPr/>
        </p:nvSpPr>
        <p:spPr bwMode="auto">
          <a:xfrm>
            <a:off x="7162800" y="685800"/>
            <a:ext cx="1981200" cy="1268413"/>
          </a:xfrm>
          <a:prstGeom prst="ellipse">
            <a:avLst/>
          </a:prstGeom>
          <a:solidFill>
            <a:srgbClr val="FFFF00"/>
          </a:solidFill>
          <a:ln w="9525">
            <a:solidFill>
              <a:schemeClr val="tx1"/>
            </a:solidFill>
            <a:round/>
            <a:headEnd/>
            <a:tailEnd/>
          </a:ln>
          <a:effectLst/>
        </p:spPr>
        <p:txBody>
          <a:bodyPr anchor="ctr">
            <a:spAutoFit/>
          </a:bodyPr>
          <a:lstStyle/>
          <a:p>
            <a:pPr algn="ctr"/>
            <a:r>
              <a:rPr lang="en-US" u="none"/>
              <a:t>WATCH VIDEO CLIP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1000" fill="hold"/>
                                        <p:tgtEl>
                                          <p:spTgt spid="54276"/>
                                        </p:tgtEl>
                                        <p:attrNameLst>
                                          <p:attrName>ppt_w</p:attrName>
                                        </p:attrNameLst>
                                      </p:cBhvr>
                                      <p:tavLst>
                                        <p:tav tm="0">
                                          <p:val>
                                            <p:fltVal val="0"/>
                                          </p:val>
                                        </p:tav>
                                        <p:tav tm="100000">
                                          <p:val>
                                            <p:strVal val="#ppt_w"/>
                                          </p:val>
                                        </p:tav>
                                      </p:tavLst>
                                    </p:anim>
                                    <p:anim calcmode="lin" valueType="num">
                                      <p:cBhvr>
                                        <p:cTn id="8" dur="1000" fill="hold"/>
                                        <p:tgtEl>
                                          <p:spTgt spid="54276"/>
                                        </p:tgtEl>
                                        <p:attrNameLst>
                                          <p:attrName>ppt_h</p:attrName>
                                        </p:attrNameLst>
                                      </p:cBhvr>
                                      <p:tavLst>
                                        <p:tav tm="0">
                                          <p:val>
                                            <p:fltVal val="0"/>
                                          </p:val>
                                        </p:tav>
                                        <p:tav tm="100000">
                                          <p:val>
                                            <p:strVal val="#ppt_h"/>
                                          </p:val>
                                        </p:tav>
                                      </p:tavLst>
                                    </p:anim>
                                    <p:anim calcmode="lin" valueType="num">
                                      <p:cBhvr>
                                        <p:cTn id="9" dur="1000" fill="hold"/>
                                        <p:tgtEl>
                                          <p:spTgt spid="542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298" name="Picture 2" descr="D:\home\twloessin\School\Units_Chpt Materials\CH 2 Egypt\Anubis god of embalming.jpg"/>
          <p:cNvPicPr>
            <a:picLocks noChangeAspect="1" noChangeArrowheads="1"/>
          </p:cNvPicPr>
          <p:nvPr/>
        </p:nvPicPr>
        <p:blipFill>
          <a:blip r:embed="rId2" cstate="print"/>
          <a:srcRect/>
          <a:stretch>
            <a:fillRect/>
          </a:stretch>
        </p:blipFill>
        <p:spPr bwMode="auto">
          <a:xfrm>
            <a:off x="641350" y="977900"/>
            <a:ext cx="7861300" cy="4902200"/>
          </a:xfrm>
          <a:prstGeom prst="rect">
            <a:avLst/>
          </a:prstGeom>
          <a:noFill/>
          <a:ln w="9525">
            <a:noFill/>
            <a:miter lim="800000"/>
            <a:headEnd/>
            <a:tailEnd/>
          </a:ln>
        </p:spPr>
      </p:pic>
      <p:sp>
        <p:nvSpPr>
          <p:cNvPr id="55299" name="Text Box 3"/>
          <p:cNvSpPr txBox="1">
            <a:spLocks noChangeArrowheads="1"/>
          </p:cNvSpPr>
          <p:nvPr/>
        </p:nvSpPr>
        <p:spPr bwMode="auto">
          <a:xfrm>
            <a:off x="1279525" y="5908675"/>
            <a:ext cx="6645275" cy="457200"/>
          </a:xfrm>
          <a:prstGeom prst="rect">
            <a:avLst/>
          </a:prstGeom>
          <a:noFill/>
          <a:ln w="9525">
            <a:noFill/>
            <a:miter lim="800000"/>
            <a:headEnd/>
            <a:tailEnd/>
          </a:ln>
        </p:spPr>
        <p:txBody>
          <a:bodyPr>
            <a:spAutoFit/>
          </a:bodyPr>
          <a:lstStyle/>
          <a:p>
            <a:pPr algn="ctr"/>
            <a:r>
              <a:rPr lang="en-US" sz="2400" b="0" u="none">
                <a:solidFill>
                  <a:schemeClr val="bg1"/>
                </a:solidFill>
              </a:rPr>
              <a:t>Annubis, god of embalming</a:t>
            </a:r>
          </a:p>
        </p:txBody>
      </p:sp>
      <p:sp>
        <p:nvSpPr>
          <p:cNvPr id="55300" name="Text Box 4"/>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pic>
        <p:nvPicPr>
          <p:cNvPr id="56322" name="Picture 2" descr="D:\home\twloessin\School\Units_Chpt Materials\CH 2 Egypt\tomb painting.jpg"/>
          <p:cNvPicPr>
            <a:picLocks noChangeAspect="1" noChangeArrowheads="1"/>
          </p:cNvPicPr>
          <p:nvPr/>
        </p:nvPicPr>
        <p:blipFill>
          <a:blip r:embed="rId2" cstate="print"/>
          <a:srcRect/>
          <a:stretch>
            <a:fillRect/>
          </a:stretch>
        </p:blipFill>
        <p:spPr bwMode="auto">
          <a:xfrm>
            <a:off x="3943350" y="228600"/>
            <a:ext cx="5200650" cy="6372225"/>
          </a:xfrm>
          <a:prstGeom prst="rect">
            <a:avLst/>
          </a:prstGeom>
          <a:noFill/>
          <a:ln w="9525">
            <a:noFill/>
            <a:miter lim="800000"/>
            <a:headEnd/>
            <a:tailEnd/>
          </a:ln>
        </p:spPr>
      </p:pic>
      <p:sp>
        <p:nvSpPr>
          <p:cNvPr id="56323" name="Text Box 3"/>
          <p:cNvSpPr txBox="1">
            <a:spLocks noChangeArrowheads="1"/>
          </p:cNvSpPr>
          <p:nvPr/>
        </p:nvSpPr>
        <p:spPr bwMode="auto">
          <a:xfrm>
            <a:off x="60325" y="1260475"/>
            <a:ext cx="3521075" cy="915988"/>
          </a:xfrm>
          <a:prstGeom prst="rect">
            <a:avLst/>
          </a:prstGeom>
          <a:noFill/>
          <a:ln w="9525">
            <a:noFill/>
            <a:miter lim="800000"/>
            <a:headEnd/>
            <a:tailEnd/>
          </a:ln>
        </p:spPr>
        <p:txBody>
          <a:bodyPr>
            <a:spAutoFit/>
          </a:bodyPr>
          <a:lstStyle/>
          <a:p>
            <a:r>
              <a:rPr lang="en-US" b="0" u="none"/>
              <a:t>Young males educated as scribes paint the walls of a tomb in preparation for a burial.</a:t>
            </a:r>
          </a:p>
        </p:txBody>
      </p:sp>
      <p:sp>
        <p:nvSpPr>
          <p:cNvPr id="56324" name="Text Box 4"/>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4" descr="http://www.crystalinks.com/mc3.gif"/>
          <p:cNvPicPr>
            <a:picLocks noChangeAspect="1" noChangeArrowheads="1"/>
          </p:cNvPicPr>
          <p:nvPr/>
        </p:nvPicPr>
        <p:blipFill>
          <a:blip r:embed="rId2" cstate="print"/>
          <a:srcRect/>
          <a:stretch>
            <a:fillRect/>
          </a:stretch>
        </p:blipFill>
        <p:spPr bwMode="auto">
          <a:xfrm>
            <a:off x="509588" y="0"/>
            <a:ext cx="1582737" cy="3886200"/>
          </a:xfrm>
          <a:prstGeom prst="rect">
            <a:avLst/>
          </a:prstGeom>
          <a:noFill/>
          <a:ln w="9525">
            <a:noFill/>
            <a:miter lim="800000"/>
            <a:headEnd/>
            <a:tailEnd/>
          </a:ln>
        </p:spPr>
      </p:pic>
      <p:pic>
        <p:nvPicPr>
          <p:cNvPr id="57347" name="Picture 6" descr="http://www.crystalinks.com/mc3a.gif"/>
          <p:cNvPicPr>
            <a:picLocks noChangeAspect="1" noChangeArrowheads="1"/>
          </p:cNvPicPr>
          <p:nvPr/>
        </p:nvPicPr>
        <p:blipFill>
          <a:blip r:embed="rId3" cstate="print"/>
          <a:srcRect/>
          <a:stretch>
            <a:fillRect/>
          </a:stretch>
        </p:blipFill>
        <p:spPr bwMode="auto">
          <a:xfrm>
            <a:off x="2209800" y="0"/>
            <a:ext cx="1582738" cy="3962400"/>
          </a:xfrm>
          <a:prstGeom prst="rect">
            <a:avLst/>
          </a:prstGeom>
          <a:noFill/>
          <a:ln w="9525">
            <a:noFill/>
            <a:miter lim="800000"/>
            <a:headEnd/>
            <a:tailEnd/>
          </a:ln>
        </p:spPr>
      </p:pic>
      <p:pic>
        <p:nvPicPr>
          <p:cNvPr id="57348" name="Picture 8" descr="http://www.crystalinks.com/mc3b.gif"/>
          <p:cNvPicPr>
            <a:picLocks noChangeAspect="1" noChangeArrowheads="1"/>
          </p:cNvPicPr>
          <p:nvPr/>
        </p:nvPicPr>
        <p:blipFill>
          <a:blip r:embed="rId4" cstate="print"/>
          <a:srcRect/>
          <a:stretch>
            <a:fillRect/>
          </a:stretch>
        </p:blipFill>
        <p:spPr bwMode="auto">
          <a:xfrm>
            <a:off x="4191000" y="0"/>
            <a:ext cx="1552575" cy="3886200"/>
          </a:xfrm>
          <a:prstGeom prst="rect">
            <a:avLst/>
          </a:prstGeom>
          <a:noFill/>
          <a:ln w="9525">
            <a:noFill/>
            <a:miter lim="800000"/>
            <a:headEnd/>
            <a:tailEnd/>
          </a:ln>
        </p:spPr>
      </p:pic>
      <p:pic>
        <p:nvPicPr>
          <p:cNvPr id="57349" name="Picture 10" descr="http://www.crystalinks.com/mc3c.gif"/>
          <p:cNvPicPr>
            <a:picLocks noChangeAspect="1" noChangeArrowheads="1"/>
          </p:cNvPicPr>
          <p:nvPr/>
        </p:nvPicPr>
        <p:blipFill>
          <a:blip r:embed="rId5" cstate="print"/>
          <a:srcRect/>
          <a:stretch>
            <a:fillRect/>
          </a:stretch>
        </p:blipFill>
        <p:spPr bwMode="auto">
          <a:xfrm>
            <a:off x="7591425" y="0"/>
            <a:ext cx="1552575" cy="3886200"/>
          </a:xfrm>
          <a:prstGeom prst="rect">
            <a:avLst/>
          </a:prstGeom>
          <a:noFill/>
          <a:ln w="9525">
            <a:noFill/>
            <a:miter lim="800000"/>
            <a:headEnd/>
            <a:tailEnd/>
          </a:ln>
        </p:spPr>
      </p:pic>
      <p:pic>
        <p:nvPicPr>
          <p:cNvPr id="57350" name="Picture 12" descr="http://www.crystalinks.com/mc3d.gif"/>
          <p:cNvPicPr>
            <a:picLocks noChangeAspect="1" noChangeArrowheads="1"/>
          </p:cNvPicPr>
          <p:nvPr/>
        </p:nvPicPr>
        <p:blipFill>
          <a:blip r:embed="rId6" cstate="print"/>
          <a:srcRect/>
          <a:stretch>
            <a:fillRect/>
          </a:stretch>
        </p:blipFill>
        <p:spPr bwMode="auto">
          <a:xfrm>
            <a:off x="5407025" y="3954463"/>
            <a:ext cx="3736975" cy="2903537"/>
          </a:xfrm>
          <a:prstGeom prst="rect">
            <a:avLst/>
          </a:prstGeom>
          <a:noFill/>
          <a:ln w="9525">
            <a:noFill/>
            <a:miter lim="800000"/>
            <a:headEnd/>
            <a:tailEnd/>
          </a:ln>
        </p:spPr>
      </p:pic>
      <p:sp>
        <p:nvSpPr>
          <p:cNvPr id="57351" name="Text Box 13"/>
          <p:cNvSpPr txBox="1">
            <a:spLocks noChangeArrowheads="1"/>
          </p:cNvSpPr>
          <p:nvPr/>
        </p:nvSpPr>
        <p:spPr bwMode="auto">
          <a:xfrm>
            <a:off x="5486400" y="1676400"/>
            <a:ext cx="2454275" cy="457200"/>
          </a:xfrm>
          <a:prstGeom prst="rect">
            <a:avLst/>
          </a:prstGeom>
          <a:noFill/>
          <a:ln w="9525">
            <a:noFill/>
            <a:miter lim="800000"/>
            <a:headEnd/>
            <a:tailEnd/>
          </a:ln>
        </p:spPr>
        <p:txBody>
          <a:bodyPr>
            <a:spAutoFit/>
          </a:bodyPr>
          <a:lstStyle/>
          <a:p>
            <a:r>
              <a:rPr lang="en-US" sz="2400" b="0" u="none">
                <a:solidFill>
                  <a:schemeClr val="bg1"/>
                </a:solidFill>
              </a:rPr>
              <a:t>  Egyptian coffins</a:t>
            </a:r>
          </a:p>
        </p:txBody>
      </p:sp>
      <p:pic>
        <p:nvPicPr>
          <p:cNvPr id="57352" name="Picture 14" descr="http://www.terryslibrary.com/Terry_s_Travels/France/Paris/the_Louvre/Louvre_-_Egyptian_sarcopho.jpg"/>
          <p:cNvPicPr>
            <a:picLocks noChangeAspect="1" noChangeArrowheads="1"/>
          </p:cNvPicPr>
          <p:nvPr/>
        </p:nvPicPr>
        <p:blipFill>
          <a:blip r:embed="rId7" cstate="print"/>
          <a:srcRect/>
          <a:stretch>
            <a:fillRect/>
          </a:stretch>
        </p:blipFill>
        <p:spPr bwMode="auto">
          <a:xfrm>
            <a:off x="0" y="3962400"/>
            <a:ext cx="5257800" cy="2895600"/>
          </a:xfrm>
          <a:prstGeom prst="rect">
            <a:avLst/>
          </a:prstGeom>
          <a:noFill/>
          <a:ln w="9525">
            <a:noFill/>
            <a:miter lim="800000"/>
            <a:headEnd/>
            <a:tailEnd/>
          </a:ln>
        </p:spPr>
      </p:pic>
      <p:sp>
        <p:nvSpPr>
          <p:cNvPr id="57353" name="Text Box 15"/>
          <p:cNvSpPr txBox="1">
            <a:spLocks noChangeArrowheads="1"/>
          </p:cNvSpPr>
          <p:nvPr/>
        </p:nvSpPr>
        <p:spPr bwMode="auto">
          <a:xfrm>
            <a:off x="0" y="6613525"/>
            <a:ext cx="4343400" cy="244475"/>
          </a:xfrm>
          <a:prstGeom prst="rect">
            <a:avLst/>
          </a:prstGeom>
          <a:noFill/>
          <a:ln w="9525">
            <a:noFill/>
            <a:miter lim="800000"/>
            <a:headEnd/>
            <a:tailEnd/>
          </a:ln>
        </p:spPr>
        <p:txBody>
          <a:bodyPr>
            <a:spAutoFit/>
          </a:bodyPr>
          <a:lstStyle/>
          <a:p>
            <a:r>
              <a:rPr lang="en-US" sz="1000" b="0" u="none"/>
              <a:t>PP Design of T. Loessin; Akins H.S.; photo British Museum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12725" y="0"/>
            <a:ext cx="8702675" cy="457200"/>
          </a:xfrm>
          <a:prstGeom prst="rect">
            <a:avLst/>
          </a:prstGeom>
          <a:noFill/>
          <a:ln w="9525">
            <a:noFill/>
            <a:miter lim="800000"/>
            <a:headEnd/>
            <a:tailEnd/>
          </a:ln>
        </p:spPr>
        <p:txBody>
          <a:bodyPr>
            <a:spAutoFit/>
          </a:bodyPr>
          <a:lstStyle/>
          <a:p>
            <a:r>
              <a:rPr lang="en-US" sz="2400" b="0" u="none" dirty="0" smtClean="0"/>
              <a:t> </a:t>
            </a:r>
            <a:r>
              <a:rPr lang="en-US" sz="2400" b="0" u="none" dirty="0"/>
              <a:t>“</a:t>
            </a:r>
            <a:r>
              <a:rPr lang="en-US" sz="2000" b="0" u="none" dirty="0"/>
              <a:t>The Four Early River Valley Civilizations”</a:t>
            </a:r>
          </a:p>
        </p:txBody>
      </p:sp>
      <p:sp>
        <p:nvSpPr>
          <p:cNvPr id="6147" name="Text Box 3"/>
          <p:cNvSpPr txBox="1">
            <a:spLocks noChangeArrowheads="1"/>
          </p:cNvSpPr>
          <p:nvPr/>
        </p:nvSpPr>
        <p:spPr bwMode="auto">
          <a:xfrm>
            <a:off x="304800" y="5334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6148" name="Text Box 5"/>
          <p:cNvSpPr txBox="1">
            <a:spLocks noChangeArrowheads="1"/>
          </p:cNvSpPr>
          <p:nvPr/>
        </p:nvSpPr>
        <p:spPr bwMode="auto">
          <a:xfrm>
            <a:off x="212725" y="879475"/>
            <a:ext cx="6721475" cy="396875"/>
          </a:xfrm>
          <a:prstGeom prst="rect">
            <a:avLst/>
          </a:prstGeom>
          <a:noFill/>
          <a:ln w="9525">
            <a:noFill/>
            <a:miter lim="800000"/>
            <a:headEnd/>
            <a:tailEnd/>
          </a:ln>
        </p:spPr>
        <p:txBody>
          <a:bodyPr>
            <a:spAutoFit/>
          </a:bodyPr>
          <a:lstStyle/>
          <a:p>
            <a:r>
              <a:rPr lang="en-US" sz="2000" b="0" u="none"/>
              <a:t>I.  GEOGRAPHY</a:t>
            </a:r>
          </a:p>
        </p:txBody>
      </p:sp>
      <p:sp>
        <p:nvSpPr>
          <p:cNvPr id="6149"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6150" name="Picture 9" descr="http://home.cfl.rr.com/crossland/mesopotamia_map.gif"/>
          <p:cNvPicPr>
            <a:picLocks noChangeAspect="1" noChangeArrowheads="1"/>
          </p:cNvPicPr>
          <p:nvPr/>
        </p:nvPicPr>
        <p:blipFill>
          <a:blip r:embed="rId3" cstate="print"/>
          <a:srcRect/>
          <a:stretch>
            <a:fillRect/>
          </a:stretch>
        </p:blipFill>
        <p:spPr bwMode="auto">
          <a:xfrm>
            <a:off x="2133600" y="4038600"/>
            <a:ext cx="7086600" cy="4535488"/>
          </a:xfrm>
          <a:prstGeom prst="rect">
            <a:avLst/>
          </a:prstGeom>
          <a:noFill/>
          <a:ln w="9525">
            <a:noFill/>
            <a:miter lim="800000"/>
            <a:headEnd/>
            <a:tailEnd/>
          </a:ln>
        </p:spPr>
      </p:pic>
      <p:sp>
        <p:nvSpPr>
          <p:cNvPr id="6151" name="Text Box 15"/>
          <p:cNvSpPr txBox="1">
            <a:spLocks noChangeArrowheads="1"/>
          </p:cNvSpPr>
          <p:nvPr/>
        </p:nvSpPr>
        <p:spPr bwMode="auto">
          <a:xfrm>
            <a:off x="609600" y="1295400"/>
            <a:ext cx="6477000" cy="1311275"/>
          </a:xfrm>
          <a:prstGeom prst="rect">
            <a:avLst/>
          </a:prstGeom>
          <a:noFill/>
          <a:ln w="9525">
            <a:noFill/>
            <a:miter lim="800000"/>
            <a:headEnd/>
            <a:tailEnd/>
          </a:ln>
        </p:spPr>
        <p:txBody>
          <a:bodyPr>
            <a:spAutoFit/>
          </a:bodyPr>
          <a:lstStyle/>
          <a:p>
            <a:r>
              <a:rPr lang="en-US" sz="2000" b="0" u="none"/>
              <a:t>3.  Because of this region’s shape and the richness of it’s soil,</a:t>
            </a:r>
          </a:p>
          <a:p>
            <a:r>
              <a:rPr lang="en-US" sz="2000" b="0" u="none"/>
              <a:t>      it is called the </a:t>
            </a:r>
            <a:r>
              <a:rPr lang="en-US" sz="2000" b="0">
                <a:solidFill>
                  <a:srgbClr val="CC3300"/>
                </a:solidFill>
              </a:rPr>
              <a:t>Fertile Crescent</a:t>
            </a:r>
            <a:r>
              <a:rPr lang="en-US" sz="2000" b="0" u="none"/>
              <a:t>.</a:t>
            </a:r>
          </a:p>
          <a:p>
            <a:r>
              <a:rPr lang="en-US" sz="2000" b="0" u="none"/>
              <a:t>        - the rivers flood at least once a year, </a:t>
            </a:r>
          </a:p>
          <a:p>
            <a:r>
              <a:rPr lang="en-US" sz="2000" b="0" u="none"/>
              <a:t>             leaving a thick bed of mud called </a:t>
            </a:r>
            <a:r>
              <a:rPr lang="en-US" sz="2000" b="0">
                <a:solidFill>
                  <a:srgbClr val="CC3300"/>
                </a:solidFill>
              </a:rPr>
              <a:t>silt</a:t>
            </a:r>
            <a:r>
              <a:rPr lang="en-US" sz="2000" b="0" u="none"/>
              <a:t>.</a:t>
            </a:r>
          </a:p>
        </p:txBody>
      </p:sp>
      <p:sp>
        <p:nvSpPr>
          <p:cNvPr id="6152" name="Freeform 1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w="9525">
            <a:noFill/>
            <a:round/>
            <a:headEnd/>
            <a:tailEnd/>
          </a:ln>
        </p:spPr>
        <p:txBody>
          <a:bodyPr/>
          <a:lstStyle/>
          <a:p>
            <a:endParaRPr lang="en-US"/>
          </a:p>
        </p:txBody>
      </p:sp>
      <p:sp>
        <p:nvSpPr>
          <p:cNvPr id="8211" name="Text Box 19"/>
          <p:cNvSpPr txBox="1">
            <a:spLocks noChangeArrowheads="1"/>
          </p:cNvSpPr>
          <p:nvPr/>
        </p:nvSpPr>
        <p:spPr bwMode="auto">
          <a:xfrm>
            <a:off x="152400" y="2590800"/>
            <a:ext cx="7086600" cy="366713"/>
          </a:xfrm>
          <a:prstGeom prst="rect">
            <a:avLst/>
          </a:prstGeom>
          <a:noFill/>
          <a:ln w="9525">
            <a:noFill/>
            <a:miter lim="800000"/>
            <a:headEnd/>
            <a:tailEnd/>
          </a:ln>
        </p:spPr>
        <p:txBody>
          <a:bodyPr>
            <a:spAutoFit/>
          </a:bodyPr>
          <a:lstStyle/>
          <a:p>
            <a:r>
              <a:rPr lang="en-US">
                <a:solidFill>
                  <a:schemeClr val="accent2"/>
                </a:solidFill>
              </a:rPr>
              <a:t>Sumerians</a:t>
            </a:r>
            <a:r>
              <a:rPr lang="en-US" u="none"/>
              <a:t> were first to settle in this region, attracted by the rich soil.</a:t>
            </a:r>
            <a:endParaRPr lang="en-US"/>
          </a:p>
        </p:txBody>
      </p:sp>
      <p:sp>
        <p:nvSpPr>
          <p:cNvPr id="8212" name="Oval 20"/>
          <p:cNvSpPr>
            <a:spLocks noChangeArrowheads="1"/>
          </p:cNvSpPr>
          <p:nvPr/>
        </p:nvSpPr>
        <p:spPr bwMode="auto">
          <a:xfrm>
            <a:off x="5638800" y="5410200"/>
            <a:ext cx="2286000" cy="1447800"/>
          </a:xfrm>
          <a:prstGeom prst="ellipse">
            <a:avLst/>
          </a:prstGeom>
          <a:noFill/>
          <a:ln w="28575">
            <a:solidFill>
              <a:srgbClr val="CC3300"/>
            </a:solidFill>
            <a:round/>
            <a:headEnd/>
            <a:tailEnd/>
          </a:ln>
        </p:spPr>
        <p:txBody>
          <a:bodyPr wrap="none" anchor="ctr"/>
          <a:lstStyle/>
          <a:p>
            <a:endParaRPr lang="en-US"/>
          </a:p>
        </p:txBody>
      </p:sp>
      <p:sp>
        <p:nvSpPr>
          <p:cNvPr id="8213" name="Text Box 21"/>
          <p:cNvSpPr txBox="1">
            <a:spLocks noChangeArrowheads="1"/>
          </p:cNvSpPr>
          <p:nvPr/>
        </p:nvSpPr>
        <p:spPr bwMode="auto">
          <a:xfrm>
            <a:off x="381000" y="2895600"/>
            <a:ext cx="7254875" cy="396875"/>
          </a:xfrm>
          <a:prstGeom prst="rect">
            <a:avLst/>
          </a:prstGeom>
          <a:noFill/>
          <a:ln w="9525">
            <a:noFill/>
            <a:miter lim="800000"/>
            <a:headEnd/>
            <a:tailEnd/>
          </a:ln>
        </p:spPr>
        <p:txBody>
          <a:bodyPr>
            <a:spAutoFit/>
          </a:bodyPr>
          <a:lstStyle/>
          <a:p>
            <a:r>
              <a:rPr lang="en-US" sz="2000" b="0" u="none"/>
              <a:t>B.  Three Disadvantages / Environmental Challenges</a:t>
            </a:r>
          </a:p>
        </p:txBody>
      </p:sp>
      <p:sp>
        <p:nvSpPr>
          <p:cNvPr id="8214" name="Text Box 22"/>
          <p:cNvSpPr txBox="1">
            <a:spLocks noChangeArrowheads="1"/>
          </p:cNvSpPr>
          <p:nvPr/>
        </p:nvSpPr>
        <p:spPr bwMode="auto">
          <a:xfrm>
            <a:off x="746125" y="3165475"/>
            <a:ext cx="7407275" cy="396875"/>
          </a:xfrm>
          <a:prstGeom prst="rect">
            <a:avLst/>
          </a:prstGeom>
          <a:noFill/>
          <a:ln w="9525">
            <a:noFill/>
            <a:miter lim="800000"/>
            <a:headEnd/>
            <a:tailEnd/>
          </a:ln>
        </p:spPr>
        <p:txBody>
          <a:bodyPr>
            <a:spAutoFit/>
          </a:bodyPr>
          <a:lstStyle/>
          <a:p>
            <a:r>
              <a:rPr lang="en-US" sz="2000" b="0" u="none"/>
              <a:t>1. </a:t>
            </a:r>
            <a:r>
              <a:rPr lang="en-US" sz="2000" b="0"/>
              <a:t>Unpredictable flooding</a:t>
            </a:r>
            <a:r>
              <a:rPr lang="en-US" sz="2000" b="0" u="none"/>
              <a:t> / dry summer months</a:t>
            </a:r>
          </a:p>
        </p:txBody>
      </p:sp>
      <p:sp>
        <p:nvSpPr>
          <p:cNvPr id="6157" name="Freeform 25"/>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w="9525">
            <a:noFill/>
            <a:round/>
            <a:headEnd/>
            <a:tailEnd/>
          </a:ln>
        </p:spPr>
        <p:txBody>
          <a:bodyPr/>
          <a:lstStyle/>
          <a:p>
            <a:endParaRPr lang="en-US"/>
          </a:p>
        </p:txBody>
      </p:sp>
      <p:sp>
        <p:nvSpPr>
          <p:cNvPr id="8218" name="Text Box 26"/>
          <p:cNvSpPr txBox="1">
            <a:spLocks noChangeArrowheads="1"/>
          </p:cNvSpPr>
          <p:nvPr/>
        </p:nvSpPr>
        <p:spPr bwMode="auto">
          <a:xfrm>
            <a:off x="762000" y="3505200"/>
            <a:ext cx="7407275" cy="701675"/>
          </a:xfrm>
          <a:prstGeom prst="rect">
            <a:avLst/>
          </a:prstGeom>
          <a:noFill/>
          <a:ln w="9525">
            <a:noFill/>
            <a:miter lim="800000"/>
            <a:headEnd/>
            <a:tailEnd/>
          </a:ln>
        </p:spPr>
        <p:txBody>
          <a:bodyPr>
            <a:spAutoFit/>
          </a:bodyPr>
          <a:lstStyle/>
          <a:p>
            <a:r>
              <a:rPr lang="en-US" sz="2000" b="0" u="none"/>
              <a:t>2. </a:t>
            </a:r>
            <a:r>
              <a:rPr lang="en-US" sz="2000" b="0"/>
              <a:t>No natural barriers</a:t>
            </a:r>
            <a:r>
              <a:rPr lang="en-US" sz="2000" b="0" u="none"/>
              <a:t> for protection</a:t>
            </a:r>
          </a:p>
          <a:p>
            <a:r>
              <a:rPr lang="en-US" sz="2000" b="0" u="none"/>
              <a:t>      - small villages lying in open plain were defenseless</a:t>
            </a:r>
          </a:p>
        </p:txBody>
      </p:sp>
      <p:sp>
        <p:nvSpPr>
          <p:cNvPr id="8219" name="Text Box 27"/>
          <p:cNvSpPr txBox="1">
            <a:spLocks noChangeArrowheads="1"/>
          </p:cNvSpPr>
          <p:nvPr/>
        </p:nvSpPr>
        <p:spPr bwMode="auto">
          <a:xfrm>
            <a:off x="762000" y="4114800"/>
            <a:ext cx="7407275" cy="701675"/>
          </a:xfrm>
          <a:prstGeom prst="rect">
            <a:avLst/>
          </a:prstGeom>
          <a:noFill/>
          <a:ln w="9525">
            <a:noFill/>
            <a:miter lim="800000"/>
            <a:headEnd/>
            <a:tailEnd/>
          </a:ln>
        </p:spPr>
        <p:txBody>
          <a:bodyPr>
            <a:spAutoFit/>
          </a:bodyPr>
          <a:lstStyle/>
          <a:p>
            <a:r>
              <a:rPr lang="en-US" sz="2000" b="0" u="none"/>
              <a:t>3. </a:t>
            </a:r>
            <a:r>
              <a:rPr lang="en-US" sz="2000" b="0"/>
              <a:t>Limited natural resources</a:t>
            </a:r>
            <a:endParaRPr lang="en-US" sz="2000" b="0" u="none"/>
          </a:p>
          <a:p>
            <a:r>
              <a:rPr lang="en-US" sz="2000" b="0" u="none"/>
              <a:t>      - stone, wood, metal</a:t>
            </a:r>
          </a:p>
        </p:txBody>
      </p:sp>
      <p:sp>
        <p:nvSpPr>
          <p:cNvPr id="6160" name="Text Box 28"/>
          <p:cNvSpPr txBox="1">
            <a:spLocks noChangeArrowheads="1"/>
          </p:cNvSpPr>
          <p:nvPr/>
        </p:nvSpPr>
        <p:spPr bwMode="auto">
          <a:xfrm>
            <a:off x="-76200" y="6629400"/>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211"/>
                                        </p:tgtEl>
                                        <p:attrNameLst>
                                          <p:attrName>style.visibility</p:attrName>
                                        </p:attrNameLst>
                                      </p:cBhvr>
                                      <p:to>
                                        <p:strVal val="visible"/>
                                      </p:to>
                                    </p:set>
                                    <p:anim calcmode="lin" valueType="num">
                                      <p:cBhvr additive="base">
                                        <p:cTn id="7" dur="75" fill="hold"/>
                                        <p:tgtEl>
                                          <p:spTgt spid="8211"/>
                                        </p:tgtEl>
                                        <p:attrNameLst>
                                          <p:attrName>ppt_x</p:attrName>
                                        </p:attrNameLst>
                                      </p:cBhvr>
                                      <p:tavLst>
                                        <p:tav tm="0">
                                          <p:val>
                                            <p:strVal val="0-#ppt_w/2"/>
                                          </p:val>
                                        </p:tav>
                                        <p:tav tm="100000">
                                          <p:val>
                                            <p:strVal val="#ppt_x"/>
                                          </p:val>
                                        </p:tav>
                                      </p:tavLst>
                                    </p:anim>
                                    <p:anim calcmode="lin" valueType="num">
                                      <p:cBhvr additive="base">
                                        <p:cTn id="8" dur="75"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2"/>
                                        </p:tgtEl>
                                        <p:attrNameLst>
                                          <p:attrName>style.visibility</p:attrName>
                                        </p:attrNameLst>
                                      </p:cBhvr>
                                      <p:to>
                                        <p:strVal val="visible"/>
                                      </p:to>
                                    </p:set>
                                    <p:anim calcmode="lin" valueType="num">
                                      <p:cBhvr additive="base">
                                        <p:cTn id="13" dur="500" fill="hold"/>
                                        <p:tgtEl>
                                          <p:spTgt spid="8212"/>
                                        </p:tgtEl>
                                        <p:attrNameLst>
                                          <p:attrName>ppt_x</p:attrName>
                                        </p:attrNameLst>
                                      </p:cBhvr>
                                      <p:tavLst>
                                        <p:tav tm="0">
                                          <p:val>
                                            <p:strVal val="0-#ppt_w/2"/>
                                          </p:val>
                                        </p:tav>
                                        <p:tav tm="100000">
                                          <p:val>
                                            <p:strVal val="#ppt_x"/>
                                          </p:val>
                                        </p:tav>
                                      </p:tavLst>
                                    </p:anim>
                                    <p:anim calcmode="lin" valueType="num">
                                      <p:cBhvr additive="base">
                                        <p:cTn id="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anim calcmode="lin" valueType="num">
                                      <p:cBhvr additive="base">
                                        <p:cTn id="19" dur="500" fill="hold"/>
                                        <p:tgtEl>
                                          <p:spTgt spid="8213"/>
                                        </p:tgtEl>
                                        <p:attrNameLst>
                                          <p:attrName>ppt_x</p:attrName>
                                        </p:attrNameLst>
                                      </p:cBhvr>
                                      <p:tavLst>
                                        <p:tav tm="0">
                                          <p:val>
                                            <p:strVal val="0-#ppt_w/2"/>
                                          </p:val>
                                        </p:tav>
                                        <p:tav tm="100000">
                                          <p:val>
                                            <p:strVal val="#ppt_x"/>
                                          </p:val>
                                        </p:tav>
                                      </p:tavLst>
                                    </p:anim>
                                    <p:anim calcmode="lin" valueType="num">
                                      <p:cBhvr additive="base">
                                        <p:cTn id="20"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4"/>
                                        </p:tgtEl>
                                        <p:attrNameLst>
                                          <p:attrName>style.visibility</p:attrName>
                                        </p:attrNameLst>
                                      </p:cBhvr>
                                      <p:to>
                                        <p:strVal val="visible"/>
                                      </p:to>
                                    </p:set>
                                    <p:anim calcmode="lin" valueType="num">
                                      <p:cBhvr additive="base">
                                        <p:cTn id="25" dur="500" fill="hold"/>
                                        <p:tgtEl>
                                          <p:spTgt spid="8214"/>
                                        </p:tgtEl>
                                        <p:attrNameLst>
                                          <p:attrName>ppt_x</p:attrName>
                                        </p:attrNameLst>
                                      </p:cBhvr>
                                      <p:tavLst>
                                        <p:tav tm="0">
                                          <p:val>
                                            <p:strVal val="0-#ppt_w/2"/>
                                          </p:val>
                                        </p:tav>
                                        <p:tav tm="100000">
                                          <p:val>
                                            <p:strVal val="#ppt_x"/>
                                          </p:val>
                                        </p:tav>
                                      </p:tavLst>
                                    </p:anim>
                                    <p:anim calcmode="lin" valueType="num">
                                      <p:cBhvr additive="base">
                                        <p:cTn id="26"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8"/>
                                        </p:tgtEl>
                                        <p:attrNameLst>
                                          <p:attrName>style.visibility</p:attrName>
                                        </p:attrNameLst>
                                      </p:cBhvr>
                                      <p:to>
                                        <p:strVal val="visible"/>
                                      </p:to>
                                    </p:set>
                                    <p:anim calcmode="lin" valueType="num">
                                      <p:cBhvr additive="base">
                                        <p:cTn id="31" dur="500" fill="hold"/>
                                        <p:tgtEl>
                                          <p:spTgt spid="8218"/>
                                        </p:tgtEl>
                                        <p:attrNameLst>
                                          <p:attrName>ppt_x</p:attrName>
                                        </p:attrNameLst>
                                      </p:cBhvr>
                                      <p:tavLst>
                                        <p:tav tm="0">
                                          <p:val>
                                            <p:strVal val="0-#ppt_w/2"/>
                                          </p:val>
                                        </p:tav>
                                        <p:tav tm="100000">
                                          <p:val>
                                            <p:strVal val="#ppt_x"/>
                                          </p:val>
                                        </p:tav>
                                      </p:tavLst>
                                    </p:anim>
                                    <p:anim calcmode="lin" valueType="num">
                                      <p:cBhvr additive="base">
                                        <p:cTn id="3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9"/>
                                        </p:tgtEl>
                                        <p:attrNameLst>
                                          <p:attrName>style.visibility</p:attrName>
                                        </p:attrNameLst>
                                      </p:cBhvr>
                                      <p:to>
                                        <p:strVal val="visible"/>
                                      </p:to>
                                    </p:set>
                                    <p:anim calcmode="lin" valueType="num">
                                      <p:cBhvr additive="base">
                                        <p:cTn id="37" dur="500" fill="hold"/>
                                        <p:tgtEl>
                                          <p:spTgt spid="8219"/>
                                        </p:tgtEl>
                                        <p:attrNameLst>
                                          <p:attrName>ppt_x</p:attrName>
                                        </p:attrNameLst>
                                      </p:cBhvr>
                                      <p:tavLst>
                                        <p:tav tm="0">
                                          <p:val>
                                            <p:strVal val="0-#ppt_w/2"/>
                                          </p:val>
                                        </p:tav>
                                        <p:tav tm="100000">
                                          <p:val>
                                            <p:strVal val="#ppt_x"/>
                                          </p:val>
                                        </p:tav>
                                      </p:tavLst>
                                    </p:anim>
                                    <p:anim calcmode="lin" valueType="num">
                                      <p:cBhvr additive="base">
                                        <p:cTn id="3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utoUpdateAnimBg="0"/>
      <p:bldP spid="8212" grpId="0" animBg="1"/>
      <p:bldP spid="8213" grpId="0" autoUpdateAnimBg="0"/>
      <p:bldP spid="8214" grpId="0" autoUpdateAnimBg="0"/>
      <p:bldP spid="8218" grpId="0" autoUpdateAnimBg="0"/>
      <p:bldP spid="821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8370" name="Text Box 1028"/>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pic>
        <p:nvPicPr>
          <p:cNvPr id="58371" name="Picture 1030" descr="http://www.crystalinks.com/tutmask.gif"/>
          <p:cNvPicPr>
            <a:picLocks noChangeAspect="1" noChangeArrowheads="1"/>
          </p:cNvPicPr>
          <p:nvPr/>
        </p:nvPicPr>
        <p:blipFill>
          <a:blip r:embed="rId3" cstate="print"/>
          <a:srcRect/>
          <a:stretch>
            <a:fillRect/>
          </a:stretch>
        </p:blipFill>
        <p:spPr bwMode="auto">
          <a:xfrm>
            <a:off x="112713" y="152400"/>
            <a:ext cx="1965325" cy="2651125"/>
          </a:xfrm>
          <a:prstGeom prst="rect">
            <a:avLst/>
          </a:prstGeom>
          <a:noFill/>
          <a:ln w="9525">
            <a:noFill/>
            <a:miter lim="800000"/>
            <a:headEnd/>
            <a:tailEnd/>
          </a:ln>
        </p:spPr>
      </p:pic>
      <p:pic>
        <p:nvPicPr>
          <p:cNvPr id="58372" name="Picture 1032" descr="http://www.crystalinks.com/psusmask.jpg"/>
          <p:cNvPicPr>
            <a:picLocks noChangeAspect="1" noChangeArrowheads="1"/>
          </p:cNvPicPr>
          <p:nvPr/>
        </p:nvPicPr>
        <p:blipFill>
          <a:blip r:embed="rId4" cstate="print"/>
          <a:srcRect/>
          <a:stretch>
            <a:fillRect/>
          </a:stretch>
        </p:blipFill>
        <p:spPr bwMode="auto">
          <a:xfrm>
            <a:off x="2590800" y="228600"/>
            <a:ext cx="1885950" cy="2640013"/>
          </a:xfrm>
          <a:prstGeom prst="rect">
            <a:avLst/>
          </a:prstGeom>
          <a:noFill/>
          <a:ln w="9525">
            <a:noFill/>
            <a:miter lim="800000"/>
            <a:headEnd/>
            <a:tailEnd/>
          </a:ln>
        </p:spPr>
      </p:pic>
      <p:pic>
        <p:nvPicPr>
          <p:cNvPr id="58373" name="Picture 1034" descr="http://www.crystalinks.com/tjuyu.jpg"/>
          <p:cNvPicPr>
            <a:picLocks noChangeAspect="1" noChangeArrowheads="1"/>
          </p:cNvPicPr>
          <p:nvPr/>
        </p:nvPicPr>
        <p:blipFill>
          <a:blip r:embed="rId5" cstate="print"/>
          <a:srcRect/>
          <a:stretch>
            <a:fillRect/>
          </a:stretch>
        </p:blipFill>
        <p:spPr bwMode="auto">
          <a:xfrm>
            <a:off x="4800600" y="228600"/>
            <a:ext cx="1927225" cy="2590800"/>
          </a:xfrm>
          <a:prstGeom prst="rect">
            <a:avLst/>
          </a:prstGeom>
          <a:noFill/>
          <a:ln w="9525">
            <a:noFill/>
            <a:miter lim="800000"/>
            <a:headEnd/>
            <a:tailEnd/>
          </a:ln>
        </p:spPr>
      </p:pic>
      <p:pic>
        <p:nvPicPr>
          <p:cNvPr id="58374" name="Picture 1036" descr="http://www.crystalinks.com/yuya.jpg"/>
          <p:cNvPicPr>
            <a:picLocks noChangeAspect="1" noChangeArrowheads="1"/>
          </p:cNvPicPr>
          <p:nvPr/>
        </p:nvPicPr>
        <p:blipFill>
          <a:blip r:embed="rId6" cstate="print"/>
          <a:srcRect/>
          <a:stretch>
            <a:fillRect/>
          </a:stretch>
        </p:blipFill>
        <p:spPr bwMode="auto">
          <a:xfrm>
            <a:off x="7086600" y="228600"/>
            <a:ext cx="1792288" cy="2590800"/>
          </a:xfrm>
          <a:prstGeom prst="rect">
            <a:avLst/>
          </a:prstGeom>
          <a:noFill/>
          <a:ln w="9525">
            <a:noFill/>
            <a:miter lim="800000"/>
            <a:headEnd/>
            <a:tailEnd/>
          </a:ln>
        </p:spPr>
      </p:pic>
      <p:sp>
        <p:nvSpPr>
          <p:cNvPr id="58375" name="Text Box 1037"/>
          <p:cNvSpPr txBox="1">
            <a:spLocks noChangeArrowheads="1"/>
          </p:cNvSpPr>
          <p:nvPr/>
        </p:nvSpPr>
        <p:spPr bwMode="auto">
          <a:xfrm>
            <a:off x="1279525" y="3698875"/>
            <a:ext cx="6645275" cy="457200"/>
          </a:xfrm>
          <a:prstGeom prst="rect">
            <a:avLst/>
          </a:prstGeom>
          <a:noFill/>
          <a:ln w="9525">
            <a:noFill/>
            <a:miter lim="800000"/>
            <a:headEnd/>
            <a:tailEnd/>
          </a:ln>
        </p:spPr>
        <p:txBody>
          <a:bodyPr>
            <a:spAutoFit/>
          </a:bodyPr>
          <a:lstStyle/>
          <a:p>
            <a:pPr algn="ctr"/>
            <a:r>
              <a:rPr lang="en-US" sz="2400" b="0" u="none">
                <a:solidFill>
                  <a:schemeClr val="bg1"/>
                </a:solidFill>
              </a:rPr>
              <a:t>BURIAL MASKS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59395" name="Text Box 3"/>
          <p:cNvSpPr txBox="1">
            <a:spLocks noChangeArrowheads="1"/>
          </p:cNvSpPr>
          <p:nvPr/>
        </p:nvSpPr>
        <p:spPr bwMode="auto">
          <a:xfrm>
            <a:off x="136525" y="650875"/>
            <a:ext cx="6492875" cy="366713"/>
          </a:xfrm>
          <a:prstGeom prst="rect">
            <a:avLst/>
          </a:prstGeom>
          <a:noFill/>
          <a:ln w="9525">
            <a:noFill/>
            <a:miter lim="800000"/>
            <a:headEnd/>
            <a:tailEnd/>
          </a:ln>
        </p:spPr>
        <p:txBody>
          <a:bodyPr>
            <a:spAutoFit/>
          </a:bodyPr>
          <a:lstStyle/>
          <a:p>
            <a:endParaRPr lang="en-US" b="0" u="none"/>
          </a:p>
        </p:txBody>
      </p:sp>
      <p:sp>
        <p:nvSpPr>
          <p:cNvPr id="77828" name="Text Box 4"/>
          <p:cNvSpPr txBox="1">
            <a:spLocks noChangeArrowheads="1"/>
          </p:cNvSpPr>
          <p:nvPr/>
        </p:nvSpPr>
        <p:spPr bwMode="auto">
          <a:xfrm>
            <a:off x="0" y="533400"/>
            <a:ext cx="3140075" cy="396875"/>
          </a:xfrm>
          <a:prstGeom prst="rect">
            <a:avLst/>
          </a:prstGeom>
          <a:noFill/>
          <a:ln w="9525">
            <a:noFill/>
            <a:miter lim="800000"/>
            <a:headEnd/>
            <a:tailEnd/>
          </a:ln>
        </p:spPr>
        <p:txBody>
          <a:bodyPr>
            <a:spAutoFit/>
          </a:bodyPr>
          <a:lstStyle/>
          <a:p>
            <a:r>
              <a:rPr lang="en-US" sz="2000" b="0" u="none"/>
              <a:t>III.  EGYPTIAN CULTURE</a:t>
            </a:r>
          </a:p>
        </p:txBody>
      </p:sp>
      <p:sp>
        <p:nvSpPr>
          <p:cNvPr id="77829" name="Text Box 5"/>
          <p:cNvSpPr txBox="1">
            <a:spLocks noChangeArrowheads="1"/>
          </p:cNvSpPr>
          <p:nvPr/>
        </p:nvSpPr>
        <p:spPr bwMode="auto">
          <a:xfrm>
            <a:off x="533400" y="838200"/>
            <a:ext cx="8321675" cy="396875"/>
          </a:xfrm>
          <a:prstGeom prst="rect">
            <a:avLst/>
          </a:prstGeom>
          <a:noFill/>
          <a:ln w="9525">
            <a:noFill/>
            <a:miter lim="800000"/>
            <a:headEnd/>
            <a:tailEnd/>
          </a:ln>
        </p:spPr>
        <p:txBody>
          <a:bodyPr>
            <a:spAutoFit/>
          </a:bodyPr>
          <a:lstStyle/>
          <a:p>
            <a:r>
              <a:rPr lang="en-US" sz="2000" b="0" u="none"/>
              <a:t>B.  SOCIAL STRUCTURE</a:t>
            </a:r>
          </a:p>
        </p:txBody>
      </p:sp>
      <p:sp>
        <p:nvSpPr>
          <p:cNvPr id="77830" name="Text Box 6"/>
          <p:cNvSpPr txBox="1">
            <a:spLocks noChangeArrowheads="1"/>
          </p:cNvSpPr>
          <p:nvPr/>
        </p:nvSpPr>
        <p:spPr bwMode="auto">
          <a:xfrm>
            <a:off x="0" y="1447800"/>
            <a:ext cx="8991600" cy="1465263"/>
          </a:xfrm>
          <a:prstGeom prst="rect">
            <a:avLst/>
          </a:prstGeom>
          <a:noFill/>
          <a:ln w="9525">
            <a:noFill/>
            <a:miter lim="800000"/>
            <a:headEnd/>
            <a:tailEnd/>
          </a:ln>
        </p:spPr>
        <p:txBody>
          <a:bodyPr>
            <a:spAutoFit/>
          </a:bodyPr>
          <a:lstStyle/>
          <a:p>
            <a:pPr>
              <a:buFontTx/>
              <a:buChar char="•"/>
            </a:pPr>
            <a:r>
              <a:rPr lang="en-US" b="0"/>
              <a:t> Upper class</a:t>
            </a:r>
            <a:endParaRPr lang="en-US" b="0" u="none"/>
          </a:p>
          <a:p>
            <a:r>
              <a:rPr lang="en-US" b="0" u="none"/>
              <a:t>  Landowners </a:t>
            </a:r>
            <a:r>
              <a:rPr lang="en-US" sz="1600" b="0" i="1" u="none"/>
              <a:t>(become familiar with other terms for this class – i.e., aristocracy or nobility)</a:t>
            </a:r>
          </a:p>
          <a:p>
            <a:r>
              <a:rPr lang="en-US" b="0" u="none"/>
              <a:t>  Priests</a:t>
            </a:r>
          </a:p>
          <a:p>
            <a:r>
              <a:rPr lang="en-US" b="0" u="none"/>
              <a:t>  Army commanders</a:t>
            </a:r>
          </a:p>
          <a:p>
            <a:r>
              <a:rPr lang="en-US" b="0" u="none"/>
              <a:t>  Government officials</a:t>
            </a:r>
            <a:endParaRPr lang="en-US" b="0"/>
          </a:p>
        </p:txBody>
      </p:sp>
      <p:pic>
        <p:nvPicPr>
          <p:cNvPr id="77831" name="Picture 7" descr="D:\home\twloessin\School\Units_Chpt Materials\CH 2 Egypt\Bas-relief of servants attending royal lady.jpg"/>
          <p:cNvPicPr>
            <a:picLocks noChangeAspect="1" noChangeArrowheads="1"/>
          </p:cNvPicPr>
          <p:nvPr/>
        </p:nvPicPr>
        <p:blipFill>
          <a:blip r:embed="rId2" cstate="print"/>
          <a:srcRect/>
          <a:stretch>
            <a:fillRect/>
          </a:stretch>
        </p:blipFill>
        <p:spPr bwMode="auto">
          <a:xfrm>
            <a:off x="4857750" y="3810000"/>
            <a:ext cx="4286250" cy="2727325"/>
          </a:xfrm>
          <a:prstGeom prst="rect">
            <a:avLst/>
          </a:prstGeom>
          <a:noFill/>
          <a:ln w="9525">
            <a:noFill/>
            <a:miter lim="800000"/>
            <a:headEnd/>
            <a:tailEnd/>
          </a:ln>
        </p:spPr>
      </p:pic>
      <p:sp>
        <p:nvSpPr>
          <p:cNvPr id="77832" name="Text Box 8"/>
          <p:cNvSpPr txBox="1">
            <a:spLocks noChangeArrowheads="1"/>
          </p:cNvSpPr>
          <p:nvPr/>
        </p:nvSpPr>
        <p:spPr bwMode="auto">
          <a:xfrm>
            <a:off x="0" y="1143000"/>
            <a:ext cx="6797675" cy="366713"/>
          </a:xfrm>
          <a:prstGeom prst="rect">
            <a:avLst/>
          </a:prstGeom>
          <a:noFill/>
          <a:ln w="9525">
            <a:noFill/>
            <a:miter lim="800000"/>
            <a:headEnd/>
            <a:tailEnd/>
          </a:ln>
        </p:spPr>
        <p:txBody>
          <a:bodyPr>
            <a:spAutoFit/>
          </a:bodyPr>
          <a:lstStyle/>
          <a:p>
            <a:pPr>
              <a:buFontTx/>
              <a:buChar char="•"/>
            </a:pPr>
            <a:r>
              <a:rPr lang="en-US" b="0"/>
              <a:t> Royal Family</a:t>
            </a:r>
            <a:endParaRPr lang="en-US" b="0" u="none"/>
          </a:p>
        </p:txBody>
      </p:sp>
      <p:sp>
        <p:nvSpPr>
          <p:cNvPr id="77833" name="Text Box 9"/>
          <p:cNvSpPr txBox="1">
            <a:spLocks noChangeArrowheads="1"/>
          </p:cNvSpPr>
          <p:nvPr/>
        </p:nvSpPr>
        <p:spPr bwMode="auto">
          <a:xfrm>
            <a:off x="381000" y="5105400"/>
            <a:ext cx="4283075" cy="366713"/>
          </a:xfrm>
          <a:prstGeom prst="rect">
            <a:avLst/>
          </a:prstGeom>
          <a:noFill/>
          <a:ln w="9525">
            <a:noFill/>
            <a:miter lim="800000"/>
            <a:headEnd/>
            <a:tailEnd/>
          </a:ln>
        </p:spPr>
        <p:txBody>
          <a:bodyPr>
            <a:spAutoFit/>
          </a:bodyPr>
          <a:lstStyle/>
          <a:p>
            <a:r>
              <a:rPr lang="en-US" b="0" u="none"/>
              <a:t>Bas-relief of servants attending a royal lady.</a:t>
            </a:r>
          </a:p>
        </p:txBody>
      </p:sp>
      <p:pic>
        <p:nvPicPr>
          <p:cNvPr id="77836" name="Picture 12" descr="D:\home\twloessin\School\Units_Chpt Materials\CH 2 Egypt\Royal Barge of Ptolemy IV moored at Memphis.jpg"/>
          <p:cNvPicPr>
            <a:picLocks noChangeAspect="1" noChangeArrowheads="1"/>
          </p:cNvPicPr>
          <p:nvPr/>
        </p:nvPicPr>
        <p:blipFill>
          <a:blip r:embed="rId3" cstate="print"/>
          <a:srcRect/>
          <a:stretch>
            <a:fillRect/>
          </a:stretch>
        </p:blipFill>
        <p:spPr bwMode="auto">
          <a:xfrm>
            <a:off x="2438400" y="2640013"/>
            <a:ext cx="6705600" cy="4217987"/>
          </a:xfrm>
          <a:prstGeom prst="rect">
            <a:avLst/>
          </a:prstGeom>
          <a:noFill/>
          <a:ln w="9525">
            <a:noFill/>
            <a:miter lim="800000"/>
            <a:headEnd/>
            <a:tailEnd/>
          </a:ln>
        </p:spPr>
      </p:pic>
      <p:sp>
        <p:nvSpPr>
          <p:cNvPr id="77837" name="Text Box 13"/>
          <p:cNvSpPr txBox="1">
            <a:spLocks noChangeArrowheads="1"/>
          </p:cNvSpPr>
          <p:nvPr/>
        </p:nvSpPr>
        <p:spPr bwMode="auto">
          <a:xfrm>
            <a:off x="0" y="4876800"/>
            <a:ext cx="2590800" cy="581025"/>
          </a:xfrm>
          <a:prstGeom prst="rect">
            <a:avLst/>
          </a:prstGeom>
          <a:solidFill>
            <a:schemeClr val="bg1"/>
          </a:solidFill>
          <a:ln w="9525">
            <a:noFill/>
            <a:miter lim="800000"/>
            <a:headEnd/>
            <a:tailEnd/>
          </a:ln>
        </p:spPr>
        <p:txBody>
          <a:bodyPr>
            <a:spAutoFit/>
          </a:bodyPr>
          <a:lstStyle/>
          <a:p>
            <a:r>
              <a:rPr lang="en-US" sz="1600" b="0" u="none">
                <a:solidFill>
                  <a:srgbClr val="663300"/>
                </a:solidFill>
              </a:rPr>
              <a:t>Royal barge of Ptolemy IV moored at Memphis.</a:t>
            </a:r>
          </a:p>
        </p:txBody>
      </p:sp>
      <p:pic>
        <p:nvPicPr>
          <p:cNvPr id="77838" name="Picture 14" descr="D:\home\twloessin\School\Units_Chpt Materials\CH 2 Egypt\wealthy man's home at amarna.jpg"/>
          <p:cNvPicPr>
            <a:picLocks noChangeAspect="1" noChangeArrowheads="1"/>
          </p:cNvPicPr>
          <p:nvPr/>
        </p:nvPicPr>
        <p:blipFill>
          <a:blip r:embed="rId4" cstate="print"/>
          <a:srcRect/>
          <a:stretch>
            <a:fillRect/>
          </a:stretch>
        </p:blipFill>
        <p:spPr bwMode="auto">
          <a:xfrm>
            <a:off x="2209800" y="2474913"/>
            <a:ext cx="6934200" cy="4383087"/>
          </a:xfrm>
          <a:prstGeom prst="rect">
            <a:avLst/>
          </a:prstGeom>
          <a:noFill/>
          <a:ln w="9525">
            <a:noFill/>
            <a:miter lim="800000"/>
            <a:headEnd/>
            <a:tailEnd/>
          </a:ln>
        </p:spPr>
      </p:pic>
      <p:sp>
        <p:nvSpPr>
          <p:cNvPr id="77839" name="Text Box 15"/>
          <p:cNvSpPr txBox="1">
            <a:spLocks noChangeArrowheads="1"/>
          </p:cNvSpPr>
          <p:nvPr/>
        </p:nvSpPr>
        <p:spPr bwMode="auto">
          <a:xfrm>
            <a:off x="0" y="4800600"/>
            <a:ext cx="2286000" cy="641350"/>
          </a:xfrm>
          <a:prstGeom prst="rect">
            <a:avLst/>
          </a:prstGeom>
          <a:solidFill>
            <a:schemeClr val="bg1"/>
          </a:solidFill>
          <a:ln w="9525">
            <a:noFill/>
            <a:miter lim="800000"/>
            <a:headEnd/>
            <a:tailEnd/>
          </a:ln>
        </p:spPr>
        <p:txBody>
          <a:bodyPr>
            <a:spAutoFit/>
          </a:bodyPr>
          <a:lstStyle/>
          <a:p>
            <a:r>
              <a:rPr lang="en-US" b="0" u="none">
                <a:solidFill>
                  <a:srgbClr val="663300"/>
                </a:solidFill>
              </a:rPr>
              <a:t>Wealthy man’s house at Amarna.</a:t>
            </a:r>
          </a:p>
        </p:txBody>
      </p:sp>
      <p:sp>
        <p:nvSpPr>
          <p:cNvPr id="59406" name="Text Box 16"/>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0-#ppt_w/2"/>
                                          </p:val>
                                        </p:tav>
                                        <p:tav tm="100000">
                                          <p:val>
                                            <p:strVal val="#ppt_x"/>
                                          </p:val>
                                        </p:tav>
                                      </p:tavLst>
                                    </p:anim>
                                    <p:anim calcmode="lin" valueType="num">
                                      <p:cBhvr additive="base">
                                        <p:cTn id="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9"/>
                                        </p:tgtEl>
                                        <p:attrNameLst>
                                          <p:attrName>style.visibility</p:attrName>
                                        </p:attrNameLst>
                                      </p:cBhvr>
                                      <p:to>
                                        <p:strVal val="visible"/>
                                      </p:to>
                                    </p:set>
                                    <p:anim calcmode="lin" valueType="num">
                                      <p:cBhvr additive="base">
                                        <p:cTn id="13" dur="500" fill="hold"/>
                                        <p:tgtEl>
                                          <p:spTgt spid="77829"/>
                                        </p:tgtEl>
                                        <p:attrNameLst>
                                          <p:attrName>ppt_x</p:attrName>
                                        </p:attrNameLst>
                                      </p:cBhvr>
                                      <p:tavLst>
                                        <p:tav tm="0">
                                          <p:val>
                                            <p:strVal val="0-#ppt_w/2"/>
                                          </p:val>
                                        </p:tav>
                                        <p:tav tm="100000">
                                          <p:val>
                                            <p:strVal val="#ppt_x"/>
                                          </p:val>
                                        </p:tav>
                                      </p:tavLst>
                                    </p:anim>
                                    <p:anim calcmode="lin" valueType="num">
                                      <p:cBhvr additive="base">
                                        <p:cTn id="14"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7831"/>
                                        </p:tgtEl>
                                        <p:attrNameLst>
                                          <p:attrName>style.visibility</p:attrName>
                                        </p:attrNameLst>
                                      </p:cBhvr>
                                      <p:to>
                                        <p:strVal val="visible"/>
                                      </p:to>
                                    </p:set>
                                    <p:anim calcmode="lin" valueType="num">
                                      <p:cBhvr additive="base">
                                        <p:cTn id="19" dur="500" fill="hold"/>
                                        <p:tgtEl>
                                          <p:spTgt spid="77831"/>
                                        </p:tgtEl>
                                        <p:attrNameLst>
                                          <p:attrName>ppt_x</p:attrName>
                                        </p:attrNameLst>
                                      </p:cBhvr>
                                      <p:tavLst>
                                        <p:tav tm="0">
                                          <p:val>
                                            <p:strVal val="0-#ppt_w/2"/>
                                          </p:val>
                                        </p:tav>
                                        <p:tav tm="100000">
                                          <p:val>
                                            <p:strVal val="#ppt_x"/>
                                          </p:val>
                                        </p:tav>
                                      </p:tavLst>
                                    </p:anim>
                                    <p:anim calcmode="lin" valueType="num">
                                      <p:cBhvr additive="base">
                                        <p:cTn id="20"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33"/>
                                        </p:tgtEl>
                                        <p:attrNameLst>
                                          <p:attrName>style.visibility</p:attrName>
                                        </p:attrNameLst>
                                      </p:cBhvr>
                                      <p:to>
                                        <p:strVal val="visible"/>
                                      </p:to>
                                    </p:set>
                                    <p:anim calcmode="lin" valueType="num">
                                      <p:cBhvr additive="base">
                                        <p:cTn id="25" dur="500" fill="hold"/>
                                        <p:tgtEl>
                                          <p:spTgt spid="77833"/>
                                        </p:tgtEl>
                                        <p:attrNameLst>
                                          <p:attrName>ppt_x</p:attrName>
                                        </p:attrNameLst>
                                      </p:cBhvr>
                                      <p:tavLst>
                                        <p:tav tm="0">
                                          <p:val>
                                            <p:strVal val="0-#ppt_w/2"/>
                                          </p:val>
                                        </p:tav>
                                        <p:tav tm="100000">
                                          <p:val>
                                            <p:strVal val="#ppt_x"/>
                                          </p:val>
                                        </p:tav>
                                      </p:tavLst>
                                    </p:anim>
                                    <p:anim calcmode="lin" valueType="num">
                                      <p:cBhvr additive="base">
                                        <p:cTn id="26"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32"/>
                                        </p:tgtEl>
                                        <p:attrNameLst>
                                          <p:attrName>style.visibility</p:attrName>
                                        </p:attrNameLst>
                                      </p:cBhvr>
                                      <p:to>
                                        <p:strVal val="visible"/>
                                      </p:to>
                                    </p:set>
                                    <p:anim calcmode="lin" valueType="num">
                                      <p:cBhvr additive="base">
                                        <p:cTn id="31" dur="500" fill="hold"/>
                                        <p:tgtEl>
                                          <p:spTgt spid="77832"/>
                                        </p:tgtEl>
                                        <p:attrNameLst>
                                          <p:attrName>ppt_x</p:attrName>
                                        </p:attrNameLst>
                                      </p:cBhvr>
                                      <p:tavLst>
                                        <p:tav tm="0">
                                          <p:val>
                                            <p:strVal val="0-#ppt_w/2"/>
                                          </p:val>
                                        </p:tav>
                                        <p:tav tm="100000">
                                          <p:val>
                                            <p:strVal val="#ppt_x"/>
                                          </p:val>
                                        </p:tav>
                                      </p:tavLst>
                                    </p:anim>
                                    <p:anim calcmode="lin" valueType="num">
                                      <p:cBhvr additive="base">
                                        <p:cTn id="32" dur="5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7836"/>
                                        </p:tgtEl>
                                        <p:attrNameLst>
                                          <p:attrName>style.visibility</p:attrName>
                                        </p:attrNameLst>
                                      </p:cBhvr>
                                      <p:to>
                                        <p:strVal val="visible"/>
                                      </p:to>
                                    </p:set>
                                    <p:anim calcmode="lin" valueType="num">
                                      <p:cBhvr additive="base">
                                        <p:cTn id="37" dur="500" fill="hold"/>
                                        <p:tgtEl>
                                          <p:spTgt spid="77836"/>
                                        </p:tgtEl>
                                        <p:attrNameLst>
                                          <p:attrName>ppt_x</p:attrName>
                                        </p:attrNameLst>
                                      </p:cBhvr>
                                      <p:tavLst>
                                        <p:tav tm="0">
                                          <p:val>
                                            <p:strVal val="0-#ppt_w/2"/>
                                          </p:val>
                                        </p:tav>
                                        <p:tav tm="100000">
                                          <p:val>
                                            <p:strVal val="#ppt_x"/>
                                          </p:val>
                                        </p:tav>
                                      </p:tavLst>
                                    </p:anim>
                                    <p:anim calcmode="lin" valueType="num">
                                      <p:cBhvr additive="base">
                                        <p:cTn id="38" dur="500" fill="hold"/>
                                        <p:tgtEl>
                                          <p:spTgt spid="778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7837"/>
                                        </p:tgtEl>
                                        <p:attrNameLst>
                                          <p:attrName>style.visibility</p:attrName>
                                        </p:attrNameLst>
                                      </p:cBhvr>
                                      <p:to>
                                        <p:strVal val="visible"/>
                                      </p:to>
                                    </p:set>
                                    <p:anim calcmode="lin" valueType="num">
                                      <p:cBhvr additive="base">
                                        <p:cTn id="43" dur="500" fill="hold"/>
                                        <p:tgtEl>
                                          <p:spTgt spid="77837"/>
                                        </p:tgtEl>
                                        <p:attrNameLst>
                                          <p:attrName>ppt_x</p:attrName>
                                        </p:attrNameLst>
                                      </p:cBhvr>
                                      <p:tavLst>
                                        <p:tav tm="0">
                                          <p:val>
                                            <p:strVal val="0-#ppt_w/2"/>
                                          </p:val>
                                        </p:tav>
                                        <p:tav tm="100000">
                                          <p:val>
                                            <p:strVal val="#ppt_x"/>
                                          </p:val>
                                        </p:tav>
                                      </p:tavLst>
                                    </p:anim>
                                    <p:anim calcmode="lin" valueType="num">
                                      <p:cBhvr additive="base">
                                        <p:cTn id="44" dur="500" fill="hold"/>
                                        <p:tgtEl>
                                          <p:spTgt spid="778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lt">
                                    <p:tmPct val="100000"/>
                                  </p:iterate>
                                  <p:childTnLst>
                                    <p:set>
                                      <p:cBhvr>
                                        <p:cTn id="48" dur="1" fill="hold">
                                          <p:stCondLst>
                                            <p:cond delay="0"/>
                                          </p:stCondLst>
                                        </p:cTn>
                                        <p:tgtEl>
                                          <p:spTgt spid="77830"/>
                                        </p:tgtEl>
                                        <p:attrNameLst>
                                          <p:attrName>style.visibility</p:attrName>
                                        </p:attrNameLst>
                                      </p:cBhvr>
                                      <p:to>
                                        <p:strVal val="visible"/>
                                      </p:to>
                                    </p:set>
                                    <p:anim calcmode="lin" valueType="num">
                                      <p:cBhvr additive="base">
                                        <p:cTn id="49" dur="75" fill="hold"/>
                                        <p:tgtEl>
                                          <p:spTgt spid="77830"/>
                                        </p:tgtEl>
                                        <p:attrNameLst>
                                          <p:attrName>ppt_x</p:attrName>
                                        </p:attrNameLst>
                                      </p:cBhvr>
                                      <p:tavLst>
                                        <p:tav tm="0">
                                          <p:val>
                                            <p:strVal val="0-#ppt_w/2"/>
                                          </p:val>
                                        </p:tav>
                                        <p:tav tm="100000">
                                          <p:val>
                                            <p:strVal val="#ppt_x"/>
                                          </p:val>
                                        </p:tav>
                                      </p:tavLst>
                                    </p:anim>
                                    <p:anim calcmode="lin" valueType="num">
                                      <p:cBhvr additive="base">
                                        <p:cTn id="50" dur="75" fill="hold"/>
                                        <p:tgtEl>
                                          <p:spTgt spid="7783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7838"/>
                                        </p:tgtEl>
                                        <p:attrNameLst>
                                          <p:attrName>style.visibility</p:attrName>
                                        </p:attrNameLst>
                                      </p:cBhvr>
                                      <p:to>
                                        <p:strVal val="visible"/>
                                      </p:to>
                                    </p:set>
                                    <p:anim calcmode="lin" valueType="num">
                                      <p:cBhvr additive="base">
                                        <p:cTn id="55" dur="500" fill="hold"/>
                                        <p:tgtEl>
                                          <p:spTgt spid="77838"/>
                                        </p:tgtEl>
                                        <p:attrNameLst>
                                          <p:attrName>ppt_x</p:attrName>
                                        </p:attrNameLst>
                                      </p:cBhvr>
                                      <p:tavLst>
                                        <p:tav tm="0">
                                          <p:val>
                                            <p:strVal val="0-#ppt_w/2"/>
                                          </p:val>
                                        </p:tav>
                                        <p:tav tm="100000">
                                          <p:val>
                                            <p:strVal val="#ppt_x"/>
                                          </p:val>
                                        </p:tav>
                                      </p:tavLst>
                                    </p:anim>
                                    <p:anim calcmode="lin" valueType="num">
                                      <p:cBhvr additive="base">
                                        <p:cTn id="56" dur="500" fill="hold"/>
                                        <p:tgtEl>
                                          <p:spTgt spid="7783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7839"/>
                                        </p:tgtEl>
                                        <p:attrNameLst>
                                          <p:attrName>style.visibility</p:attrName>
                                        </p:attrNameLst>
                                      </p:cBhvr>
                                      <p:to>
                                        <p:strVal val="visible"/>
                                      </p:to>
                                    </p:set>
                                    <p:anim calcmode="lin" valueType="num">
                                      <p:cBhvr additive="base">
                                        <p:cTn id="61" dur="500" fill="hold"/>
                                        <p:tgtEl>
                                          <p:spTgt spid="77839"/>
                                        </p:tgtEl>
                                        <p:attrNameLst>
                                          <p:attrName>ppt_x</p:attrName>
                                        </p:attrNameLst>
                                      </p:cBhvr>
                                      <p:tavLst>
                                        <p:tav tm="0">
                                          <p:val>
                                            <p:strVal val="0-#ppt_w/2"/>
                                          </p:val>
                                        </p:tav>
                                        <p:tav tm="100000">
                                          <p:val>
                                            <p:strVal val="#ppt_x"/>
                                          </p:val>
                                        </p:tav>
                                      </p:tavLst>
                                    </p:anim>
                                    <p:anim calcmode="lin" valueType="num">
                                      <p:cBhvr additive="base">
                                        <p:cTn id="62" dur="500" fill="hold"/>
                                        <p:tgtEl>
                                          <p:spTgt spid="778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P spid="77829" grpId="0" autoUpdateAnimBg="0"/>
      <p:bldP spid="77830" grpId="0" autoUpdateAnimBg="0"/>
      <p:bldP spid="77832" grpId="0" autoUpdateAnimBg="0"/>
      <p:bldP spid="77833" grpId="0" autoUpdateAnimBg="0"/>
      <p:bldP spid="77837" grpId="0" animBg="1" autoUpdateAnimBg="0"/>
      <p:bldP spid="77839"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60419" name="Text Box 3"/>
          <p:cNvSpPr txBox="1">
            <a:spLocks noChangeArrowheads="1"/>
          </p:cNvSpPr>
          <p:nvPr/>
        </p:nvSpPr>
        <p:spPr bwMode="auto">
          <a:xfrm>
            <a:off x="136525" y="650875"/>
            <a:ext cx="6492875" cy="366713"/>
          </a:xfrm>
          <a:prstGeom prst="rect">
            <a:avLst/>
          </a:prstGeom>
          <a:noFill/>
          <a:ln w="9525">
            <a:noFill/>
            <a:miter lim="800000"/>
            <a:headEnd/>
            <a:tailEnd/>
          </a:ln>
        </p:spPr>
        <p:txBody>
          <a:bodyPr>
            <a:spAutoFit/>
          </a:bodyPr>
          <a:lstStyle/>
          <a:p>
            <a:endParaRPr lang="en-US" b="0" u="none"/>
          </a:p>
        </p:txBody>
      </p:sp>
      <p:sp>
        <p:nvSpPr>
          <p:cNvPr id="60420" name="Text Box 4"/>
          <p:cNvSpPr txBox="1">
            <a:spLocks noChangeArrowheads="1"/>
          </p:cNvSpPr>
          <p:nvPr/>
        </p:nvSpPr>
        <p:spPr bwMode="auto">
          <a:xfrm>
            <a:off x="0" y="533400"/>
            <a:ext cx="3140075" cy="396875"/>
          </a:xfrm>
          <a:prstGeom prst="rect">
            <a:avLst/>
          </a:prstGeom>
          <a:noFill/>
          <a:ln w="9525">
            <a:noFill/>
            <a:miter lim="800000"/>
            <a:headEnd/>
            <a:tailEnd/>
          </a:ln>
        </p:spPr>
        <p:txBody>
          <a:bodyPr>
            <a:spAutoFit/>
          </a:bodyPr>
          <a:lstStyle/>
          <a:p>
            <a:r>
              <a:rPr lang="en-US" sz="2000" b="0" u="none"/>
              <a:t>III.  EGYPTIAN CULTURE</a:t>
            </a:r>
          </a:p>
        </p:txBody>
      </p:sp>
      <p:sp>
        <p:nvSpPr>
          <p:cNvPr id="60421" name="Text Box 5"/>
          <p:cNvSpPr txBox="1">
            <a:spLocks noChangeArrowheads="1"/>
          </p:cNvSpPr>
          <p:nvPr/>
        </p:nvSpPr>
        <p:spPr bwMode="auto">
          <a:xfrm>
            <a:off x="533400" y="838200"/>
            <a:ext cx="8321675" cy="396875"/>
          </a:xfrm>
          <a:prstGeom prst="rect">
            <a:avLst/>
          </a:prstGeom>
          <a:noFill/>
          <a:ln w="9525">
            <a:noFill/>
            <a:miter lim="800000"/>
            <a:headEnd/>
            <a:tailEnd/>
          </a:ln>
        </p:spPr>
        <p:txBody>
          <a:bodyPr>
            <a:spAutoFit/>
          </a:bodyPr>
          <a:lstStyle/>
          <a:p>
            <a:r>
              <a:rPr lang="en-US" sz="2000" b="0" u="none"/>
              <a:t>B.  SOCIAL STRUCTURE</a:t>
            </a:r>
          </a:p>
        </p:txBody>
      </p:sp>
      <p:sp>
        <p:nvSpPr>
          <p:cNvPr id="60422" name="Text Box 6"/>
          <p:cNvSpPr txBox="1">
            <a:spLocks noChangeArrowheads="1"/>
          </p:cNvSpPr>
          <p:nvPr/>
        </p:nvSpPr>
        <p:spPr bwMode="auto">
          <a:xfrm>
            <a:off x="0" y="1447800"/>
            <a:ext cx="6797675" cy="1465263"/>
          </a:xfrm>
          <a:prstGeom prst="rect">
            <a:avLst/>
          </a:prstGeom>
          <a:noFill/>
          <a:ln w="9525">
            <a:noFill/>
            <a:miter lim="800000"/>
            <a:headEnd/>
            <a:tailEnd/>
          </a:ln>
        </p:spPr>
        <p:txBody>
          <a:bodyPr>
            <a:spAutoFit/>
          </a:bodyPr>
          <a:lstStyle/>
          <a:p>
            <a:pPr>
              <a:buFontTx/>
              <a:buChar char="•"/>
            </a:pPr>
            <a:r>
              <a:rPr lang="en-US" b="0"/>
              <a:t> Upper class</a:t>
            </a:r>
            <a:endParaRPr lang="en-US" b="0" u="none"/>
          </a:p>
          <a:p>
            <a:r>
              <a:rPr lang="en-US" b="0" u="none"/>
              <a:t>  Landowners (also known as aristocracy or nobility)</a:t>
            </a:r>
          </a:p>
          <a:p>
            <a:r>
              <a:rPr lang="en-US" b="0" u="none"/>
              <a:t>  Priests</a:t>
            </a:r>
          </a:p>
          <a:p>
            <a:r>
              <a:rPr lang="en-US" b="0" u="none"/>
              <a:t>  Army commanders</a:t>
            </a:r>
          </a:p>
          <a:p>
            <a:r>
              <a:rPr lang="en-US" b="0" u="none"/>
              <a:t>  Government officials</a:t>
            </a:r>
            <a:endParaRPr lang="en-US" b="0"/>
          </a:p>
        </p:txBody>
      </p:sp>
      <p:sp>
        <p:nvSpPr>
          <p:cNvPr id="60423" name="Text Box 8"/>
          <p:cNvSpPr txBox="1">
            <a:spLocks noChangeArrowheads="1"/>
          </p:cNvSpPr>
          <p:nvPr/>
        </p:nvSpPr>
        <p:spPr bwMode="auto">
          <a:xfrm>
            <a:off x="0" y="1143000"/>
            <a:ext cx="6797675" cy="366713"/>
          </a:xfrm>
          <a:prstGeom prst="rect">
            <a:avLst/>
          </a:prstGeom>
          <a:noFill/>
          <a:ln w="9525">
            <a:noFill/>
            <a:miter lim="800000"/>
            <a:headEnd/>
            <a:tailEnd/>
          </a:ln>
        </p:spPr>
        <p:txBody>
          <a:bodyPr>
            <a:spAutoFit/>
          </a:bodyPr>
          <a:lstStyle/>
          <a:p>
            <a:pPr>
              <a:buFontTx/>
              <a:buChar char="•"/>
            </a:pPr>
            <a:r>
              <a:rPr lang="en-US" b="0"/>
              <a:t> Royal Family</a:t>
            </a:r>
            <a:endParaRPr lang="en-US" b="0" u="none"/>
          </a:p>
        </p:txBody>
      </p:sp>
      <p:sp>
        <p:nvSpPr>
          <p:cNvPr id="78862" name="Text Box 14"/>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78863" name="Text Box 15"/>
          <p:cNvSpPr txBox="1">
            <a:spLocks noChangeArrowheads="1"/>
          </p:cNvSpPr>
          <p:nvPr/>
        </p:nvSpPr>
        <p:spPr bwMode="auto">
          <a:xfrm>
            <a:off x="0" y="2895600"/>
            <a:ext cx="3124200" cy="641350"/>
          </a:xfrm>
          <a:prstGeom prst="rect">
            <a:avLst/>
          </a:prstGeom>
          <a:noFill/>
          <a:ln w="9525">
            <a:noFill/>
            <a:miter lim="800000"/>
            <a:headEnd/>
            <a:tailEnd/>
          </a:ln>
        </p:spPr>
        <p:txBody>
          <a:bodyPr>
            <a:spAutoFit/>
          </a:bodyPr>
          <a:lstStyle/>
          <a:p>
            <a:pPr>
              <a:buFontTx/>
              <a:buChar char="•"/>
            </a:pPr>
            <a:r>
              <a:rPr lang="en-US" b="0" u="none"/>
              <a:t> </a:t>
            </a:r>
            <a:r>
              <a:rPr lang="en-US" b="0"/>
              <a:t>Middle Class</a:t>
            </a:r>
            <a:endParaRPr lang="en-US" b="0" u="none"/>
          </a:p>
          <a:p>
            <a:r>
              <a:rPr lang="en-US" b="0" u="none"/>
              <a:t>   (merchants / artisans)</a:t>
            </a:r>
          </a:p>
        </p:txBody>
      </p:sp>
      <p:pic>
        <p:nvPicPr>
          <p:cNvPr id="60426" name="Picture 17" descr="http://www.curiousantiquities.com/images/BronzeSpear.jpg"/>
          <p:cNvPicPr>
            <a:picLocks noChangeAspect="1" noChangeArrowheads="1"/>
          </p:cNvPicPr>
          <p:nvPr/>
        </p:nvPicPr>
        <p:blipFill>
          <a:blip r:embed="rId2" cstate="print"/>
          <a:srcRect/>
          <a:stretch>
            <a:fillRect/>
          </a:stretch>
        </p:blipFill>
        <p:spPr bwMode="auto">
          <a:xfrm>
            <a:off x="4495800" y="2438400"/>
            <a:ext cx="3371850" cy="708025"/>
          </a:xfrm>
          <a:prstGeom prst="rect">
            <a:avLst/>
          </a:prstGeom>
          <a:noFill/>
          <a:ln w="9525">
            <a:noFill/>
            <a:miter lim="800000"/>
            <a:headEnd/>
            <a:tailEnd/>
          </a:ln>
        </p:spPr>
      </p:pic>
      <p:sp>
        <p:nvSpPr>
          <p:cNvPr id="60427" name="Text Box 18"/>
          <p:cNvSpPr txBox="1">
            <a:spLocks noChangeArrowheads="1"/>
          </p:cNvSpPr>
          <p:nvPr/>
        </p:nvSpPr>
        <p:spPr bwMode="auto">
          <a:xfrm>
            <a:off x="4343400" y="3089275"/>
            <a:ext cx="3962400" cy="366713"/>
          </a:xfrm>
          <a:prstGeom prst="rect">
            <a:avLst/>
          </a:prstGeom>
          <a:noFill/>
          <a:ln w="9525">
            <a:noFill/>
            <a:miter lim="800000"/>
            <a:headEnd/>
            <a:tailEnd/>
          </a:ln>
        </p:spPr>
        <p:txBody>
          <a:bodyPr>
            <a:spAutoFit/>
          </a:bodyPr>
          <a:lstStyle/>
          <a:p>
            <a:r>
              <a:rPr lang="en-US" b="0" u="none">
                <a:solidFill>
                  <a:srgbClr val="663300"/>
                </a:solidFill>
              </a:rPr>
              <a:t>Egyptian bronze spear points, 300 BCE</a:t>
            </a:r>
          </a:p>
        </p:txBody>
      </p:sp>
      <p:pic>
        <p:nvPicPr>
          <p:cNvPr id="78868" name="Picture 20" descr="http://www.curiousantiquities.com/images/EgySphinxSm.jpg"/>
          <p:cNvPicPr>
            <a:picLocks noChangeAspect="1" noChangeArrowheads="1"/>
          </p:cNvPicPr>
          <p:nvPr/>
        </p:nvPicPr>
        <p:blipFill>
          <a:blip r:embed="rId3" cstate="print"/>
          <a:srcRect/>
          <a:stretch>
            <a:fillRect/>
          </a:stretch>
        </p:blipFill>
        <p:spPr bwMode="auto">
          <a:xfrm>
            <a:off x="4419600" y="2362200"/>
            <a:ext cx="3657600" cy="2571750"/>
          </a:xfrm>
          <a:prstGeom prst="rect">
            <a:avLst/>
          </a:prstGeom>
          <a:noFill/>
          <a:ln w="9525">
            <a:noFill/>
            <a:miter lim="800000"/>
            <a:headEnd/>
            <a:tailEnd/>
          </a:ln>
        </p:spPr>
      </p:pic>
      <p:sp>
        <p:nvSpPr>
          <p:cNvPr id="78869" name="Text Box 21"/>
          <p:cNvSpPr txBox="1">
            <a:spLocks noChangeArrowheads="1"/>
          </p:cNvSpPr>
          <p:nvPr/>
        </p:nvSpPr>
        <p:spPr bwMode="auto">
          <a:xfrm>
            <a:off x="3810000" y="4876800"/>
            <a:ext cx="4587875" cy="730250"/>
          </a:xfrm>
          <a:prstGeom prst="rect">
            <a:avLst/>
          </a:prstGeom>
          <a:noFill/>
          <a:ln w="9525">
            <a:noFill/>
            <a:miter lim="800000"/>
            <a:headEnd/>
            <a:tailEnd/>
          </a:ln>
        </p:spPr>
        <p:txBody>
          <a:bodyPr>
            <a:spAutoFit/>
          </a:bodyPr>
          <a:lstStyle/>
          <a:p>
            <a:pPr algn="ctr"/>
            <a:r>
              <a:rPr lang="en-US" sz="1400" u="none">
                <a:solidFill>
                  <a:srgbClr val="663300"/>
                </a:solidFill>
              </a:rPr>
              <a:t>Beautifully carved soapstone </a:t>
            </a:r>
          </a:p>
          <a:p>
            <a:pPr algn="ctr"/>
            <a:r>
              <a:rPr lang="en-US" sz="1400" u="none">
                <a:solidFill>
                  <a:srgbClr val="663300"/>
                </a:solidFill>
              </a:rPr>
              <a:t>Sphinx storage dish.</a:t>
            </a:r>
            <a:r>
              <a:rPr lang="en-US" sz="1400" b="0" u="none">
                <a:solidFill>
                  <a:srgbClr val="663300"/>
                </a:solidFill>
              </a:rPr>
              <a:t>  </a:t>
            </a:r>
          </a:p>
          <a:p>
            <a:pPr algn="ctr"/>
            <a:r>
              <a:rPr lang="en-US" sz="1400" b="0" i="1" u="none">
                <a:solidFill>
                  <a:srgbClr val="663300"/>
                </a:solidFill>
              </a:rPr>
              <a:t>Middle Kingdom period</a:t>
            </a:r>
            <a:endParaRPr lang="en-US" sz="1400" b="0" u="none">
              <a:solidFill>
                <a:srgbClr val="663300"/>
              </a:solidFill>
            </a:endParaRPr>
          </a:p>
        </p:txBody>
      </p:sp>
      <p:sp>
        <p:nvSpPr>
          <p:cNvPr id="78872" name="Text Box 24"/>
          <p:cNvSpPr txBox="1">
            <a:spLocks noChangeArrowheads="1"/>
          </p:cNvSpPr>
          <p:nvPr/>
        </p:nvSpPr>
        <p:spPr bwMode="auto">
          <a:xfrm>
            <a:off x="0" y="3505200"/>
            <a:ext cx="3733800" cy="641350"/>
          </a:xfrm>
          <a:prstGeom prst="rect">
            <a:avLst/>
          </a:prstGeom>
          <a:noFill/>
          <a:ln w="9525">
            <a:noFill/>
            <a:miter lim="800000"/>
            <a:headEnd/>
            <a:tailEnd/>
          </a:ln>
        </p:spPr>
        <p:txBody>
          <a:bodyPr>
            <a:spAutoFit/>
          </a:bodyPr>
          <a:lstStyle/>
          <a:p>
            <a:pPr>
              <a:buFontTx/>
              <a:buChar char="•"/>
            </a:pPr>
            <a:r>
              <a:rPr lang="en-US" b="0" u="none"/>
              <a:t> </a:t>
            </a:r>
            <a:r>
              <a:rPr lang="en-US" b="0"/>
              <a:t>Lower class</a:t>
            </a:r>
            <a:endParaRPr lang="en-US" b="0" u="none"/>
          </a:p>
          <a:p>
            <a:r>
              <a:rPr lang="en-US" b="0" u="none"/>
              <a:t>   (peasant farmers, unskilled laborers)</a:t>
            </a:r>
          </a:p>
        </p:txBody>
      </p:sp>
      <p:sp>
        <p:nvSpPr>
          <p:cNvPr id="78874" name="Text Box 26"/>
          <p:cNvSpPr txBox="1">
            <a:spLocks noChangeArrowheads="1"/>
          </p:cNvSpPr>
          <p:nvPr/>
        </p:nvSpPr>
        <p:spPr bwMode="auto">
          <a:xfrm>
            <a:off x="152400" y="4191000"/>
            <a:ext cx="3124200" cy="1474788"/>
          </a:xfrm>
          <a:prstGeom prst="rect">
            <a:avLst/>
          </a:prstGeom>
          <a:noFill/>
          <a:ln w="9525">
            <a:solidFill>
              <a:schemeClr val="tx1"/>
            </a:solidFill>
            <a:miter lim="800000"/>
            <a:headEnd/>
            <a:tailEnd/>
          </a:ln>
        </p:spPr>
        <p:txBody>
          <a:bodyPr>
            <a:spAutoFit/>
          </a:bodyPr>
          <a:lstStyle/>
          <a:p>
            <a:pPr algn="ctr"/>
            <a:r>
              <a:rPr lang="en-US" b="0" i="1" u="none">
                <a:solidFill>
                  <a:srgbClr val="FF0000"/>
                </a:solidFill>
              </a:rPr>
              <a:t>Socially Mobile classes</a:t>
            </a:r>
            <a:endParaRPr lang="en-US" b="0" u="none">
              <a:solidFill>
                <a:srgbClr val="FF0000"/>
              </a:solidFill>
            </a:endParaRPr>
          </a:p>
          <a:p>
            <a:pPr algn="ctr"/>
            <a:r>
              <a:rPr lang="en-US" b="0" u="none">
                <a:solidFill>
                  <a:schemeClr val="accent2"/>
                </a:solidFill>
              </a:rPr>
              <a:t>Not “locked in”, </a:t>
            </a:r>
          </a:p>
          <a:p>
            <a:pPr algn="ctr"/>
            <a:r>
              <a:rPr lang="en-US" b="0" u="none">
                <a:solidFill>
                  <a:schemeClr val="accent2"/>
                </a:solidFill>
              </a:rPr>
              <a:t>lower and middle classes </a:t>
            </a:r>
          </a:p>
          <a:p>
            <a:pPr algn="ctr"/>
            <a:r>
              <a:rPr lang="en-US" b="0">
                <a:solidFill>
                  <a:schemeClr val="accent2"/>
                </a:solidFill>
              </a:rPr>
              <a:t>could rise up</a:t>
            </a:r>
            <a:r>
              <a:rPr lang="en-US" b="0" u="none">
                <a:solidFill>
                  <a:schemeClr val="accent2"/>
                </a:solidFill>
              </a:rPr>
              <a:t> through marriage or through merit (success).</a:t>
            </a:r>
            <a:endParaRPr lang="en-US" b="0" i="1" u="none">
              <a:solidFill>
                <a:schemeClr val="accent2"/>
              </a:solidFill>
            </a:endParaRPr>
          </a:p>
        </p:txBody>
      </p:sp>
      <p:pic>
        <p:nvPicPr>
          <p:cNvPr id="78878" name="Picture 30" descr="Related Image"/>
          <p:cNvPicPr>
            <a:picLocks noChangeAspect="1" noChangeArrowheads="1"/>
          </p:cNvPicPr>
          <p:nvPr/>
        </p:nvPicPr>
        <p:blipFill>
          <a:blip r:embed="rId4" cstate="print"/>
          <a:srcRect/>
          <a:stretch>
            <a:fillRect/>
          </a:stretch>
        </p:blipFill>
        <p:spPr bwMode="auto">
          <a:xfrm>
            <a:off x="3581400" y="2133600"/>
            <a:ext cx="5410200" cy="2800350"/>
          </a:xfrm>
          <a:prstGeom prst="rect">
            <a:avLst/>
          </a:prstGeom>
          <a:noFill/>
          <a:ln w="9525">
            <a:noFill/>
            <a:miter lim="800000"/>
            <a:headEnd/>
            <a:tailEnd/>
          </a:ln>
        </p:spPr>
      </p:pic>
      <p:sp>
        <p:nvSpPr>
          <p:cNvPr id="78883" name="Text Box 35"/>
          <p:cNvSpPr txBox="1">
            <a:spLocks noChangeArrowheads="1"/>
          </p:cNvSpPr>
          <p:nvPr/>
        </p:nvSpPr>
        <p:spPr bwMode="auto">
          <a:xfrm>
            <a:off x="4038600" y="4876800"/>
            <a:ext cx="5105400" cy="942975"/>
          </a:xfrm>
          <a:prstGeom prst="rect">
            <a:avLst/>
          </a:prstGeom>
          <a:solidFill>
            <a:schemeClr val="bg1"/>
          </a:solidFill>
          <a:ln w="9525">
            <a:noFill/>
            <a:miter lim="800000"/>
            <a:headEnd/>
            <a:tailEnd/>
          </a:ln>
        </p:spPr>
        <p:txBody>
          <a:bodyPr>
            <a:spAutoFit/>
          </a:bodyPr>
          <a:lstStyle/>
          <a:p>
            <a:pPr algn="r"/>
            <a:r>
              <a:rPr lang="en-US" sz="1400" b="0" u="none">
                <a:solidFill>
                  <a:srgbClr val="663300"/>
                </a:solidFill>
              </a:rPr>
              <a:t>A.  Harvesting grain;  B. Musicians play for the workers in the fields;  C. Women winnowing the grain;  D. Scribes tally the farmer’s taxes;  E. The farmer’s son tending the livestock / cattle.</a:t>
            </a:r>
          </a:p>
          <a:p>
            <a:pPr algn="r"/>
            <a:endParaRPr lang="en-US" sz="1400" b="0" u="none">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63"/>
                                        </p:tgtEl>
                                        <p:attrNameLst>
                                          <p:attrName>style.visibility</p:attrName>
                                        </p:attrNameLst>
                                      </p:cBhvr>
                                      <p:to>
                                        <p:strVal val="visible"/>
                                      </p:to>
                                    </p:set>
                                    <p:anim calcmode="lin" valueType="num">
                                      <p:cBhvr additive="base">
                                        <p:cTn id="7" dur="500" fill="hold"/>
                                        <p:tgtEl>
                                          <p:spTgt spid="78863"/>
                                        </p:tgtEl>
                                        <p:attrNameLst>
                                          <p:attrName>ppt_x</p:attrName>
                                        </p:attrNameLst>
                                      </p:cBhvr>
                                      <p:tavLst>
                                        <p:tav tm="0">
                                          <p:val>
                                            <p:strVal val="0-#ppt_w/2"/>
                                          </p:val>
                                        </p:tav>
                                        <p:tav tm="100000">
                                          <p:val>
                                            <p:strVal val="#ppt_x"/>
                                          </p:val>
                                        </p:tav>
                                      </p:tavLst>
                                    </p:anim>
                                    <p:anim calcmode="lin" valueType="num">
                                      <p:cBhvr additive="base">
                                        <p:cTn id="8" dur="500" fill="hold"/>
                                        <p:tgtEl>
                                          <p:spTgt spid="788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8868"/>
                                        </p:tgtEl>
                                        <p:attrNameLst>
                                          <p:attrName>style.visibility</p:attrName>
                                        </p:attrNameLst>
                                      </p:cBhvr>
                                      <p:to>
                                        <p:strVal val="visible"/>
                                      </p:to>
                                    </p:set>
                                    <p:anim calcmode="lin" valueType="num">
                                      <p:cBhvr additive="base">
                                        <p:cTn id="13" dur="500" fill="hold"/>
                                        <p:tgtEl>
                                          <p:spTgt spid="78868"/>
                                        </p:tgtEl>
                                        <p:attrNameLst>
                                          <p:attrName>ppt_x</p:attrName>
                                        </p:attrNameLst>
                                      </p:cBhvr>
                                      <p:tavLst>
                                        <p:tav tm="0">
                                          <p:val>
                                            <p:strVal val="0-#ppt_w/2"/>
                                          </p:val>
                                        </p:tav>
                                        <p:tav tm="100000">
                                          <p:val>
                                            <p:strVal val="#ppt_x"/>
                                          </p:val>
                                        </p:tav>
                                      </p:tavLst>
                                    </p:anim>
                                    <p:anim calcmode="lin" valueType="num">
                                      <p:cBhvr additive="base">
                                        <p:cTn id="14" dur="500" fill="hold"/>
                                        <p:tgtEl>
                                          <p:spTgt spid="788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69"/>
                                        </p:tgtEl>
                                        <p:attrNameLst>
                                          <p:attrName>style.visibility</p:attrName>
                                        </p:attrNameLst>
                                      </p:cBhvr>
                                      <p:to>
                                        <p:strVal val="visible"/>
                                      </p:to>
                                    </p:set>
                                    <p:anim calcmode="lin" valueType="num">
                                      <p:cBhvr additive="base">
                                        <p:cTn id="19" dur="500" fill="hold"/>
                                        <p:tgtEl>
                                          <p:spTgt spid="78869"/>
                                        </p:tgtEl>
                                        <p:attrNameLst>
                                          <p:attrName>ppt_x</p:attrName>
                                        </p:attrNameLst>
                                      </p:cBhvr>
                                      <p:tavLst>
                                        <p:tav tm="0">
                                          <p:val>
                                            <p:strVal val="0-#ppt_w/2"/>
                                          </p:val>
                                        </p:tav>
                                        <p:tav tm="100000">
                                          <p:val>
                                            <p:strVal val="#ppt_x"/>
                                          </p:val>
                                        </p:tav>
                                      </p:tavLst>
                                    </p:anim>
                                    <p:anim calcmode="lin" valueType="num">
                                      <p:cBhvr additive="base">
                                        <p:cTn id="20" dur="500" fill="hold"/>
                                        <p:tgtEl>
                                          <p:spTgt spid="788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72"/>
                                        </p:tgtEl>
                                        <p:attrNameLst>
                                          <p:attrName>style.visibility</p:attrName>
                                        </p:attrNameLst>
                                      </p:cBhvr>
                                      <p:to>
                                        <p:strVal val="visible"/>
                                      </p:to>
                                    </p:set>
                                    <p:anim calcmode="lin" valueType="num">
                                      <p:cBhvr additive="base">
                                        <p:cTn id="25" dur="500" fill="hold"/>
                                        <p:tgtEl>
                                          <p:spTgt spid="78872"/>
                                        </p:tgtEl>
                                        <p:attrNameLst>
                                          <p:attrName>ppt_x</p:attrName>
                                        </p:attrNameLst>
                                      </p:cBhvr>
                                      <p:tavLst>
                                        <p:tav tm="0">
                                          <p:val>
                                            <p:strVal val="0-#ppt_w/2"/>
                                          </p:val>
                                        </p:tav>
                                        <p:tav tm="100000">
                                          <p:val>
                                            <p:strVal val="#ppt_x"/>
                                          </p:val>
                                        </p:tav>
                                      </p:tavLst>
                                    </p:anim>
                                    <p:anim calcmode="lin" valueType="num">
                                      <p:cBhvr additive="base">
                                        <p:cTn id="26" dur="500" fill="hold"/>
                                        <p:tgtEl>
                                          <p:spTgt spid="7887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8878"/>
                                        </p:tgtEl>
                                        <p:attrNameLst>
                                          <p:attrName>style.visibility</p:attrName>
                                        </p:attrNameLst>
                                      </p:cBhvr>
                                      <p:to>
                                        <p:strVal val="visible"/>
                                      </p:to>
                                    </p:set>
                                    <p:anim calcmode="lin" valueType="num">
                                      <p:cBhvr additive="base">
                                        <p:cTn id="31" dur="500" fill="hold"/>
                                        <p:tgtEl>
                                          <p:spTgt spid="78878"/>
                                        </p:tgtEl>
                                        <p:attrNameLst>
                                          <p:attrName>ppt_x</p:attrName>
                                        </p:attrNameLst>
                                      </p:cBhvr>
                                      <p:tavLst>
                                        <p:tav tm="0">
                                          <p:val>
                                            <p:strVal val="0-#ppt_w/2"/>
                                          </p:val>
                                        </p:tav>
                                        <p:tav tm="100000">
                                          <p:val>
                                            <p:strVal val="#ppt_x"/>
                                          </p:val>
                                        </p:tav>
                                      </p:tavLst>
                                    </p:anim>
                                    <p:anim calcmode="lin" valueType="num">
                                      <p:cBhvr additive="base">
                                        <p:cTn id="32" dur="500" fill="hold"/>
                                        <p:tgtEl>
                                          <p:spTgt spid="7887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8883"/>
                                        </p:tgtEl>
                                        <p:attrNameLst>
                                          <p:attrName>style.visibility</p:attrName>
                                        </p:attrNameLst>
                                      </p:cBhvr>
                                      <p:to>
                                        <p:strVal val="visible"/>
                                      </p:to>
                                    </p:set>
                                    <p:anim calcmode="lin" valueType="num">
                                      <p:cBhvr additive="base">
                                        <p:cTn id="37" dur="500" fill="hold"/>
                                        <p:tgtEl>
                                          <p:spTgt spid="78883"/>
                                        </p:tgtEl>
                                        <p:attrNameLst>
                                          <p:attrName>ppt_x</p:attrName>
                                        </p:attrNameLst>
                                      </p:cBhvr>
                                      <p:tavLst>
                                        <p:tav tm="0">
                                          <p:val>
                                            <p:strVal val="0-#ppt_w/2"/>
                                          </p:val>
                                        </p:tav>
                                        <p:tav tm="100000">
                                          <p:val>
                                            <p:strVal val="#ppt_x"/>
                                          </p:val>
                                        </p:tav>
                                      </p:tavLst>
                                    </p:anim>
                                    <p:anim calcmode="lin" valueType="num">
                                      <p:cBhvr additive="base">
                                        <p:cTn id="38" dur="500" fill="hold"/>
                                        <p:tgtEl>
                                          <p:spTgt spid="788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8874"/>
                                        </p:tgtEl>
                                        <p:attrNameLst>
                                          <p:attrName>style.visibility</p:attrName>
                                        </p:attrNameLst>
                                      </p:cBhvr>
                                      <p:to>
                                        <p:strVal val="visible"/>
                                      </p:to>
                                    </p:set>
                                    <p:anim calcmode="lin" valueType="num">
                                      <p:cBhvr additive="base">
                                        <p:cTn id="43" dur="500" fill="hold"/>
                                        <p:tgtEl>
                                          <p:spTgt spid="78874"/>
                                        </p:tgtEl>
                                        <p:attrNameLst>
                                          <p:attrName>ppt_x</p:attrName>
                                        </p:attrNameLst>
                                      </p:cBhvr>
                                      <p:tavLst>
                                        <p:tav tm="0">
                                          <p:val>
                                            <p:strVal val="0-#ppt_w/2"/>
                                          </p:val>
                                        </p:tav>
                                        <p:tav tm="100000">
                                          <p:val>
                                            <p:strVal val="#ppt_x"/>
                                          </p:val>
                                        </p:tav>
                                      </p:tavLst>
                                    </p:anim>
                                    <p:anim calcmode="lin" valueType="num">
                                      <p:cBhvr additive="base">
                                        <p:cTn id="44" dur="500" fill="hold"/>
                                        <p:tgtEl>
                                          <p:spTgt spid="7887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8862"/>
                                        </p:tgtEl>
                                        <p:attrNameLst>
                                          <p:attrName>style.visibility</p:attrName>
                                        </p:attrNameLst>
                                      </p:cBhvr>
                                      <p:to>
                                        <p:strVal val="visible"/>
                                      </p:to>
                                    </p:set>
                                    <p:anim calcmode="lin" valueType="num">
                                      <p:cBhvr additive="base">
                                        <p:cTn id="49" dur="500" fill="hold"/>
                                        <p:tgtEl>
                                          <p:spTgt spid="78862"/>
                                        </p:tgtEl>
                                        <p:attrNameLst>
                                          <p:attrName>ppt_x</p:attrName>
                                        </p:attrNameLst>
                                      </p:cBhvr>
                                      <p:tavLst>
                                        <p:tav tm="0">
                                          <p:val>
                                            <p:strVal val="0-#ppt_w/2"/>
                                          </p:val>
                                        </p:tav>
                                        <p:tav tm="100000">
                                          <p:val>
                                            <p:strVal val="#ppt_x"/>
                                          </p:val>
                                        </p:tav>
                                      </p:tavLst>
                                    </p:anim>
                                    <p:anim calcmode="lin" valueType="num">
                                      <p:cBhvr additive="base">
                                        <p:cTn id="50" dur="500" fill="hold"/>
                                        <p:tgtEl>
                                          <p:spTgt spid="788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2" grpId="0" autoUpdateAnimBg="0"/>
      <p:bldP spid="78863" grpId="0" autoUpdateAnimBg="0"/>
      <p:bldP spid="78869" grpId="0" autoUpdateAnimBg="0"/>
      <p:bldP spid="78872" grpId="0" autoUpdateAnimBg="0"/>
      <p:bldP spid="78874" grpId="0" animBg="1" autoUpdateAnimBg="0"/>
      <p:bldP spid="7888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61443" name="Text Box 3"/>
          <p:cNvSpPr txBox="1">
            <a:spLocks noChangeArrowheads="1"/>
          </p:cNvSpPr>
          <p:nvPr/>
        </p:nvSpPr>
        <p:spPr bwMode="auto">
          <a:xfrm>
            <a:off x="136525" y="650875"/>
            <a:ext cx="6492875" cy="366713"/>
          </a:xfrm>
          <a:prstGeom prst="rect">
            <a:avLst/>
          </a:prstGeom>
          <a:noFill/>
          <a:ln w="9525">
            <a:noFill/>
            <a:miter lim="800000"/>
            <a:headEnd/>
            <a:tailEnd/>
          </a:ln>
        </p:spPr>
        <p:txBody>
          <a:bodyPr>
            <a:spAutoFit/>
          </a:bodyPr>
          <a:lstStyle/>
          <a:p>
            <a:endParaRPr lang="en-US" b="0" u="none"/>
          </a:p>
        </p:txBody>
      </p:sp>
      <p:sp>
        <p:nvSpPr>
          <p:cNvPr id="61444" name="Text Box 4"/>
          <p:cNvSpPr txBox="1">
            <a:spLocks noChangeArrowheads="1"/>
          </p:cNvSpPr>
          <p:nvPr/>
        </p:nvSpPr>
        <p:spPr bwMode="auto">
          <a:xfrm>
            <a:off x="0" y="533400"/>
            <a:ext cx="3140075" cy="396875"/>
          </a:xfrm>
          <a:prstGeom prst="rect">
            <a:avLst/>
          </a:prstGeom>
          <a:noFill/>
          <a:ln w="9525">
            <a:noFill/>
            <a:miter lim="800000"/>
            <a:headEnd/>
            <a:tailEnd/>
          </a:ln>
        </p:spPr>
        <p:txBody>
          <a:bodyPr>
            <a:spAutoFit/>
          </a:bodyPr>
          <a:lstStyle/>
          <a:p>
            <a:r>
              <a:rPr lang="en-US" sz="2000" b="0" u="none"/>
              <a:t>III.  EGYPTIAN CULTURE</a:t>
            </a:r>
          </a:p>
        </p:txBody>
      </p:sp>
      <p:sp>
        <p:nvSpPr>
          <p:cNvPr id="61445" name="Text Box 5"/>
          <p:cNvSpPr txBox="1">
            <a:spLocks noChangeArrowheads="1"/>
          </p:cNvSpPr>
          <p:nvPr/>
        </p:nvSpPr>
        <p:spPr bwMode="auto">
          <a:xfrm>
            <a:off x="533400" y="838200"/>
            <a:ext cx="8321675" cy="396875"/>
          </a:xfrm>
          <a:prstGeom prst="rect">
            <a:avLst/>
          </a:prstGeom>
          <a:noFill/>
          <a:ln w="9525">
            <a:noFill/>
            <a:miter lim="800000"/>
            <a:headEnd/>
            <a:tailEnd/>
          </a:ln>
        </p:spPr>
        <p:txBody>
          <a:bodyPr>
            <a:spAutoFit/>
          </a:bodyPr>
          <a:lstStyle/>
          <a:p>
            <a:r>
              <a:rPr lang="en-US" sz="2000" b="0" u="none"/>
              <a:t>B.  SOCIETY STRUCTURE</a:t>
            </a:r>
          </a:p>
        </p:txBody>
      </p:sp>
      <p:sp>
        <p:nvSpPr>
          <p:cNvPr id="61446" name="Text Box 6"/>
          <p:cNvSpPr txBox="1">
            <a:spLocks noChangeArrowheads="1"/>
          </p:cNvSpPr>
          <p:nvPr/>
        </p:nvSpPr>
        <p:spPr bwMode="auto">
          <a:xfrm>
            <a:off x="0" y="1447800"/>
            <a:ext cx="6797675" cy="1465263"/>
          </a:xfrm>
          <a:prstGeom prst="rect">
            <a:avLst/>
          </a:prstGeom>
          <a:noFill/>
          <a:ln w="9525">
            <a:noFill/>
            <a:miter lim="800000"/>
            <a:headEnd/>
            <a:tailEnd/>
          </a:ln>
        </p:spPr>
        <p:txBody>
          <a:bodyPr>
            <a:spAutoFit/>
          </a:bodyPr>
          <a:lstStyle/>
          <a:p>
            <a:pPr>
              <a:buFontTx/>
              <a:buChar char="•"/>
            </a:pPr>
            <a:r>
              <a:rPr lang="en-US" b="0"/>
              <a:t> Upper class</a:t>
            </a:r>
            <a:endParaRPr lang="en-US" b="0" u="none"/>
          </a:p>
          <a:p>
            <a:r>
              <a:rPr lang="en-US" b="0" u="none"/>
              <a:t>  Landowners (also known as aristocracy or nobility)</a:t>
            </a:r>
          </a:p>
          <a:p>
            <a:r>
              <a:rPr lang="en-US" b="0" u="none"/>
              <a:t>  Priests</a:t>
            </a:r>
          </a:p>
          <a:p>
            <a:r>
              <a:rPr lang="en-US" b="0" u="none"/>
              <a:t>  Army commanders</a:t>
            </a:r>
          </a:p>
          <a:p>
            <a:r>
              <a:rPr lang="en-US" b="0" u="none"/>
              <a:t>  Government officials</a:t>
            </a:r>
            <a:endParaRPr lang="en-US" b="0"/>
          </a:p>
        </p:txBody>
      </p:sp>
      <p:sp>
        <p:nvSpPr>
          <p:cNvPr id="61447" name="Text Box 7"/>
          <p:cNvSpPr txBox="1">
            <a:spLocks noChangeArrowheads="1"/>
          </p:cNvSpPr>
          <p:nvPr/>
        </p:nvSpPr>
        <p:spPr bwMode="auto">
          <a:xfrm>
            <a:off x="0" y="1143000"/>
            <a:ext cx="6797675" cy="366713"/>
          </a:xfrm>
          <a:prstGeom prst="rect">
            <a:avLst/>
          </a:prstGeom>
          <a:noFill/>
          <a:ln w="9525">
            <a:noFill/>
            <a:miter lim="800000"/>
            <a:headEnd/>
            <a:tailEnd/>
          </a:ln>
        </p:spPr>
        <p:txBody>
          <a:bodyPr>
            <a:spAutoFit/>
          </a:bodyPr>
          <a:lstStyle/>
          <a:p>
            <a:pPr>
              <a:buFontTx/>
              <a:buChar char="•"/>
            </a:pPr>
            <a:r>
              <a:rPr lang="en-US" b="0"/>
              <a:t> Royal Family</a:t>
            </a:r>
            <a:endParaRPr lang="en-US" b="0" u="none"/>
          </a:p>
        </p:txBody>
      </p:sp>
      <p:sp>
        <p:nvSpPr>
          <p:cNvPr id="61448" name="Text Box 8"/>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61449" name="Text Box 9"/>
          <p:cNvSpPr txBox="1">
            <a:spLocks noChangeArrowheads="1"/>
          </p:cNvSpPr>
          <p:nvPr/>
        </p:nvSpPr>
        <p:spPr bwMode="auto">
          <a:xfrm>
            <a:off x="0" y="2895600"/>
            <a:ext cx="3124200" cy="641350"/>
          </a:xfrm>
          <a:prstGeom prst="rect">
            <a:avLst/>
          </a:prstGeom>
          <a:noFill/>
          <a:ln w="9525">
            <a:noFill/>
            <a:miter lim="800000"/>
            <a:headEnd/>
            <a:tailEnd/>
          </a:ln>
        </p:spPr>
        <p:txBody>
          <a:bodyPr>
            <a:spAutoFit/>
          </a:bodyPr>
          <a:lstStyle/>
          <a:p>
            <a:pPr>
              <a:buFontTx/>
              <a:buChar char="•"/>
            </a:pPr>
            <a:r>
              <a:rPr lang="en-US" b="0" u="none"/>
              <a:t> </a:t>
            </a:r>
            <a:r>
              <a:rPr lang="en-US" b="0"/>
              <a:t>Middle Class</a:t>
            </a:r>
            <a:endParaRPr lang="en-US" b="0" u="none"/>
          </a:p>
          <a:p>
            <a:r>
              <a:rPr lang="en-US" b="0" u="none"/>
              <a:t>   (merchants / artisans)</a:t>
            </a:r>
          </a:p>
        </p:txBody>
      </p:sp>
      <p:sp>
        <p:nvSpPr>
          <p:cNvPr id="61450" name="Text Box 14"/>
          <p:cNvSpPr txBox="1">
            <a:spLocks noChangeArrowheads="1"/>
          </p:cNvSpPr>
          <p:nvPr/>
        </p:nvSpPr>
        <p:spPr bwMode="auto">
          <a:xfrm>
            <a:off x="0" y="3505200"/>
            <a:ext cx="3673475" cy="641350"/>
          </a:xfrm>
          <a:prstGeom prst="rect">
            <a:avLst/>
          </a:prstGeom>
          <a:noFill/>
          <a:ln w="9525">
            <a:noFill/>
            <a:miter lim="800000"/>
            <a:headEnd/>
            <a:tailEnd/>
          </a:ln>
        </p:spPr>
        <p:txBody>
          <a:bodyPr>
            <a:spAutoFit/>
          </a:bodyPr>
          <a:lstStyle/>
          <a:p>
            <a:pPr>
              <a:buFontTx/>
              <a:buChar char="•"/>
            </a:pPr>
            <a:r>
              <a:rPr lang="en-US" b="0" u="none"/>
              <a:t> </a:t>
            </a:r>
            <a:r>
              <a:rPr lang="en-US" b="0"/>
              <a:t>Lower class</a:t>
            </a:r>
            <a:endParaRPr lang="en-US" b="0" u="none"/>
          </a:p>
          <a:p>
            <a:r>
              <a:rPr lang="en-US" b="0" u="none"/>
              <a:t>   (peasant farmers, unskilled laborers</a:t>
            </a:r>
          </a:p>
        </p:txBody>
      </p:sp>
      <p:sp>
        <p:nvSpPr>
          <p:cNvPr id="61451" name="Text Box 15"/>
          <p:cNvSpPr txBox="1">
            <a:spLocks noChangeArrowheads="1"/>
          </p:cNvSpPr>
          <p:nvPr/>
        </p:nvSpPr>
        <p:spPr bwMode="auto">
          <a:xfrm>
            <a:off x="152400" y="4191000"/>
            <a:ext cx="3124200" cy="1474788"/>
          </a:xfrm>
          <a:prstGeom prst="rect">
            <a:avLst/>
          </a:prstGeom>
          <a:noFill/>
          <a:ln w="9525">
            <a:solidFill>
              <a:schemeClr val="tx1"/>
            </a:solidFill>
            <a:miter lim="800000"/>
            <a:headEnd/>
            <a:tailEnd/>
          </a:ln>
        </p:spPr>
        <p:txBody>
          <a:bodyPr>
            <a:spAutoFit/>
          </a:bodyPr>
          <a:lstStyle/>
          <a:p>
            <a:pPr algn="ctr"/>
            <a:r>
              <a:rPr lang="en-US" b="0" i="1" u="none">
                <a:solidFill>
                  <a:srgbClr val="FF0000"/>
                </a:solidFill>
              </a:rPr>
              <a:t>Socially Mobile classes</a:t>
            </a:r>
            <a:endParaRPr lang="en-US" b="0" u="none">
              <a:solidFill>
                <a:srgbClr val="FF0000"/>
              </a:solidFill>
            </a:endParaRPr>
          </a:p>
          <a:p>
            <a:pPr algn="ctr"/>
            <a:r>
              <a:rPr lang="en-US" b="0" u="none">
                <a:solidFill>
                  <a:schemeClr val="accent2"/>
                </a:solidFill>
              </a:rPr>
              <a:t>Not “locked in”, </a:t>
            </a:r>
          </a:p>
          <a:p>
            <a:pPr algn="ctr"/>
            <a:r>
              <a:rPr lang="en-US" b="0" u="none">
                <a:solidFill>
                  <a:schemeClr val="accent2"/>
                </a:solidFill>
              </a:rPr>
              <a:t>lower and middle classes </a:t>
            </a:r>
          </a:p>
          <a:p>
            <a:pPr algn="ctr"/>
            <a:r>
              <a:rPr lang="en-US" b="0">
                <a:solidFill>
                  <a:schemeClr val="accent2"/>
                </a:solidFill>
              </a:rPr>
              <a:t>could rise up</a:t>
            </a:r>
            <a:r>
              <a:rPr lang="en-US" b="0" u="none">
                <a:solidFill>
                  <a:schemeClr val="accent2"/>
                </a:solidFill>
              </a:rPr>
              <a:t> through marriage or through merit (success).</a:t>
            </a:r>
            <a:endParaRPr lang="en-US" b="0" i="1" u="none">
              <a:solidFill>
                <a:schemeClr val="accent2"/>
              </a:solidFill>
            </a:endParaRPr>
          </a:p>
        </p:txBody>
      </p:sp>
      <p:sp>
        <p:nvSpPr>
          <p:cNvPr id="79890" name="Text Box 18"/>
          <p:cNvSpPr txBox="1">
            <a:spLocks noChangeArrowheads="1"/>
          </p:cNvSpPr>
          <p:nvPr/>
        </p:nvSpPr>
        <p:spPr bwMode="auto">
          <a:xfrm>
            <a:off x="152400" y="4191000"/>
            <a:ext cx="3200400" cy="2298700"/>
          </a:xfrm>
          <a:prstGeom prst="rect">
            <a:avLst/>
          </a:prstGeom>
          <a:solidFill>
            <a:schemeClr val="bg1"/>
          </a:solidFill>
          <a:ln w="9525">
            <a:solidFill>
              <a:srgbClr val="FF0000"/>
            </a:solidFill>
            <a:miter lim="800000"/>
            <a:headEnd/>
            <a:tailEnd/>
          </a:ln>
        </p:spPr>
        <p:txBody>
          <a:bodyPr>
            <a:spAutoFit/>
          </a:bodyPr>
          <a:lstStyle/>
          <a:p>
            <a:r>
              <a:rPr lang="en-US" b="0" u="none"/>
              <a:t>2.  </a:t>
            </a:r>
            <a:r>
              <a:rPr lang="en-US" u="none">
                <a:solidFill>
                  <a:srgbClr val="FF0000"/>
                </a:solidFill>
              </a:rPr>
              <a:t>Women</a:t>
            </a:r>
            <a:r>
              <a:rPr lang="en-US" b="0" u="none"/>
              <a:t> had many of the</a:t>
            </a:r>
          </a:p>
          <a:p>
            <a:r>
              <a:rPr lang="en-US" b="0" u="none"/>
              <a:t>         same rights as men,</a:t>
            </a:r>
          </a:p>
          <a:p>
            <a:r>
              <a:rPr lang="en-US" b="0" u="none"/>
              <a:t>         could own property, </a:t>
            </a:r>
          </a:p>
          <a:p>
            <a:r>
              <a:rPr lang="en-US" b="0" u="none"/>
              <a:t>          could seek divorce. </a:t>
            </a:r>
          </a:p>
          <a:p>
            <a:endParaRPr lang="en-US" b="0" u="none"/>
          </a:p>
          <a:p>
            <a:r>
              <a:rPr lang="en-US" b="0" u="none"/>
              <a:t>        Later we’ll discover </a:t>
            </a:r>
          </a:p>
          <a:p>
            <a:r>
              <a:rPr lang="en-US" b="0" u="none"/>
              <a:t>         a couple of women </a:t>
            </a:r>
          </a:p>
          <a:p>
            <a:r>
              <a:rPr lang="en-US" b="0" u="none"/>
              <a:t>    who actually ruled Egypt!</a:t>
            </a:r>
          </a:p>
        </p:txBody>
      </p:sp>
      <p:pic>
        <p:nvPicPr>
          <p:cNvPr id="61453" name="Picture 22" descr="Related Image"/>
          <p:cNvPicPr>
            <a:picLocks noChangeAspect="1" noChangeArrowheads="1"/>
          </p:cNvPicPr>
          <p:nvPr/>
        </p:nvPicPr>
        <p:blipFill>
          <a:blip r:embed="rId3" cstate="print"/>
          <a:srcRect/>
          <a:stretch>
            <a:fillRect/>
          </a:stretch>
        </p:blipFill>
        <p:spPr bwMode="auto">
          <a:xfrm>
            <a:off x="3429000" y="3554413"/>
            <a:ext cx="5715000" cy="3303587"/>
          </a:xfrm>
          <a:prstGeom prst="rect">
            <a:avLst/>
          </a:prstGeom>
          <a:noFill/>
          <a:ln w="9525">
            <a:noFill/>
            <a:miter lim="800000"/>
            <a:headEnd/>
            <a:tailEnd/>
          </a:ln>
        </p:spPr>
      </p:pic>
      <p:sp>
        <p:nvSpPr>
          <p:cNvPr id="61454" name="Text Box 27"/>
          <p:cNvSpPr txBox="1">
            <a:spLocks noChangeArrowheads="1"/>
          </p:cNvSpPr>
          <p:nvPr/>
        </p:nvSpPr>
        <p:spPr bwMode="auto">
          <a:xfrm>
            <a:off x="5486400" y="457200"/>
            <a:ext cx="3657600" cy="3340100"/>
          </a:xfrm>
          <a:prstGeom prst="rect">
            <a:avLst/>
          </a:prstGeom>
          <a:solidFill>
            <a:srgbClr val="663300"/>
          </a:solidFill>
          <a:ln w="9525">
            <a:solidFill>
              <a:srgbClr val="800080"/>
            </a:solidFill>
            <a:miter lim="800000"/>
            <a:headEnd/>
            <a:tailEnd/>
          </a:ln>
        </p:spPr>
        <p:txBody>
          <a:bodyPr>
            <a:spAutoFit/>
          </a:bodyPr>
          <a:lstStyle/>
          <a:p>
            <a:pPr algn="ctr"/>
            <a:r>
              <a:rPr lang="en-US" sz="2000" i="1" u="none">
                <a:solidFill>
                  <a:srgbClr val="FFFF00"/>
                </a:solidFill>
              </a:rPr>
              <a:t>Did you know…</a:t>
            </a:r>
            <a:endParaRPr lang="en-US" sz="1600" b="0" u="none">
              <a:solidFill>
                <a:srgbClr val="FFFF00"/>
              </a:solidFill>
            </a:endParaRPr>
          </a:p>
          <a:p>
            <a:pPr algn="ctr"/>
            <a:r>
              <a:rPr lang="en-US" sz="1600" b="0" u="none">
                <a:solidFill>
                  <a:srgbClr val="FFFF00"/>
                </a:solidFill>
              </a:rPr>
              <a:t>Men and women </a:t>
            </a:r>
          </a:p>
          <a:p>
            <a:pPr algn="ctr"/>
            <a:r>
              <a:rPr lang="en-US" sz="1600" b="0" u="none">
                <a:solidFill>
                  <a:srgbClr val="FFFF00"/>
                </a:solidFill>
              </a:rPr>
              <a:t>wore makeup in Egypt. </a:t>
            </a:r>
          </a:p>
          <a:p>
            <a:pPr algn="ctr"/>
            <a:r>
              <a:rPr lang="en-US" sz="1600" b="0" u="none">
                <a:solidFill>
                  <a:srgbClr val="FFFF00"/>
                </a:solidFill>
              </a:rPr>
              <a:t> </a:t>
            </a:r>
          </a:p>
          <a:p>
            <a:pPr algn="ctr"/>
            <a:r>
              <a:rPr lang="en-US" sz="1600" b="0" u="none">
                <a:solidFill>
                  <a:srgbClr val="FFFF00"/>
                </a:solidFill>
              </a:rPr>
              <a:t>The dark-lined eyes that look out at us from the artwork of ancient Egypt was the height of fashion and was called kohl – powdered minerals mixed with water and applied with a small stick.  Both genders also wore lipstick – crushed red ocher (iron oxide) mixed with oil.    </a:t>
            </a:r>
          </a:p>
          <a:p>
            <a:pPr algn="ctr"/>
            <a:r>
              <a:rPr lang="en-US" sz="1600" b="0" i="1" u="none">
                <a:solidFill>
                  <a:srgbClr val="FFFF00"/>
                </a:solidFill>
              </a:rPr>
              <a:t>Read text p. 37  for more cool info. about </a:t>
            </a:r>
          </a:p>
          <a:p>
            <a:pPr algn="ctr"/>
            <a:r>
              <a:rPr lang="en-US" sz="1600" b="0" i="1" u="none">
                <a:solidFill>
                  <a:srgbClr val="FFFF00"/>
                </a:solidFill>
              </a:rPr>
              <a:t>Egyptian cosmetics.</a:t>
            </a:r>
            <a:endParaRPr lang="en-US" sz="1600" b="0" u="none">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79890"/>
                                        </p:tgtEl>
                                        <p:attrNameLst>
                                          <p:attrName>style.visibility</p:attrName>
                                        </p:attrNameLst>
                                      </p:cBhvr>
                                      <p:to>
                                        <p:strVal val="visible"/>
                                      </p:to>
                                    </p:set>
                                    <p:anim calcmode="lin" valueType="num">
                                      <p:cBhvr additive="base">
                                        <p:cTn id="7" dur="75" fill="hold"/>
                                        <p:tgtEl>
                                          <p:spTgt spid="79890"/>
                                        </p:tgtEl>
                                        <p:attrNameLst>
                                          <p:attrName>ppt_x</p:attrName>
                                        </p:attrNameLst>
                                      </p:cBhvr>
                                      <p:tavLst>
                                        <p:tav tm="0">
                                          <p:val>
                                            <p:strVal val="0-#ppt_w/2"/>
                                          </p:val>
                                        </p:tav>
                                        <p:tav tm="100000">
                                          <p:val>
                                            <p:strVal val="#ppt_x"/>
                                          </p:val>
                                        </p:tav>
                                      </p:tavLst>
                                    </p:anim>
                                    <p:anim calcmode="lin" valueType="num">
                                      <p:cBhvr additive="base">
                                        <p:cTn id="8" dur="75" fill="hold"/>
                                        <p:tgtEl>
                                          <p:spTgt spid="79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81923" name="Text Box 3"/>
          <p:cNvSpPr txBox="1">
            <a:spLocks noChangeArrowheads="1"/>
          </p:cNvSpPr>
          <p:nvPr/>
        </p:nvSpPr>
        <p:spPr bwMode="auto">
          <a:xfrm>
            <a:off x="136525" y="727075"/>
            <a:ext cx="7483475" cy="641350"/>
          </a:xfrm>
          <a:prstGeom prst="rect">
            <a:avLst/>
          </a:prstGeom>
          <a:noFill/>
          <a:ln w="9525">
            <a:noFill/>
            <a:miter lim="800000"/>
            <a:headEnd/>
            <a:tailEnd/>
          </a:ln>
        </p:spPr>
        <p:txBody>
          <a:bodyPr>
            <a:spAutoFit/>
          </a:bodyPr>
          <a:lstStyle/>
          <a:p>
            <a:r>
              <a:rPr lang="en-US" b="0" u="none"/>
              <a:t>IV. EGYPTIAN WRITING</a:t>
            </a:r>
          </a:p>
          <a:p>
            <a:r>
              <a:rPr lang="en-US" b="0" u="none"/>
              <a:t>     A.  Pictographs developed into </a:t>
            </a:r>
            <a:r>
              <a:rPr lang="en-US" b="0">
                <a:solidFill>
                  <a:srgbClr val="FF0000"/>
                </a:solidFill>
              </a:rPr>
              <a:t>hieroglyphics</a:t>
            </a:r>
            <a:endParaRPr lang="en-US" b="0" u="none">
              <a:solidFill>
                <a:srgbClr val="FF0000"/>
              </a:solidFill>
            </a:endParaRPr>
          </a:p>
        </p:txBody>
      </p:sp>
      <p:pic>
        <p:nvPicPr>
          <p:cNvPr id="62468" name="Picture 7" descr="Related Image"/>
          <p:cNvPicPr>
            <a:picLocks noChangeAspect="1" noChangeArrowheads="1"/>
          </p:cNvPicPr>
          <p:nvPr/>
        </p:nvPicPr>
        <p:blipFill>
          <a:blip r:embed="rId3" cstate="print"/>
          <a:srcRect/>
          <a:stretch>
            <a:fillRect/>
          </a:stretch>
        </p:blipFill>
        <p:spPr bwMode="auto">
          <a:xfrm>
            <a:off x="4495800" y="3733800"/>
            <a:ext cx="4343400" cy="2606675"/>
          </a:xfrm>
          <a:prstGeom prst="rect">
            <a:avLst/>
          </a:prstGeom>
          <a:noFill/>
          <a:ln w="9525">
            <a:noFill/>
            <a:miter lim="800000"/>
            <a:headEnd/>
            <a:tailEnd/>
          </a:ln>
        </p:spPr>
      </p:pic>
      <p:sp>
        <p:nvSpPr>
          <p:cNvPr id="81932" name="Text Box 12"/>
          <p:cNvSpPr txBox="1">
            <a:spLocks noChangeArrowheads="1"/>
          </p:cNvSpPr>
          <p:nvPr/>
        </p:nvSpPr>
        <p:spPr bwMode="auto">
          <a:xfrm>
            <a:off x="457200" y="1371600"/>
            <a:ext cx="7102475" cy="366713"/>
          </a:xfrm>
          <a:prstGeom prst="rect">
            <a:avLst/>
          </a:prstGeom>
          <a:noFill/>
          <a:ln w="9525">
            <a:noFill/>
            <a:miter lim="800000"/>
            <a:headEnd/>
            <a:tailEnd/>
          </a:ln>
        </p:spPr>
        <p:txBody>
          <a:bodyPr>
            <a:spAutoFit/>
          </a:bodyPr>
          <a:lstStyle/>
          <a:p>
            <a:r>
              <a:rPr lang="en-US" b="0" u="none"/>
              <a:t>B.  Written on Papyrus, unfurled reed from the Nile, dried into strips </a:t>
            </a:r>
          </a:p>
        </p:txBody>
      </p:sp>
      <p:pic>
        <p:nvPicPr>
          <p:cNvPr id="81934" name="Picture 14" descr="D:\home\twloessin\School\Units_Chpt Materials\CH 2 Egypt\Papyrus harvesting today.jpg"/>
          <p:cNvPicPr>
            <a:picLocks noChangeAspect="1" noChangeArrowheads="1"/>
          </p:cNvPicPr>
          <p:nvPr/>
        </p:nvPicPr>
        <p:blipFill>
          <a:blip r:embed="rId4" cstate="print"/>
          <a:srcRect/>
          <a:stretch>
            <a:fillRect/>
          </a:stretch>
        </p:blipFill>
        <p:spPr bwMode="auto">
          <a:xfrm>
            <a:off x="3276600" y="2743200"/>
            <a:ext cx="5867400" cy="3706813"/>
          </a:xfrm>
          <a:prstGeom prst="rect">
            <a:avLst/>
          </a:prstGeom>
          <a:noFill/>
          <a:ln w="9525">
            <a:noFill/>
            <a:miter lim="800000"/>
            <a:headEnd/>
            <a:tailEnd/>
          </a:ln>
        </p:spPr>
      </p:pic>
      <p:pic>
        <p:nvPicPr>
          <p:cNvPr id="81935" name="Picture 15" descr="http://www.bergen.org/AAST/Projects/Egypt/graphics/makingpapyrus.gif"/>
          <p:cNvPicPr>
            <a:picLocks noChangeAspect="1" noChangeArrowheads="1"/>
          </p:cNvPicPr>
          <p:nvPr/>
        </p:nvPicPr>
        <p:blipFill>
          <a:blip r:embed="rId5" cstate="print"/>
          <a:srcRect/>
          <a:stretch>
            <a:fillRect/>
          </a:stretch>
        </p:blipFill>
        <p:spPr bwMode="auto">
          <a:xfrm>
            <a:off x="2819400" y="2667000"/>
            <a:ext cx="2819400" cy="1911350"/>
          </a:xfrm>
          <a:prstGeom prst="rect">
            <a:avLst/>
          </a:prstGeom>
          <a:noFill/>
          <a:ln w="9525">
            <a:noFill/>
            <a:miter lim="800000"/>
            <a:headEnd/>
            <a:tailEnd/>
          </a:ln>
        </p:spPr>
      </p:pic>
      <p:sp>
        <p:nvSpPr>
          <p:cNvPr id="81936" name="Text Box 16"/>
          <p:cNvSpPr txBox="1">
            <a:spLocks noChangeArrowheads="1"/>
          </p:cNvSpPr>
          <p:nvPr/>
        </p:nvSpPr>
        <p:spPr bwMode="auto">
          <a:xfrm>
            <a:off x="457200" y="1676400"/>
            <a:ext cx="6111875" cy="366713"/>
          </a:xfrm>
          <a:prstGeom prst="rect">
            <a:avLst/>
          </a:prstGeom>
          <a:noFill/>
          <a:ln w="9525">
            <a:noFill/>
            <a:miter lim="800000"/>
            <a:headEnd/>
            <a:tailEnd/>
          </a:ln>
        </p:spPr>
        <p:txBody>
          <a:bodyPr>
            <a:spAutoFit/>
          </a:bodyPr>
          <a:lstStyle/>
          <a:p>
            <a:r>
              <a:rPr lang="en-US" b="0" u="none"/>
              <a:t>C.  Deciphering hieroglyphics</a:t>
            </a:r>
          </a:p>
        </p:txBody>
      </p:sp>
      <p:sp>
        <p:nvSpPr>
          <p:cNvPr id="81937" name="Text Box 17"/>
          <p:cNvSpPr txBox="1">
            <a:spLocks noChangeArrowheads="1"/>
          </p:cNvSpPr>
          <p:nvPr/>
        </p:nvSpPr>
        <p:spPr bwMode="auto">
          <a:xfrm>
            <a:off x="0" y="2590800"/>
            <a:ext cx="9144000" cy="3903663"/>
          </a:xfrm>
          <a:prstGeom prst="rect">
            <a:avLst/>
          </a:prstGeom>
          <a:solidFill>
            <a:srgbClr val="000000"/>
          </a:solidFill>
          <a:ln w="9525">
            <a:noFill/>
            <a:miter lim="800000"/>
            <a:headEnd/>
            <a:tailEnd/>
          </a:ln>
        </p:spPr>
        <p:txBody>
          <a:bodyPr>
            <a:spAutoFit/>
          </a:bodyPr>
          <a:lstStyle/>
          <a:p>
            <a:pPr algn="ctr"/>
            <a:endParaRPr lang="en-US" sz="2000" b="0" i="1" u="none">
              <a:solidFill>
                <a:schemeClr val="bg1"/>
              </a:solidFill>
            </a:endParaRPr>
          </a:p>
          <a:p>
            <a:pPr algn="ctr"/>
            <a:r>
              <a:rPr lang="en-US" sz="2000" b="0" i="1" u="none">
                <a:solidFill>
                  <a:schemeClr val="bg1"/>
                </a:solidFill>
              </a:rPr>
              <a:t>Why was the knowledge of reading hieroglyphics LOST in the first place?</a:t>
            </a:r>
          </a:p>
          <a:p>
            <a:pPr algn="ctr"/>
            <a:endParaRPr lang="en-US" sz="2000" b="0" u="none">
              <a:solidFill>
                <a:schemeClr val="bg1"/>
              </a:solidFill>
            </a:endParaRPr>
          </a:p>
          <a:p>
            <a:pPr algn="ctr"/>
            <a:r>
              <a:rPr lang="en-US" sz="2000" b="0" u="none">
                <a:solidFill>
                  <a:schemeClr val="bg1"/>
                </a:solidFill>
              </a:rPr>
              <a:t>In the first century A.D. when Christianity arrived in Egypt, </a:t>
            </a:r>
          </a:p>
          <a:p>
            <a:pPr algn="ctr"/>
            <a:r>
              <a:rPr lang="en-US" sz="2000" b="0" u="none">
                <a:solidFill>
                  <a:schemeClr val="bg1"/>
                </a:solidFill>
              </a:rPr>
              <a:t>it was common for the Christian movement to remove / destroy </a:t>
            </a:r>
          </a:p>
          <a:p>
            <a:pPr algn="ctr"/>
            <a:r>
              <a:rPr lang="en-US" sz="2000" b="0" u="none">
                <a:solidFill>
                  <a:schemeClr val="bg1"/>
                </a:solidFill>
              </a:rPr>
              <a:t>the religious images, writings, and priesthood of the former religion in the region.  </a:t>
            </a:r>
          </a:p>
          <a:p>
            <a:pPr algn="ctr"/>
            <a:r>
              <a:rPr lang="en-US" sz="2000" b="0" u="none">
                <a:solidFill>
                  <a:schemeClr val="bg1"/>
                </a:solidFill>
              </a:rPr>
              <a:t>During this chaotic time of transition, the literate priests and scribes were mostly </a:t>
            </a:r>
          </a:p>
          <a:p>
            <a:pPr algn="ctr"/>
            <a:r>
              <a:rPr lang="en-US" sz="2000" b="0" u="none">
                <a:solidFill>
                  <a:schemeClr val="bg1"/>
                </a:solidFill>
              </a:rPr>
              <a:t>killed off and the knowledge of hieroglyphics was lost for almost 1,500 years.</a:t>
            </a:r>
          </a:p>
          <a:p>
            <a:pPr algn="ctr"/>
            <a:endParaRPr lang="en-US" b="0" u="none">
              <a:solidFill>
                <a:srgbClr val="0099CC"/>
              </a:solidFill>
            </a:endParaRPr>
          </a:p>
          <a:p>
            <a:pPr algn="ctr"/>
            <a:endParaRPr lang="en-US" b="0" u="none">
              <a:solidFill>
                <a:srgbClr val="0099CC"/>
              </a:solidFill>
            </a:endParaRPr>
          </a:p>
          <a:p>
            <a:pPr algn="ctr"/>
            <a:r>
              <a:rPr lang="en-US" b="0" u="none">
                <a:solidFill>
                  <a:srgbClr val="0099CC"/>
                </a:solidFill>
              </a:rPr>
              <a:t>Read now  in your textbook, p. 38 how it was that we once again “broke the code” and learned to read the mysterious language of the great Egyptian civilization.</a:t>
            </a:r>
          </a:p>
          <a:p>
            <a:pPr algn="ctr"/>
            <a:endParaRPr lang="en-US" b="0" i="1" u="none">
              <a:solidFill>
                <a:srgbClr val="0099CC"/>
              </a:solidFill>
            </a:endParaRPr>
          </a:p>
        </p:txBody>
      </p:sp>
      <p:sp>
        <p:nvSpPr>
          <p:cNvPr id="81938" name="Text Box 18"/>
          <p:cNvSpPr txBox="1">
            <a:spLocks noChangeArrowheads="1"/>
          </p:cNvSpPr>
          <p:nvPr/>
        </p:nvSpPr>
        <p:spPr bwMode="auto">
          <a:xfrm>
            <a:off x="762000" y="1981200"/>
            <a:ext cx="5426075" cy="396875"/>
          </a:xfrm>
          <a:prstGeom prst="rect">
            <a:avLst/>
          </a:prstGeom>
          <a:noFill/>
          <a:ln w="9525">
            <a:noFill/>
            <a:miter lim="800000"/>
            <a:headEnd/>
            <a:tailEnd/>
          </a:ln>
        </p:spPr>
        <p:txBody>
          <a:bodyPr>
            <a:spAutoFit/>
          </a:bodyPr>
          <a:lstStyle/>
          <a:p>
            <a:r>
              <a:rPr lang="en-US" sz="2000" b="0">
                <a:solidFill>
                  <a:srgbClr val="FF0000"/>
                </a:solidFill>
              </a:rPr>
              <a:t>The Rosetta Stone</a:t>
            </a:r>
            <a:r>
              <a:rPr lang="en-US" sz="2000" b="0" u="none"/>
              <a:t>, discovered in 1799 A.D.</a:t>
            </a:r>
            <a:endParaRPr lang="en-US" sz="2000" b="0"/>
          </a:p>
        </p:txBody>
      </p:sp>
      <p:sp>
        <p:nvSpPr>
          <p:cNvPr id="62475" name="Text Box 19"/>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pic>
        <p:nvPicPr>
          <p:cNvPr id="81940" name="Picture 20" descr="Main Index">
            <a:hlinkClick r:id="rId6"/>
          </p:cNvPr>
          <p:cNvPicPr>
            <a:picLocks noChangeAspect="1" noChangeArrowheads="1"/>
          </p:cNvPicPr>
          <p:nvPr/>
        </p:nvPicPr>
        <p:blipFill>
          <a:blip r:embed="rId7" cstate="print"/>
          <a:srcRect/>
          <a:stretch>
            <a:fillRect/>
          </a:stretch>
        </p:blipFill>
        <p:spPr bwMode="auto">
          <a:xfrm>
            <a:off x="4038600" y="5105400"/>
            <a:ext cx="879475"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0-#ppt_w/2"/>
                                          </p:val>
                                        </p:tav>
                                        <p:tav tm="100000">
                                          <p:val>
                                            <p:strVal val="#ppt_x"/>
                                          </p:val>
                                        </p:tav>
                                      </p:tavLst>
                                    </p:anim>
                                    <p:anim calcmode="lin" valueType="num">
                                      <p:cBhvr additive="base">
                                        <p:cTn id="8"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32"/>
                                        </p:tgtEl>
                                        <p:attrNameLst>
                                          <p:attrName>style.visibility</p:attrName>
                                        </p:attrNameLst>
                                      </p:cBhvr>
                                      <p:to>
                                        <p:strVal val="visible"/>
                                      </p:to>
                                    </p:set>
                                    <p:anim calcmode="lin" valueType="num">
                                      <p:cBhvr additive="base">
                                        <p:cTn id="13" dur="500" fill="hold"/>
                                        <p:tgtEl>
                                          <p:spTgt spid="81932"/>
                                        </p:tgtEl>
                                        <p:attrNameLst>
                                          <p:attrName>ppt_x</p:attrName>
                                        </p:attrNameLst>
                                      </p:cBhvr>
                                      <p:tavLst>
                                        <p:tav tm="0">
                                          <p:val>
                                            <p:strVal val="0-#ppt_w/2"/>
                                          </p:val>
                                        </p:tav>
                                        <p:tav tm="100000">
                                          <p:val>
                                            <p:strVal val="#ppt_x"/>
                                          </p:val>
                                        </p:tav>
                                      </p:tavLst>
                                    </p:anim>
                                    <p:anim calcmode="lin" valueType="num">
                                      <p:cBhvr additive="base">
                                        <p:cTn id="14" dur="500" fill="hold"/>
                                        <p:tgtEl>
                                          <p:spTgt spid="819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1935"/>
                                        </p:tgtEl>
                                        <p:attrNameLst>
                                          <p:attrName>style.visibility</p:attrName>
                                        </p:attrNameLst>
                                      </p:cBhvr>
                                      <p:to>
                                        <p:strVal val="visible"/>
                                      </p:to>
                                    </p:set>
                                    <p:anim calcmode="lin" valueType="num">
                                      <p:cBhvr additive="base">
                                        <p:cTn id="19" dur="500" fill="hold"/>
                                        <p:tgtEl>
                                          <p:spTgt spid="81935"/>
                                        </p:tgtEl>
                                        <p:attrNameLst>
                                          <p:attrName>ppt_x</p:attrName>
                                        </p:attrNameLst>
                                      </p:cBhvr>
                                      <p:tavLst>
                                        <p:tav tm="0">
                                          <p:val>
                                            <p:strVal val="0-#ppt_w/2"/>
                                          </p:val>
                                        </p:tav>
                                        <p:tav tm="100000">
                                          <p:val>
                                            <p:strVal val="#ppt_x"/>
                                          </p:val>
                                        </p:tav>
                                      </p:tavLst>
                                    </p:anim>
                                    <p:anim calcmode="lin" valueType="num">
                                      <p:cBhvr additive="base">
                                        <p:cTn id="20" dur="500" fill="hold"/>
                                        <p:tgtEl>
                                          <p:spTgt spid="819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934"/>
                                        </p:tgtEl>
                                        <p:attrNameLst>
                                          <p:attrName>style.visibility</p:attrName>
                                        </p:attrNameLst>
                                      </p:cBhvr>
                                      <p:to>
                                        <p:strVal val="visible"/>
                                      </p:to>
                                    </p:set>
                                    <p:anim calcmode="lin" valueType="num">
                                      <p:cBhvr additive="base">
                                        <p:cTn id="25" dur="500" fill="hold"/>
                                        <p:tgtEl>
                                          <p:spTgt spid="81934"/>
                                        </p:tgtEl>
                                        <p:attrNameLst>
                                          <p:attrName>ppt_x</p:attrName>
                                        </p:attrNameLst>
                                      </p:cBhvr>
                                      <p:tavLst>
                                        <p:tav tm="0">
                                          <p:val>
                                            <p:strVal val="0-#ppt_w/2"/>
                                          </p:val>
                                        </p:tav>
                                        <p:tav tm="100000">
                                          <p:val>
                                            <p:strVal val="#ppt_x"/>
                                          </p:val>
                                        </p:tav>
                                      </p:tavLst>
                                    </p:anim>
                                    <p:anim calcmode="lin" valueType="num">
                                      <p:cBhvr additive="base">
                                        <p:cTn id="26" dur="500" fill="hold"/>
                                        <p:tgtEl>
                                          <p:spTgt spid="819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36"/>
                                        </p:tgtEl>
                                        <p:attrNameLst>
                                          <p:attrName>style.visibility</p:attrName>
                                        </p:attrNameLst>
                                      </p:cBhvr>
                                      <p:to>
                                        <p:strVal val="visible"/>
                                      </p:to>
                                    </p:set>
                                    <p:anim calcmode="lin" valueType="num">
                                      <p:cBhvr additive="base">
                                        <p:cTn id="31" dur="500" fill="hold"/>
                                        <p:tgtEl>
                                          <p:spTgt spid="81936"/>
                                        </p:tgtEl>
                                        <p:attrNameLst>
                                          <p:attrName>ppt_x</p:attrName>
                                        </p:attrNameLst>
                                      </p:cBhvr>
                                      <p:tavLst>
                                        <p:tav tm="0">
                                          <p:val>
                                            <p:strVal val="0-#ppt_w/2"/>
                                          </p:val>
                                        </p:tav>
                                        <p:tav tm="100000">
                                          <p:val>
                                            <p:strVal val="#ppt_x"/>
                                          </p:val>
                                        </p:tav>
                                      </p:tavLst>
                                    </p:anim>
                                    <p:anim calcmode="lin" valueType="num">
                                      <p:cBhvr additive="base">
                                        <p:cTn id="32" dur="500" fill="hold"/>
                                        <p:tgtEl>
                                          <p:spTgt spid="819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1940"/>
                                        </p:tgtEl>
                                        <p:attrNameLst>
                                          <p:attrName>style.visibility</p:attrName>
                                        </p:attrNameLst>
                                      </p:cBhvr>
                                      <p:to>
                                        <p:strVal val="visible"/>
                                      </p:to>
                                    </p:set>
                                    <p:anim calcmode="lin" valueType="num">
                                      <p:cBhvr additive="base">
                                        <p:cTn id="37" dur="500" fill="hold"/>
                                        <p:tgtEl>
                                          <p:spTgt spid="81940"/>
                                        </p:tgtEl>
                                        <p:attrNameLst>
                                          <p:attrName>ppt_x</p:attrName>
                                        </p:attrNameLst>
                                      </p:cBhvr>
                                      <p:tavLst>
                                        <p:tav tm="0">
                                          <p:val>
                                            <p:strVal val="0-#ppt_w/2"/>
                                          </p:val>
                                        </p:tav>
                                        <p:tav tm="100000">
                                          <p:val>
                                            <p:strVal val="#ppt_x"/>
                                          </p:val>
                                        </p:tav>
                                      </p:tavLst>
                                    </p:anim>
                                    <p:anim calcmode="lin" valueType="num">
                                      <p:cBhvr additive="base">
                                        <p:cTn id="38" dur="500" fill="hold"/>
                                        <p:tgtEl>
                                          <p:spTgt spid="819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37"/>
                                        </p:tgtEl>
                                        <p:attrNameLst>
                                          <p:attrName>style.visibility</p:attrName>
                                        </p:attrNameLst>
                                      </p:cBhvr>
                                      <p:to>
                                        <p:strVal val="visible"/>
                                      </p:to>
                                    </p:set>
                                    <p:anim calcmode="lin" valueType="num">
                                      <p:cBhvr additive="base">
                                        <p:cTn id="43" dur="500" fill="hold"/>
                                        <p:tgtEl>
                                          <p:spTgt spid="81937"/>
                                        </p:tgtEl>
                                        <p:attrNameLst>
                                          <p:attrName>ppt_x</p:attrName>
                                        </p:attrNameLst>
                                      </p:cBhvr>
                                      <p:tavLst>
                                        <p:tav tm="0">
                                          <p:val>
                                            <p:strVal val="0-#ppt_w/2"/>
                                          </p:val>
                                        </p:tav>
                                        <p:tav tm="100000">
                                          <p:val>
                                            <p:strVal val="#ppt_x"/>
                                          </p:val>
                                        </p:tav>
                                      </p:tavLst>
                                    </p:anim>
                                    <p:anim calcmode="lin" valueType="num">
                                      <p:cBhvr additive="base">
                                        <p:cTn id="44" dur="500" fill="hold"/>
                                        <p:tgtEl>
                                          <p:spTgt spid="819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38"/>
                                        </p:tgtEl>
                                        <p:attrNameLst>
                                          <p:attrName>style.visibility</p:attrName>
                                        </p:attrNameLst>
                                      </p:cBhvr>
                                      <p:to>
                                        <p:strVal val="visible"/>
                                      </p:to>
                                    </p:set>
                                    <p:anim calcmode="lin" valueType="num">
                                      <p:cBhvr additive="base">
                                        <p:cTn id="49" dur="500" fill="hold"/>
                                        <p:tgtEl>
                                          <p:spTgt spid="81938"/>
                                        </p:tgtEl>
                                        <p:attrNameLst>
                                          <p:attrName>ppt_x</p:attrName>
                                        </p:attrNameLst>
                                      </p:cBhvr>
                                      <p:tavLst>
                                        <p:tav tm="0">
                                          <p:val>
                                            <p:strVal val="0-#ppt_w/2"/>
                                          </p:val>
                                        </p:tav>
                                        <p:tav tm="100000">
                                          <p:val>
                                            <p:strVal val="#ppt_x"/>
                                          </p:val>
                                        </p:tav>
                                      </p:tavLst>
                                    </p:anim>
                                    <p:anim calcmode="lin" valueType="num">
                                      <p:cBhvr additive="base">
                                        <p:cTn id="50" dur="500" fill="hold"/>
                                        <p:tgtEl>
                                          <p:spTgt spid="81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P spid="81932" grpId="0" autoUpdateAnimBg="0"/>
      <p:bldP spid="81936" grpId="0" autoUpdateAnimBg="0"/>
      <p:bldP spid="81937" grpId="0" animBg="1" autoUpdateAnimBg="0"/>
      <p:bldP spid="8193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0" name="Picture 2" descr="D:\home\twloessin\School\Units_Chpt Materials\CH 2 Egypt\Rosetta Stone.jpg"/>
          <p:cNvPicPr>
            <a:picLocks noChangeAspect="1" noChangeArrowheads="1"/>
          </p:cNvPicPr>
          <p:nvPr/>
        </p:nvPicPr>
        <p:blipFill>
          <a:blip r:embed="rId2" cstate="print"/>
          <a:srcRect/>
          <a:stretch>
            <a:fillRect/>
          </a:stretch>
        </p:blipFill>
        <p:spPr bwMode="auto">
          <a:xfrm>
            <a:off x="3594100" y="609600"/>
            <a:ext cx="5549900" cy="6248400"/>
          </a:xfrm>
          <a:prstGeom prst="rect">
            <a:avLst/>
          </a:prstGeom>
          <a:noFill/>
          <a:ln w="9525">
            <a:noFill/>
            <a:miter lim="800000"/>
            <a:headEnd/>
            <a:tailEnd/>
          </a:ln>
        </p:spPr>
      </p:pic>
      <p:pic>
        <p:nvPicPr>
          <p:cNvPr id="63491" name="Picture 4" descr="http://www.terryslibrary.com/Terry_s_Travels/England/London/Rosetta_Stone.jpg"/>
          <p:cNvPicPr>
            <a:picLocks noChangeAspect="1" noChangeArrowheads="1"/>
          </p:cNvPicPr>
          <p:nvPr/>
        </p:nvPicPr>
        <p:blipFill>
          <a:blip r:embed="rId3" cstate="print"/>
          <a:srcRect/>
          <a:stretch>
            <a:fillRect/>
          </a:stretch>
        </p:blipFill>
        <p:spPr bwMode="auto">
          <a:xfrm>
            <a:off x="0" y="0"/>
            <a:ext cx="3451225" cy="5257800"/>
          </a:xfrm>
          <a:prstGeom prst="rect">
            <a:avLst/>
          </a:prstGeom>
          <a:noFill/>
          <a:ln w="9525">
            <a:noFill/>
            <a:miter lim="800000"/>
            <a:headEnd/>
            <a:tailEnd/>
          </a:ln>
        </p:spPr>
      </p:pic>
      <p:sp>
        <p:nvSpPr>
          <p:cNvPr id="63492" name="Text Box 5"/>
          <p:cNvSpPr txBox="1">
            <a:spLocks noChangeArrowheads="1"/>
          </p:cNvSpPr>
          <p:nvPr/>
        </p:nvSpPr>
        <p:spPr bwMode="auto">
          <a:xfrm>
            <a:off x="3733800" y="228600"/>
            <a:ext cx="5410200" cy="396875"/>
          </a:xfrm>
          <a:prstGeom prst="rect">
            <a:avLst/>
          </a:prstGeom>
          <a:noFill/>
          <a:ln w="9525">
            <a:noFill/>
            <a:miter lim="800000"/>
            <a:headEnd/>
            <a:tailEnd/>
          </a:ln>
        </p:spPr>
        <p:txBody>
          <a:bodyPr>
            <a:spAutoFit/>
          </a:bodyPr>
          <a:lstStyle/>
          <a:p>
            <a:pPr algn="ctr"/>
            <a:r>
              <a:rPr lang="en-US" sz="2000" b="0" u="none">
                <a:solidFill>
                  <a:schemeClr val="bg1"/>
                </a:solidFill>
              </a:rPr>
              <a:t>The Rosetta Stone, discovered in 1799 A.D.</a:t>
            </a:r>
          </a:p>
        </p:txBody>
      </p:sp>
      <p:sp>
        <p:nvSpPr>
          <p:cNvPr id="63493" name="Text Box 6"/>
          <p:cNvSpPr txBox="1">
            <a:spLocks noChangeArrowheads="1"/>
          </p:cNvSpPr>
          <p:nvPr/>
        </p:nvSpPr>
        <p:spPr bwMode="auto">
          <a:xfrm>
            <a:off x="0" y="5334000"/>
            <a:ext cx="3292475" cy="581025"/>
          </a:xfrm>
          <a:prstGeom prst="rect">
            <a:avLst/>
          </a:prstGeom>
          <a:noFill/>
          <a:ln w="9525">
            <a:noFill/>
            <a:miter lim="800000"/>
            <a:headEnd/>
            <a:tailEnd/>
          </a:ln>
        </p:spPr>
        <p:txBody>
          <a:bodyPr>
            <a:spAutoFit/>
          </a:bodyPr>
          <a:lstStyle/>
          <a:p>
            <a:r>
              <a:rPr lang="en-US" sz="1600" b="0" u="none">
                <a:solidFill>
                  <a:schemeClr val="bg1"/>
                </a:solidFill>
              </a:rPr>
              <a:t>The Rosetta Stone can be viewed by tourists today in the British Museum.</a:t>
            </a:r>
          </a:p>
        </p:txBody>
      </p:sp>
      <p:sp>
        <p:nvSpPr>
          <p:cNvPr id="63494" name="Text Box 7"/>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 Outline</a:t>
            </a:r>
            <a:r>
              <a:rPr lang="en-US" b="0" u="none"/>
              <a:t>: “The Four Early River Valley Civilizations”</a:t>
            </a:r>
          </a:p>
          <a:p>
            <a:pPr algn="ctr"/>
            <a:r>
              <a:rPr lang="en-US" sz="2400" b="0" u="none">
                <a:solidFill>
                  <a:srgbClr val="0066FF"/>
                </a:solidFill>
              </a:rPr>
              <a:t>Egypt on the Nile</a:t>
            </a:r>
          </a:p>
        </p:txBody>
      </p:sp>
      <p:sp>
        <p:nvSpPr>
          <p:cNvPr id="84995" name="Text Box 3"/>
          <p:cNvSpPr txBox="1">
            <a:spLocks noChangeArrowheads="1"/>
          </p:cNvSpPr>
          <p:nvPr/>
        </p:nvSpPr>
        <p:spPr bwMode="auto">
          <a:xfrm>
            <a:off x="212725" y="727075"/>
            <a:ext cx="7940675" cy="1006475"/>
          </a:xfrm>
          <a:prstGeom prst="rect">
            <a:avLst/>
          </a:prstGeom>
          <a:noFill/>
          <a:ln w="9525">
            <a:noFill/>
            <a:miter lim="800000"/>
            <a:headEnd/>
            <a:tailEnd/>
          </a:ln>
        </p:spPr>
        <p:txBody>
          <a:bodyPr>
            <a:spAutoFit/>
          </a:bodyPr>
          <a:lstStyle/>
          <a:p>
            <a:r>
              <a:rPr lang="en-US" sz="2000" b="0" u="none"/>
              <a:t>V.  SCIENCE &amp; TECHNOLOGY</a:t>
            </a:r>
          </a:p>
          <a:p>
            <a:r>
              <a:rPr lang="en-US" sz="2000" b="0" u="none"/>
              <a:t>    A.  Geometry, numeric system on base 10 (decimal), engineers and architects, first to use stone columns</a:t>
            </a:r>
          </a:p>
        </p:txBody>
      </p:sp>
      <p:pic>
        <p:nvPicPr>
          <p:cNvPr id="64516" name="Picture 4" descr="D:\home\twloessin\School\Units_Chpt Materials\CH 2 Egypt\sunlight flooding the Great Temple at Abu Simbel.jpg"/>
          <p:cNvPicPr>
            <a:picLocks noChangeAspect="1" noChangeArrowheads="1"/>
          </p:cNvPicPr>
          <p:nvPr/>
        </p:nvPicPr>
        <p:blipFill>
          <a:blip r:embed="rId2" cstate="print"/>
          <a:srcRect/>
          <a:stretch>
            <a:fillRect/>
          </a:stretch>
        </p:blipFill>
        <p:spPr bwMode="auto">
          <a:xfrm>
            <a:off x="0" y="1676400"/>
            <a:ext cx="4248150" cy="5181600"/>
          </a:xfrm>
          <a:prstGeom prst="rect">
            <a:avLst/>
          </a:prstGeom>
          <a:noFill/>
          <a:ln w="9525">
            <a:noFill/>
            <a:miter lim="800000"/>
            <a:headEnd/>
            <a:tailEnd/>
          </a:ln>
        </p:spPr>
      </p:pic>
      <p:sp>
        <p:nvSpPr>
          <p:cNvPr id="84998" name="Text Box 6"/>
          <p:cNvSpPr txBox="1">
            <a:spLocks noChangeArrowheads="1"/>
          </p:cNvSpPr>
          <p:nvPr/>
        </p:nvSpPr>
        <p:spPr bwMode="auto">
          <a:xfrm>
            <a:off x="4419600" y="2971800"/>
            <a:ext cx="4511675" cy="396875"/>
          </a:xfrm>
          <a:prstGeom prst="rect">
            <a:avLst/>
          </a:prstGeom>
          <a:noFill/>
          <a:ln w="9525">
            <a:noFill/>
            <a:miter lim="800000"/>
            <a:headEnd/>
            <a:tailEnd/>
          </a:ln>
        </p:spPr>
        <p:txBody>
          <a:bodyPr>
            <a:spAutoFit/>
          </a:bodyPr>
          <a:lstStyle/>
          <a:p>
            <a:r>
              <a:rPr lang="en-US" sz="2000" b="0" u="none"/>
              <a:t>B.  Calendar</a:t>
            </a:r>
          </a:p>
        </p:txBody>
      </p:sp>
      <p:sp>
        <p:nvSpPr>
          <p:cNvPr id="84999" name="Text Box 7"/>
          <p:cNvSpPr txBox="1">
            <a:spLocks noChangeArrowheads="1"/>
          </p:cNvSpPr>
          <p:nvPr/>
        </p:nvSpPr>
        <p:spPr bwMode="auto">
          <a:xfrm>
            <a:off x="4419600" y="3352800"/>
            <a:ext cx="4435475" cy="396875"/>
          </a:xfrm>
          <a:prstGeom prst="rect">
            <a:avLst/>
          </a:prstGeom>
          <a:noFill/>
          <a:ln w="9525">
            <a:noFill/>
            <a:miter lim="800000"/>
            <a:headEnd/>
            <a:tailEnd/>
          </a:ln>
        </p:spPr>
        <p:txBody>
          <a:bodyPr>
            <a:spAutoFit/>
          </a:bodyPr>
          <a:lstStyle/>
          <a:p>
            <a:r>
              <a:rPr lang="en-US" sz="2000" b="0" u="none"/>
              <a:t>C.  Amazing advancements in medicine</a:t>
            </a:r>
          </a:p>
        </p:txBody>
      </p:sp>
      <p:pic>
        <p:nvPicPr>
          <p:cNvPr id="85002" name="Picture 10" descr="http://www.eyelid.co.uk/random/043.jpg">
            <a:hlinkClick r:id="rId3"/>
          </p:cNvPr>
          <p:cNvPicPr>
            <a:picLocks noChangeAspect="1" noChangeArrowheads="1"/>
          </p:cNvPicPr>
          <p:nvPr/>
        </p:nvPicPr>
        <p:blipFill>
          <a:blip r:embed="rId4" cstate="print"/>
          <a:srcRect/>
          <a:stretch>
            <a:fillRect/>
          </a:stretch>
        </p:blipFill>
        <p:spPr bwMode="auto">
          <a:xfrm>
            <a:off x="4419600" y="1524000"/>
            <a:ext cx="3921125" cy="1292225"/>
          </a:xfrm>
          <a:prstGeom prst="rect">
            <a:avLst/>
          </a:prstGeom>
          <a:noFill/>
          <a:ln w="9525">
            <a:noFill/>
            <a:miter lim="800000"/>
            <a:headEnd/>
            <a:tailEnd/>
          </a:ln>
        </p:spPr>
      </p:pic>
      <p:sp>
        <p:nvSpPr>
          <p:cNvPr id="64520" name="Text Box 12"/>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75" fill="hold"/>
                                        <p:tgtEl>
                                          <p:spTgt spid="84995"/>
                                        </p:tgtEl>
                                        <p:attrNameLst>
                                          <p:attrName>ppt_x</p:attrName>
                                        </p:attrNameLst>
                                      </p:cBhvr>
                                      <p:tavLst>
                                        <p:tav tm="0">
                                          <p:val>
                                            <p:strVal val="0-#ppt_w/2"/>
                                          </p:val>
                                        </p:tav>
                                        <p:tav tm="100000">
                                          <p:val>
                                            <p:strVal val="#ppt_x"/>
                                          </p:val>
                                        </p:tav>
                                      </p:tavLst>
                                    </p:anim>
                                    <p:anim calcmode="lin" valueType="num">
                                      <p:cBhvr additive="base">
                                        <p:cTn id="8" dur="75"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5002"/>
                                        </p:tgtEl>
                                        <p:attrNameLst>
                                          <p:attrName>style.visibility</p:attrName>
                                        </p:attrNameLst>
                                      </p:cBhvr>
                                      <p:to>
                                        <p:strVal val="visible"/>
                                      </p:to>
                                    </p:set>
                                    <p:anim calcmode="lin" valueType="num">
                                      <p:cBhvr additive="base">
                                        <p:cTn id="13" dur="500" fill="hold"/>
                                        <p:tgtEl>
                                          <p:spTgt spid="85002"/>
                                        </p:tgtEl>
                                        <p:attrNameLst>
                                          <p:attrName>ppt_x</p:attrName>
                                        </p:attrNameLst>
                                      </p:cBhvr>
                                      <p:tavLst>
                                        <p:tav tm="0">
                                          <p:val>
                                            <p:strVal val="0-#ppt_w/2"/>
                                          </p:val>
                                        </p:tav>
                                        <p:tav tm="100000">
                                          <p:val>
                                            <p:strVal val="#ppt_x"/>
                                          </p:val>
                                        </p:tav>
                                      </p:tavLst>
                                    </p:anim>
                                    <p:anim calcmode="lin" valueType="num">
                                      <p:cBhvr additive="base">
                                        <p:cTn id="14" dur="500" fill="hold"/>
                                        <p:tgtEl>
                                          <p:spTgt spid="850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additive="base">
                                        <p:cTn id="19" dur="500" fill="hold"/>
                                        <p:tgtEl>
                                          <p:spTgt spid="84998"/>
                                        </p:tgtEl>
                                        <p:attrNameLst>
                                          <p:attrName>ppt_x</p:attrName>
                                        </p:attrNameLst>
                                      </p:cBhvr>
                                      <p:tavLst>
                                        <p:tav tm="0">
                                          <p:val>
                                            <p:strVal val="0-#ppt_w/2"/>
                                          </p:val>
                                        </p:tav>
                                        <p:tav tm="100000">
                                          <p:val>
                                            <p:strVal val="#ppt_x"/>
                                          </p:val>
                                        </p:tav>
                                      </p:tavLst>
                                    </p:anim>
                                    <p:anim calcmode="lin" valueType="num">
                                      <p:cBhvr additive="base">
                                        <p:cTn id="20" dur="500" fill="hold"/>
                                        <p:tgtEl>
                                          <p:spTgt spid="849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9"/>
                                        </p:tgtEl>
                                        <p:attrNameLst>
                                          <p:attrName>style.visibility</p:attrName>
                                        </p:attrNameLst>
                                      </p:cBhvr>
                                      <p:to>
                                        <p:strVal val="visible"/>
                                      </p:to>
                                    </p:set>
                                    <p:anim calcmode="lin" valueType="num">
                                      <p:cBhvr additive="base">
                                        <p:cTn id="25" dur="500" fill="hold"/>
                                        <p:tgtEl>
                                          <p:spTgt spid="84999"/>
                                        </p:tgtEl>
                                        <p:attrNameLst>
                                          <p:attrName>ppt_x</p:attrName>
                                        </p:attrNameLst>
                                      </p:cBhvr>
                                      <p:tavLst>
                                        <p:tav tm="0">
                                          <p:val>
                                            <p:strVal val="0-#ppt_w/2"/>
                                          </p:val>
                                        </p:tav>
                                        <p:tav tm="100000">
                                          <p:val>
                                            <p:strVal val="#ppt_x"/>
                                          </p:val>
                                        </p:tav>
                                      </p:tavLst>
                                    </p:anim>
                                    <p:anim calcmode="lin" valueType="num">
                                      <p:cBhvr additive="base">
                                        <p:cTn id="26" dur="500" fill="hold"/>
                                        <p:tgtEl>
                                          <p:spTgt spid="84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8" grpId="0" autoUpdateAnimBg="0"/>
      <p:bldP spid="8499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8702675" cy="731838"/>
          </a:xfrm>
          <a:prstGeom prst="rect">
            <a:avLst/>
          </a:prstGeom>
          <a:noFill/>
          <a:ln w="9525">
            <a:noFill/>
            <a:miter lim="800000"/>
            <a:headEnd/>
            <a:tailEnd/>
          </a:ln>
        </p:spPr>
        <p:txBody>
          <a:bodyPr>
            <a:spAutoFit/>
          </a:bodyPr>
          <a:lstStyle/>
          <a:p>
            <a:r>
              <a:rPr lang="en-US" b="0"/>
              <a:t>Chapter 2 Lecture</a:t>
            </a:r>
            <a:r>
              <a:rPr lang="en-US" b="0" u="none"/>
              <a:t>: “Four Early River Valley Civilizations”</a:t>
            </a:r>
          </a:p>
          <a:p>
            <a:r>
              <a:rPr lang="en-US" b="0" u="none"/>
              <a:t>                                            </a:t>
            </a:r>
            <a:r>
              <a:rPr lang="en-US" sz="2400" b="0" u="none">
                <a:solidFill>
                  <a:srgbClr val="0066FF"/>
                </a:solidFill>
              </a:rPr>
              <a:t>Egypt on the Nile</a:t>
            </a:r>
          </a:p>
        </p:txBody>
      </p:sp>
      <p:sp>
        <p:nvSpPr>
          <p:cNvPr id="86019" name="Text Box 3"/>
          <p:cNvSpPr txBox="1">
            <a:spLocks noChangeArrowheads="1"/>
          </p:cNvSpPr>
          <p:nvPr/>
        </p:nvSpPr>
        <p:spPr bwMode="auto">
          <a:xfrm>
            <a:off x="0" y="533400"/>
            <a:ext cx="7483475" cy="1006475"/>
          </a:xfrm>
          <a:prstGeom prst="rect">
            <a:avLst/>
          </a:prstGeom>
          <a:noFill/>
          <a:ln w="9525">
            <a:noFill/>
            <a:miter lim="800000"/>
            <a:headEnd/>
            <a:tailEnd/>
          </a:ln>
        </p:spPr>
        <p:txBody>
          <a:bodyPr>
            <a:spAutoFit/>
          </a:bodyPr>
          <a:lstStyle/>
          <a:p>
            <a:r>
              <a:rPr lang="en-US" sz="2000" b="0" u="none"/>
              <a:t>VI.  INVASIONS</a:t>
            </a:r>
          </a:p>
          <a:p>
            <a:r>
              <a:rPr lang="en-US" sz="2000" b="0" u="none"/>
              <a:t>     A. Old Kingdom begins to decline, ca. 2180 B.C.E.</a:t>
            </a:r>
          </a:p>
          <a:p>
            <a:r>
              <a:rPr lang="en-US" sz="2000" b="0" u="none"/>
              <a:t> </a:t>
            </a:r>
            <a:r>
              <a:rPr lang="en-US" sz="2000" b="0" i="1" u="none"/>
              <a:t>After about a century of fragmented and weak rulers,</a:t>
            </a:r>
            <a:endParaRPr lang="en-US" sz="2000" b="0" u="none"/>
          </a:p>
        </p:txBody>
      </p:sp>
      <p:sp>
        <p:nvSpPr>
          <p:cNvPr id="86020" name="Text Box 4"/>
          <p:cNvSpPr txBox="1">
            <a:spLocks noChangeArrowheads="1"/>
          </p:cNvSpPr>
          <p:nvPr/>
        </p:nvSpPr>
        <p:spPr bwMode="auto">
          <a:xfrm>
            <a:off x="304800" y="1524000"/>
            <a:ext cx="8474075" cy="3749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Middle Kingdom period rises [2080-1640 B.C.E.]</a:t>
            </a:r>
          </a:p>
          <a:p>
            <a:pPr marL="457200" indent="-457200"/>
            <a:r>
              <a:rPr lang="en-US" sz="2000" b="0" u="none"/>
              <a:t>     - Center of power is now in Thebes in Upper Egypt </a:t>
            </a:r>
          </a:p>
          <a:p>
            <a:pPr marL="457200" indent="-457200"/>
            <a:r>
              <a:rPr lang="en-US" sz="2000" b="0" u="none"/>
              <a:t>           rather than Lower Egypt’s old Memphis capital.</a:t>
            </a:r>
          </a:p>
          <a:p>
            <a:pPr marL="457200" indent="-457200"/>
            <a:r>
              <a:rPr lang="en-US" sz="2000" b="0" u="none"/>
              <a:t>     - This is a prosperous period.</a:t>
            </a:r>
          </a:p>
          <a:p>
            <a:pPr marL="457200" indent="-457200"/>
            <a:r>
              <a:rPr lang="en-US" sz="2000" b="0" u="none"/>
              <a:t>        Massive building projects around Thebes. </a:t>
            </a:r>
          </a:p>
          <a:p>
            <a:pPr marL="457200" indent="-457200"/>
            <a:r>
              <a:rPr lang="en-US" sz="2000" b="0" u="none"/>
              <a:t>        </a:t>
            </a:r>
          </a:p>
          <a:p>
            <a:pPr marL="457200" indent="-457200"/>
            <a:r>
              <a:rPr lang="en-US" sz="2000" b="0" u="none"/>
              <a:t>        Unfortunately the Egyptians took their years of </a:t>
            </a:r>
          </a:p>
          <a:p>
            <a:pPr marL="457200" indent="-457200"/>
            <a:r>
              <a:rPr lang="en-US" sz="2000" b="0" u="none"/>
              <a:t>        well-protected geographic isolation for granted </a:t>
            </a:r>
          </a:p>
          <a:p>
            <a:pPr marL="457200" indent="-457200"/>
            <a:r>
              <a:rPr lang="en-US" sz="2000" b="0" u="none"/>
              <a:t>        and made little real defensive preparations </a:t>
            </a:r>
          </a:p>
          <a:p>
            <a:pPr marL="457200" indent="-457200"/>
            <a:r>
              <a:rPr lang="en-US" sz="2000" b="0" u="none"/>
              <a:t>        should the unthinkable happen.</a:t>
            </a:r>
          </a:p>
          <a:p>
            <a:pPr marL="457200" indent="-457200"/>
            <a:endParaRPr lang="en-US" sz="2000" b="0" u="none"/>
          </a:p>
          <a:p>
            <a:pPr marL="457200" indent="-457200"/>
            <a:r>
              <a:rPr lang="en-US" sz="2000" b="0" i="1" u="none"/>
              <a:t>The unthinkable happened.</a:t>
            </a:r>
          </a:p>
        </p:txBody>
      </p:sp>
      <p:sp>
        <p:nvSpPr>
          <p:cNvPr id="86021" name="Text Box 5"/>
          <p:cNvSpPr txBox="1">
            <a:spLocks noChangeArrowheads="1"/>
          </p:cNvSpPr>
          <p:nvPr/>
        </p:nvSpPr>
        <p:spPr bwMode="auto">
          <a:xfrm>
            <a:off x="228600" y="5181600"/>
            <a:ext cx="8016875" cy="1311275"/>
          </a:xfrm>
          <a:prstGeom prst="rect">
            <a:avLst/>
          </a:prstGeom>
          <a:noFill/>
          <a:ln w="9525">
            <a:noFill/>
            <a:miter lim="800000"/>
            <a:headEnd/>
            <a:tailEnd/>
          </a:ln>
        </p:spPr>
        <p:txBody>
          <a:bodyPr>
            <a:spAutoFit/>
          </a:bodyPr>
          <a:lstStyle/>
          <a:p>
            <a:r>
              <a:rPr lang="en-US" sz="2000" b="0" u="none"/>
              <a:t>C.  Invaded by the </a:t>
            </a:r>
            <a:r>
              <a:rPr lang="en-US" sz="2000" b="0">
                <a:solidFill>
                  <a:srgbClr val="FF0000"/>
                </a:solidFill>
              </a:rPr>
              <a:t>Hyksos</a:t>
            </a:r>
            <a:r>
              <a:rPr lang="en-US" sz="2000" b="0" u="none"/>
              <a:t>, </a:t>
            </a:r>
            <a:r>
              <a:rPr lang="en-US" sz="2000" b="0" u="none">
                <a:solidFill>
                  <a:schemeClr val="accent2"/>
                </a:solidFill>
              </a:rPr>
              <a:t>an Asiatic people, great chariot-riders – </a:t>
            </a:r>
          </a:p>
          <a:p>
            <a:r>
              <a:rPr lang="en-US" sz="2000" b="0" u="none">
                <a:solidFill>
                  <a:schemeClr val="accent2"/>
                </a:solidFill>
              </a:rPr>
              <a:t>                            which they introduced in Egypt for the first time.  </a:t>
            </a:r>
          </a:p>
          <a:p>
            <a:r>
              <a:rPr lang="en-US" sz="2000" b="0" u="none">
                <a:solidFill>
                  <a:schemeClr val="accent2"/>
                </a:solidFill>
              </a:rPr>
              <a:t>      These foreigners bring the Middle Kingdom period to an end</a:t>
            </a:r>
          </a:p>
          <a:p>
            <a:r>
              <a:rPr lang="en-US" sz="2000" b="0" u="none">
                <a:solidFill>
                  <a:schemeClr val="accent2"/>
                </a:solidFill>
              </a:rPr>
              <a:t>      and will rule Egypt for 70 years.</a:t>
            </a:r>
          </a:p>
        </p:txBody>
      </p:sp>
      <p:pic>
        <p:nvPicPr>
          <p:cNvPr id="65542" name="Picture 8" descr="Map of Egypt"/>
          <p:cNvPicPr>
            <a:picLocks noChangeAspect="1" noChangeArrowheads="1"/>
          </p:cNvPicPr>
          <p:nvPr/>
        </p:nvPicPr>
        <p:blipFill>
          <a:blip r:embed="rId2" cstate="print"/>
          <a:srcRect/>
          <a:stretch>
            <a:fillRect/>
          </a:stretch>
        </p:blipFill>
        <p:spPr bwMode="auto">
          <a:xfrm>
            <a:off x="7040563" y="0"/>
            <a:ext cx="2103437" cy="3508375"/>
          </a:xfrm>
          <a:prstGeom prst="rect">
            <a:avLst/>
          </a:prstGeom>
          <a:noFill/>
          <a:ln w="9525">
            <a:noFill/>
            <a:miter lim="800000"/>
            <a:headEnd/>
            <a:tailEnd/>
          </a:ln>
        </p:spPr>
      </p:pic>
      <p:sp>
        <p:nvSpPr>
          <p:cNvPr id="65543" name="Text Box 10"/>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pic>
        <p:nvPicPr>
          <p:cNvPr id="86028" name="Picture 12" descr="http://www.ancientegypt.co.uk/geography/explore/images/arch.gif"/>
          <p:cNvPicPr>
            <a:picLocks noChangeAspect="1" noChangeArrowheads="1"/>
          </p:cNvPicPr>
          <p:nvPr/>
        </p:nvPicPr>
        <p:blipFill>
          <a:blip r:embed="rId3" cstate="print"/>
          <a:srcRect/>
          <a:stretch>
            <a:fillRect/>
          </a:stretch>
        </p:blipFill>
        <p:spPr bwMode="auto">
          <a:xfrm>
            <a:off x="5967413" y="0"/>
            <a:ext cx="3176587" cy="3581400"/>
          </a:xfrm>
          <a:prstGeom prst="rect">
            <a:avLst/>
          </a:prstGeom>
          <a:noFill/>
          <a:ln w="9525">
            <a:noFill/>
            <a:miter lim="800000"/>
            <a:headEnd/>
            <a:tailEnd/>
          </a:ln>
        </p:spPr>
      </p:pic>
      <p:pic>
        <p:nvPicPr>
          <p:cNvPr id="86030" name="Picture 14" descr="Ramses II at Kadesh"/>
          <p:cNvPicPr>
            <a:picLocks noChangeAspect="1" noChangeArrowheads="1"/>
          </p:cNvPicPr>
          <p:nvPr/>
        </p:nvPicPr>
        <p:blipFill>
          <a:blip r:embed="rId4" cstate="print"/>
          <a:srcRect/>
          <a:stretch>
            <a:fillRect/>
          </a:stretch>
        </p:blipFill>
        <p:spPr bwMode="auto">
          <a:xfrm>
            <a:off x="7162800" y="5105400"/>
            <a:ext cx="1981200" cy="1752600"/>
          </a:xfrm>
          <a:prstGeom prst="rect">
            <a:avLst/>
          </a:prstGeom>
          <a:noFill/>
          <a:ln w="9525">
            <a:noFill/>
            <a:miter lim="800000"/>
            <a:headEnd/>
            <a:tailEnd/>
          </a:ln>
        </p:spPr>
      </p:pic>
      <p:sp>
        <p:nvSpPr>
          <p:cNvPr id="86035" name="Text Box 19"/>
          <p:cNvSpPr txBox="1">
            <a:spLocks noChangeArrowheads="1"/>
          </p:cNvSpPr>
          <p:nvPr/>
        </p:nvSpPr>
        <p:spPr bwMode="auto">
          <a:xfrm>
            <a:off x="8229600" y="1676400"/>
            <a:ext cx="777875" cy="274638"/>
          </a:xfrm>
          <a:prstGeom prst="rect">
            <a:avLst/>
          </a:prstGeom>
          <a:noFill/>
          <a:ln w="9525">
            <a:noFill/>
            <a:miter lim="800000"/>
            <a:headEnd/>
            <a:tailEnd/>
          </a:ln>
        </p:spPr>
        <p:txBody>
          <a:bodyPr>
            <a:spAutoFit/>
          </a:bodyPr>
          <a:lstStyle/>
          <a:p>
            <a:r>
              <a:rPr lang="en-US" sz="1200" u="none">
                <a:solidFill>
                  <a:srgbClr val="FF0000"/>
                </a:solidFill>
                <a:latin typeface="Arial" charset="0"/>
              </a:rPr>
              <a:t>Thebes</a:t>
            </a:r>
          </a:p>
        </p:txBody>
      </p:sp>
      <p:pic>
        <p:nvPicPr>
          <p:cNvPr id="86037" name="Picture 21" descr="Map of the Realm of the Hyksos"/>
          <p:cNvPicPr>
            <a:picLocks noChangeAspect="1" noChangeArrowheads="1"/>
          </p:cNvPicPr>
          <p:nvPr/>
        </p:nvPicPr>
        <p:blipFill>
          <a:blip r:embed="rId5" cstate="print"/>
          <a:srcRect/>
          <a:stretch>
            <a:fillRect/>
          </a:stretch>
        </p:blipFill>
        <p:spPr bwMode="auto">
          <a:xfrm>
            <a:off x="5951538" y="0"/>
            <a:ext cx="3192462" cy="5029200"/>
          </a:xfrm>
          <a:prstGeom prst="rect">
            <a:avLst/>
          </a:prstGeom>
          <a:noFill/>
          <a:ln w="9525">
            <a:noFill/>
            <a:miter lim="800000"/>
            <a:headEnd/>
            <a:tailEnd/>
          </a:ln>
        </p:spPr>
      </p:pic>
      <p:sp>
        <p:nvSpPr>
          <p:cNvPr id="86038" name="Line 22"/>
          <p:cNvSpPr>
            <a:spLocks noChangeShapeType="1"/>
          </p:cNvSpPr>
          <p:nvPr/>
        </p:nvSpPr>
        <p:spPr bwMode="auto">
          <a:xfrm flipV="1">
            <a:off x="3124200" y="4267200"/>
            <a:ext cx="3733800" cy="990600"/>
          </a:xfrm>
          <a:prstGeom prst="line">
            <a:avLst/>
          </a:prstGeom>
          <a:noFill/>
          <a:ln w="38100">
            <a:solidFill>
              <a:srgbClr val="FF0000"/>
            </a:solidFill>
            <a:round/>
            <a:headEnd/>
            <a:tailEnd type="triangle" w="med" len="med"/>
          </a:ln>
        </p:spPr>
        <p:txBody>
          <a:bodyPr/>
          <a:lstStyle/>
          <a:p>
            <a:endParaRPr lang="en-US"/>
          </a:p>
        </p:txBody>
      </p:sp>
      <p:sp>
        <p:nvSpPr>
          <p:cNvPr id="86039" name="Text Box 23"/>
          <p:cNvSpPr txBox="1">
            <a:spLocks noChangeArrowheads="1"/>
          </p:cNvSpPr>
          <p:nvPr/>
        </p:nvSpPr>
        <p:spPr bwMode="auto">
          <a:xfrm>
            <a:off x="6324600" y="3048000"/>
            <a:ext cx="914400" cy="1187450"/>
          </a:xfrm>
          <a:prstGeom prst="rect">
            <a:avLst/>
          </a:prstGeom>
          <a:noFill/>
          <a:ln w="9525">
            <a:noFill/>
            <a:miter lim="800000"/>
            <a:headEnd/>
            <a:tailEnd/>
          </a:ln>
        </p:spPr>
        <p:txBody>
          <a:bodyPr>
            <a:spAutoFit/>
          </a:bodyPr>
          <a:lstStyle/>
          <a:p>
            <a:r>
              <a:rPr lang="en-US" sz="1200" u="none"/>
              <a:t>N</a:t>
            </a:r>
          </a:p>
          <a:p>
            <a:r>
              <a:rPr lang="en-US" sz="1200" u="none"/>
              <a:t>I</a:t>
            </a:r>
          </a:p>
          <a:p>
            <a:r>
              <a:rPr lang="en-US" sz="1200" u="none"/>
              <a:t>L</a:t>
            </a:r>
          </a:p>
          <a:p>
            <a:r>
              <a:rPr lang="en-US" sz="1200" u="none"/>
              <a:t>E G Y P  T</a:t>
            </a:r>
          </a:p>
          <a:p>
            <a:endParaRPr lang="en-US" sz="1200" u="none"/>
          </a:p>
          <a:p>
            <a:r>
              <a:rPr lang="en-US" sz="1200" u="none"/>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75" fill="hold"/>
                                        <p:tgtEl>
                                          <p:spTgt spid="86019"/>
                                        </p:tgtEl>
                                        <p:attrNameLst>
                                          <p:attrName>ppt_x</p:attrName>
                                        </p:attrNameLst>
                                      </p:cBhvr>
                                      <p:tavLst>
                                        <p:tav tm="0">
                                          <p:val>
                                            <p:strVal val="0-#ppt_w/2"/>
                                          </p:val>
                                        </p:tav>
                                        <p:tav tm="100000">
                                          <p:val>
                                            <p:strVal val="#ppt_x"/>
                                          </p:val>
                                        </p:tav>
                                      </p:tavLst>
                                    </p:anim>
                                    <p:anim calcmode="lin" valueType="num">
                                      <p:cBhvr additive="base">
                                        <p:cTn id="8" dur="75" fill="hold"/>
                                        <p:tgtEl>
                                          <p:spTgt spid="860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6028"/>
                                        </p:tgtEl>
                                        <p:attrNameLst>
                                          <p:attrName>style.visibility</p:attrName>
                                        </p:attrNameLst>
                                      </p:cBhvr>
                                      <p:to>
                                        <p:strVal val="visible"/>
                                      </p:to>
                                    </p:set>
                                    <p:anim calcmode="lin" valueType="num">
                                      <p:cBhvr additive="base">
                                        <p:cTn id="13" dur="500" fill="hold"/>
                                        <p:tgtEl>
                                          <p:spTgt spid="86028"/>
                                        </p:tgtEl>
                                        <p:attrNameLst>
                                          <p:attrName>ppt_x</p:attrName>
                                        </p:attrNameLst>
                                      </p:cBhvr>
                                      <p:tavLst>
                                        <p:tav tm="0">
                                          <p:val>
                                            <p:strVal val="0-#ppt_w/2"/>
                                          </p:val>
                                        </p:tav>
                                        <p:tav tm="100000">
                                          <p:val>
                                            <p:strVal val="#ppt_x"/>
                                          </p:val>
                                        </p:tav>
                                      </p:tavLst>
                                    </p:anim>
                                    <p:anim calcmode="lin" valueType="num">
                                      <p:cBhvr additive="base">
                                        <p:cTn id="14" dur="500" fill="hold"/>
                                        <p:tgtEl>
                                          <p:spTgt spid="860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86035"/>
                                        </p:tgtEl>
                                        <p:attrNameLst>
                                          <p:attrName>style.visibility</p:attrName>
                                        </p:attrNameLst>
                                      </p:cBhvr>
                                      <p:to>
                                        <p:strVal val="visible"/>
                                      </p:to>
                                    </p:set>
                                    <p:anim calcmode="lin" valueType="num">
                                      <p:cBhvr additive="base">
                                        <p:cTn id="19" dur="75" fill="hold"/>
                                        <p:tgtEl>
                                          <p:spTgt spid="86035"/>
                                        </p:tgtEl>
                                        <p:attrNameLst>
                                          <p:attrName>ppt_x</p:attrName>
                                        </p:attrNameLst>
                                      </p:cBhvr>
                                      <p:tavLst>
                                        <p:tav tm="0">
                                          <p:val>
                                            <p:strVal val="0-#ppt_w/2"/>
                                          </p:val>
                                        </p:tav>
                                        <p:tav tm="100000">
                                          <p:val>
                                            <p:strVal val="#ppt_x"/>
                                          </p:val>
                                        </p:tav>
                                      </p:tavLst>
                                    </p:anim>
                                    <p:anim calcmode="lin" valueType="num">
                                      <p:cBhvr additive="base">
                                        <p:cTn id="20" dur="75" fill="hold"/>
                                        <p:tgtEl>
                                          <p:spTgt spid="860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86020"/>
                                        </p:tgtEl>
                                        <p:attrNameLst>
                                          <p:attrName>style.visibility</p:attrName>
                                        </p:attrNameLst>
                                      </p:cBhvr>
                                      <p:to>
                                        <p:strVal val="visible"/>
                                      </p:to>
                                    </p:set>
                                    <p:anim calcmode="lin" valueType="num">
                                      <p:cBhvr additive="base">
                                        <p:cTn id="25" dur="75" fill="hold"/>
                                        <p:tgtEl>
                                          <p:spTgt spid="86020"/>
                                        </p:tgtEl>
                                        <p:attrNameLst>
                                          <p:attrName>ppt_x</p:attrName>
                                        </p:attrNameLst>
                                      </p:cBhvr>
                                      <p:tavLst>
                                        <p:tav tm="0">
                                          <p:val>
                                            <p:strVal val="0-#ppt_w/2"/>
                                          </p:val>
                                        </p:tav>
                                        <p:tav tm="100000">
                                          <p:val>
                                            <p:strVal val="#ppt_x"/>
                                          </p:val>
                                        </p:tav>
                                      </p:tavLst>
                                    </p:anim>
                                    <p:anim calcmode="lin" valueType="num">
                                      <p:cBhvr additive="base">
                                        <p:cTn id="26" dur="75"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6030"/>
                                        </p:tgtEl>
                                        <p:attrNameLst>
                                          <p:attrName>style.visibility</p:attrName>
                                        </p:attrNameLst>
                                      </p:cBhvr>
                                      <p:to>
                                        <p:strVal val="visible"/>
                                      </p:to>
                                    </p:set>
                                    <p:anim calcmode="lin" valueType="num">
                                      <p:cBhvr additive="base">
                                        <p:cTn id="31" dur="500" fill="hold"/>
                                        <p:tgtEl>
                                          <p:spTgt spid="86030"/>
                                        </p:tgtEl>
                                        <p:attrNameLst>
                                          <p:attrName>ppt_x</p:attrName>
                                        </p:attrNameLst>
                                      </p:cBhvr>
                                      <p:tavLst>
                                        <p:tav tm="0">
                                          <p:val>
                                            <p:strVal val="0-#ppt_w/2"/>
                                          </p:val>
                                        </p:tav>
                                        <p:tav tm="100000">
                                          <p:val>
                                            <p:strVal val="#ppt_x"/>
                                          </p:val>
                                        </p:tav>
                                      </p:tavLst>
                                    </p:anim>
                                    <p:anim calcmode="lin" valueType="num">
                                      <p:cBhvr additive="base">
                                        <p:cTn id="32" dur="500" fill="hold"/>
                                        <p:tgtEl>
                                          <p:spTgt spid="860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86021"/>
                                        </p:tgtEl>
                                        <p:attrNameLst>
                                          <p:attrName>style.visibility</p:attrName>
                                        </p:attrNameLst>
                                      </p:cBhvr>
                                      <p:to>
                                        <p:strVal val="visible"/>
                                      </p:to>
                                    </p:set>
                                    <p:anim calcmode="lin" valueType="num">
                                      <p:cBhvr additive="base">
                                        <p:cTn id="37" dur="75" fill="hold"/>
                                        <p:tgtEl>
                                          <p:spTgt spid="86021"/>
                                        </p:tgtEl>
                                        <p:attrNameLst>
                                          <p:attrName>ppt_x</p:attrName>
                                        </p:attrNameLst>
                                      </p:cBhvr>
                                      <p:tavLst>
                                        <p:tav tm="0">
                                          <p:val>
                                            <p:strVal val="0-#ppt_w/2"/>
                                          </p:val>
                                        </p:tav>
                                        <p:tav tm="100000">
                                          <p:val>
                                            <p:strVal val="#ppt_x"/>
                                          </p:val>
                                        </p:tav>
                                      </p:tavLst>
                                    </p:anim>
                                    <p:anim calcmode="lin" valueType="num">
                                      <p:cBhvr additive="base">
                                        <p:cTn id="38" dur="75" fill="hold"/>
                                        <p:tgtEl>
                                          <p:spTgt spid="860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6037"/>
                                        </p:tgtEl>
                                        <p:attrNameLst>
                                          <p:attrName>style.visibility</p:attrName>
                                        </p:attrNameLst>
                                      </p:cBhvr>
                                      <p:to>
                                        <p:strVal val="visible"/>
                                      </p:to>
                                    </p:set>
                                    <p:anim calcmode="lin" valueType="num">
                                      <p:cBhvr additive="base">
                                        <p:cTn id="43" dur="500" fill="hold"/>
                                        <p:tgtEl>
                                          <p:spTgt spid="86037"/>
                                        </p:tgtEl>
                                        <p:attrNameLst>
                                          <p:attrName>ppt_x</p:attrName>
                                        </p:attrNameLst>
                                      </p:cBhvr>
                                      <p:tavLst>
                                        <p:tav tm="0">
                                          <p:val>
                                            <p:strVal val="0-#ppt_w/2"/>
                                          </p:val>
                                        </p:tav>
                                        <p:tav tm="100000">
                                          <p:val>
                                            <p:strVal val="#ppt_x"/>
                                          </p:val>
                                        </p:tav>
                                      </p:tavLst>
                                    </p:anim>
                                    <p:anim calcmode="lin" valueType="num">
                                      <p:cBhvr additive="base">
                                        <p:cTn id="44" dur="500" fill="hold"/>
                                        <p:tgtEl>
                                          <p:spTgt spid="860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6039"/>
                                        </p:tgtEl>
                                        <p:attrNameLst>
                                          <p:attrName>style.visibility</p:attrName>
                                        </p:attrNameLst>
                                      </p:cBhvr>
                                      <p:to>
                                        <p:strVal val="visible"/>
                                      </p:to>
                                    </p:set>
                                    <p:anim calcmode="lin" valueType="num">
                                      <p:cBhvr additive="base">
                                        <p:cTn id="49" dur="500" fill="hold"/>
                                        <p:tgtEl>
                                          <p:spTgt spid="86039"/>
                                        </p:tgtEl>
                                        <p:attrNameLst>
                                          <p:attrName>ppt_x</p:attrName>
                                        </p:attrNameLst>
                                      </p:cBhvr>
                                      <p:tavLst>
                                        <p:tav tm="0">
                                          <p:val>
                                            <p:strVal val="0-#ppt_w/2"/>
                                          </p:val>
                                        </p:tav>
                                        <p:tav tm="100000">
                                          <p:val>
                                            <p:strVal val="#ppt_x"/>
                                          </p:val>
                                        </p:tav>
                                      </p:tavLst>
                                    </p:anim>
                                    <p:anim calcmode="lin" valueType="num">
                                      <p:cBhvr additive="base">
                                        <p:cTn id="50" dur="500" fill="hold"/>
                                        <p:tgtEl>
                                          <p:spTgt spid="860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6038"/>
                                        </p:tgtEl>
                                        <p:attrNameLst>
                                          <p:attrName>style.visibility</p:attrName>
                                        </p:attrNameLst>
                                      </p:cBhvr>
                                      <p:to>
                                        <p:strVal val="visible"/>
                                      </p:to>
                                    </p:set>
                                    <p:anim calcmode="lin" valueType="num">
                                      <p:cBhvr additive="base">
                                        <p:cTn id="55" dur="500" fill="hold"/>
                                        <p:tgtEl>
                                          <p:spTgt spid="86038"/>
                                        </p:tgtEl>
                                        <p:attrNameLst>
                                          <p:attrName>ppt_x</p:attrName>
                                        </p:attrNameLst>
                                      </p:cBhvr>
                                      <p:tavLst>
                                        <p:tav tm="0">
                                          <p:val>
                                            <p:strVal val="0-#ppt_w/2"/>
                                          </p:val>
                                        </p:tav>
                                        <p:tav tm="100000">
                                          <p:val>
                                            <p:strVal val="#ppt_x"/>
                                          </p:val>
                                        </p:tav>
                                      </p:tavLst>
                                    </p:anim>
                                    <p:anim calcmode="lin" valueType="num">
                                      <p:cBhvr additive="base">
                                        <p:cTn id="56" dur="500" fill="hold"/>
                                        <p:tgtEl>
                                          <p:spTgt spid="86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utoUpdateAnimBg="0"/>
      <p:bldP spid="86020" grpId="0" autoUpdateAnimBg="0"/>
      <p:bldP spid="86021" grpId="0" autoUpdateAnimBg="0"/>
      <p:bldP spid="86035" grpId="0" autoUpdateAnimBg="0"/>
      <p:bldP spid="86038" grpId="0" animBg="1"/>
      <p:bldP spid="8603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http://www.civilization.ca/civil/egypt/images/arch04b.jpg"/>
          <p:cNvPicPr>
            <a:picLocks noChangeAspect="1" noChangeArrowheads="1"/>
          </p:cNvPicPr>
          <p:nvPr/>
        </p:nvPicPr>
        <p:blipFill>
          <a:blip r:embed="rId2" cstate="print"/>
          <a:srcRect/>
          <a:stretch>
            <a:fillRect/>
          </a:stretch>
        </p:blipFill>
        <p:spPr bwMode="auto">
          <a:xfrm>
            <a:off x="0" y="0"/>
            <a:ext cx="5019675" cy="6858000"/>
          </a:xfrm>
          <a:prstGeom prst="rect">
            <a:avLst/>
          </a:prstGeom>
          <a:noFill/>
          <a:ln w="9525">
            <a:noFill/>
            <a:miter lim="800000"/>
            <a:headEnd/>
            <a:tailEnd/>
          </a:ln>
        </p:spPr>
      </p:pic>
      <p:sp>
        <p:nvSpPr>
          <p:cNvPr id="66563" name="Text Box 3"/>
          <p:cNvSpPr txBox="1">
            <a:spLocks noChangeArrowheads="1"/>
          </p:cNvSpPr>
          <p:nvPr/>
        </p:nvSpPr>
        <p:spPr bwMode="auto">
          <a:xfrm>
            <a:off x="5241925" y="727075"/>
            <a:ext cx="3597275" cy="3013075"/>
          </a:xfrm>
          <a:prstGeom prst="rect">
            <a:avLst/>
          </a:prstGeom>
          <a:noFill/>
          <a:ln w="9525">
            <a:noFill/>
            <a:miter lim="800000"/>
            <a:headEnd/>
            <a:tailEnd/>
          </a:ln>
        </p:spPr>
        <p:txBody>
          <a:bodyPr>
            <a:spAutoFit/>
          </a:bodyPr>
          <a:lstStyle/>
          <a:p>
            <a:r>
              <a:rPr lang="en-US" sz="2400" b="0" u="none">
                <a:solidFill>
                  <a:srgbClr val="FFCC00"/>
                </a:solidFill>
              </a:rPr>
              <a:t>FOR TOMORROW:</a:t>
            </a:r>
          </a:p>
          <a:p>
            <a:endParaRPr lang="en-US" sz="2400" b="0" u="none">
              <a:solidFill>
                <a:srgbClr val="FFCC00"/>
              </a:solidFill>
            </a:endParaRPr>
          </a:p>
          <a:p>
            <a:r>
              <a:rPr lang="en-US" sz="2400" b="0" u="none">
                <a:solidFill>
                  <a:srgbClr val="FFCC00"/>
                </a:solidFill>
              </a:rPr>
              <a:t>Skim </a:t>
            </a:r>
            <a:r>
              <a:rPr lang="en-US" sz="2400" b="0">
                <a:solidFill>
                  <a:srgbClr val="FFCC00"/>
                </a:solidFill>
              </a:rPr>
              <a:t>both</a:t>
            </a:r>
            <a:r>
              <a:rPr lang="en-US" sz="2400" b="0" u="none">
                <a:solidFill>
                  <a:srgbClr val="FFCC00"/>
                </a:solidFill>
              </a:rPr>
              <a:t> Sections 3 and 4 in Chapter 2!  </a:t>
            </a:r>
          </a:p>
          <a:p>
            <a:r>
              <a:rPr lang="en-US" sz="2400" b="0" u="none">
                <a:solidFill>
                  <a:srgbClr val="FFCC00"/>
                </a:solidFill>
              </a:rPr>
              <a:t>Complete pp. 23-26 in Packet!</a:t>
            </a:r>
          </a:p>
          <a:p>
            <a:endParaRPr lang="en-US" sz="2400" b="0" u="none">
              <a:solidFill>
                <a:srgbClr val="FFCC00"/>
              </a:solidFill>
            </a:endParaRPr>
          </a:p>
          <a:p>
            <a:r>
              <a:rPr lang="en-US" sz="2400" b="0" u="none">
                <a:solidFill>
                  <a:srgbClr val="FFCC00"/>
                </a:solidFill>
              </a:rPr>
              <a:t>TEST coming up Monday!</a:t>
            </a:r>
          </a:p>
        </p:txBody>
      </p:sp>
      <p:pic>
        <p:nvPicPr>
          <p:cNvPr id="66564" name="Picture 4" descr="Main Index">
            <a:hlinkClick r:id="rId3"/>
          </p:cNvPr>
          <p:cNvPicPr>
            <a:picLocks noChangeAspect="1" noChangeArrowheads="1"/>
          </p:cNvPicPr>
          <p:nvPr/>
        </p:nvPicPr>
        <p:blipFill>
          <a:blip r:embed="rId4" cstate="print"/>
          <a:srcRect/>
          <a:stretch>
            <a:fillRect/>
          </a:stretch>
        </p:blipFill>
        <p:spPr bwMode="auto">
          <a:xfrm>
            <a:off x="8264525" y="0"/>
            <a:ext cx="879475" cy="514350"/>
          </a:xfrm>
          <a:prstGeom prst="rect">
            <a:avLst/>
          </a:prstGeom>
          <a:noFill/>
          <a:ln w="9525">
            <a:noFill/>
            <a:miter lim="800000"/>
            <a:headEnd/>
            <a:tailEnd/>
          </a:ln>
        </p:spPr>
      </p:pic>
      <p:sp>
        <p:nvSpPr>
          <p:cNvPr id="66565" name="Text Box 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06400" y="1063625"/>
            <a:ext cx="9144000" cy="0"/>
          </a:xfrm>
          <a:prstGeom prst="rect">
            <a:avLst/>
          </a:prstGeom>
          <a:noFill/>
          <a:ln w="9525">
            <a:noFill/>
            <a:miter lim="800000"/>
            <a:headEnd/>
            <a:tailEnd/>
          </a:ln>
        </p:spPr>
        <p:txBody>
          <a:bodyPr>
            <a:spAutoFit/>
          </a:bodyPr>
          <a:lstStyle/>
          <a:p>
            <a:endParaRPr lang="en-US"/>
          </a:p>
        </p:txBody>
      </p:sp>
      <p:sp>
        <p:nvSpPr>
          <p:cNvPr id="67587" name="Rectangle 5"/>
          <p:cNvSpPr>
            <a:spLocks noChangeArrowheads="1"/>
          </p:cNvSpPr>
          <p:nvPr/>
        </p:nvSpPr>
        <p:spPr bwMode="auto">
          <a:xfrm>
            <a:off x="0" y="-2162175"/>
            <a:ext cx="9144000" cy="822325"/>
          </a:xfrm>
          <a:prstGeom prst="rect">
            <a:avLst/>
          </a:prstGeom>
          <a:noFill/>
          <a:ln w="9525">
            <a:noFill/>
            <a:miter lim="800000"/>
            <a:headEnd/>
            <a:tailEnd/>
          </a:ln>
        </p:spPr>
        <p:txBody>
          <a:bodyPr>
            <a:spAutoFit/>
          </a:bodyPr>
          <a:lstStyle/>
          <a:p>
            <a:endParaRPr lang="en-US" sz="2400" b="0" u="none"/>
          </a:p>
          <a:p>
            <a:pPr lvl="2" eaLnBrk="0" hangingPunct="0"/>
            <a:endParaRPr lang="en-US" sz="2400" b="0" u="none"/>
          </a:p>
        </p:txBody>
      </p:sp>
      <p:sp>
        <p:nvSpPr>
          <p:cNvPr id="67588" name="Rectangle 8"/>
          <p:cNvSpPr>
            <a:spLocks noChangeArrowheads="1"/>
          </p:cNvSpPr>
          <p:nvPr/>
        </p:nvSpPr>
        <p:spPr bwMode="auto">
          <a:xfrm>
            <a:off x="0" y="7377113"/>
            <a:ext cx="9144000" cy="822325"/>
          </a:xfrm>
          <a:prstGeom prst="rect">
            <a:avLst/>
          </a:prstGeom>
          <a:noFill/>
          <a:ln w="9525">
            <a:noFill/>
            <a:miter lim="800000"/>
            <a:headEnd/>
            <a:tailEnd/>
          </a:ln>
        </p:spPr>
        <p:txBody>
          <a:bodyPr>
            <a:spAutoFit/>
          </a:bodyPr>
          <a:lstStyle/>
          <a:p>
            <a:endParaRPr lang="en-US" sz="2400" b="0" u="none"/>
          </a:p>
          <a:p>
            <a:pPr eaLnBrk="0" hangingPunct="0"/>
            <a:endParaRPr lang="en-US" sz="2400" b="0" u="none"/>
          </a:p>
        </p:txBody>
      </p:sp>
      <p:sp>
        <p:nvSpPr>
          <p:cNvPr id="67589" name="Rectangle 9"/>
          <p:cNvSpPr>
            <a:spLocks noChangeArrowheads="1"/>
          </p:cNvSpPr>
          <p:nvPr/>
        </p:nvSpPr>
        <p:spPr bwMode="auto">
          <a:xfrm>
            <a:off x="0" y="8199438"/>
            <a:ext cx="9144000" cy="822325"/>
          </a:xfrm>
          <a:prstGeom prst="rect">
            <a:avLst/>
          </a:prstGeom>
          <a:noFill/>
          <a:ln w="9525">
            <a:noFill/>
            <a:miter lim="800000"/>
            <a:headEnd/>
            <a:tailEnd/>
          </a:ln>
        </p:spPr>
        <p:txBody>
          <a:bodyPr>
            <a:spAutoFit/>
          </a:bodyPr>
          <a:lstStyle/>
          <a:p>
            <a:endParaRPr lang="en-US" sz="2400" b="0" u="none"/>
          </a:p>
          <a:p>
            <a:pPr eaLnBrk="0" hangingPunct="0"/>
            <a:endParaRPr lang="en-US" sz="2400" b="0" u="non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
            <a:ext cx="8702675" cy="457200"/>
          </a:xfrm>
          <a:prstGeom prst="rect">
            <a:avLst/>
          </a:prstGeom>
          <a:noFill/>
          <a:ln w="9525">
            <a:noFill/>
            <a:miter lim="800000"/>
            <a:headEnd/>
            <a:tailEnd/>
          </a:ln>
        </p:spPr>
        <p:txBody>
          <a:bodyPr>
            <a:spAutoFit/>
          </a:bodyPr>
          <a:lstStyle/>
          <a:p>
            <a:r>
              <a:rPr lang="en-US" sz="2400" b="0" u="none" dirty="0" smtClean="0"/>
              <a:t> </a:t>
            </a:r>
            <a:r>
              <a:rPr lang="en-US" sz="2400" b="0" u="none" dirty="0"/>
              <a:t>“</a:t>
            </a:r>
            <a:r>
              <a:rPr lang="en-US" sz="2000" b="0" u="none" dirty="0"/>
              <a:t>The Four Early River Valley Civilizations”</a:t>
            </a:r>
          </a:p>
        </p:txBody>
      </p:sp>
      <p:sp>
        <p:nvSpPr>
          <p:cNvPr id="7171" name="Text Box 3"/>
          <p:cNvSpPr txBox="1">
            <a:spLocks noChangeArrowheads="1"/>
          </p:cNvSpPr>
          <p:nvPr/>
        </p:nvSpPr>
        <p:spPr bwMode="auto">
          <a:xfrm>
            <a:off x="304800" y="304800"/>
            <a:ext cx="8169275" cy="457200"/>
          </a:xfrm>
          <a:prstGeom prst="rect">
            <a:avLst/>
          </a:prstGeom>
          <a:noFill/>
          <a:ln w="9525">
            <a:noFill/>
            <a:miter lim="800000"/>
            <a:headEnd/>
            <a:tailEnd/>
          </a:ln>
        </p:spPr>
        <p:txBody>
          <a:bodyPr>
            <a:spAutoFit/>
          </a:bodyPr>
          <a:lstStyle/>
          <a:p>
            <a:pPr algn="ctr"/>
            <a:r>
              <a:rPr lang="en-US" sz="2400" b="0" u="none" dirty="0">
                <a:solidFill>
                  <a:srgbClr val="0066FF"/>
                </a:solidFill>
              </a:rPr>
              <a:t>City-States in Mesopotamia</a:t>
            </a:r>
          </a:p>
        </p:txBody>
      </p:sp>
      <p:sp>
        <p:nvSpPr>
          <p:cNvPr id="7172" name="Text Box 4"/>
          <p:cNvSpPr txBox="1">
            <a:spLocks noChangeArrowheads="1"/>
          </p:cNvSpPr>
          <p:nvPr/>
        </p:nvSpPr>
        <p:spPr bwMode="auto">
          <a:xfrm>
            <a:off x="228600" y="685800"/>
            <a:ext cx="6721475" cy="396875"/>
          </a:xfrm>
          <a:prstGeom prst="rect">
            <a:avLst/>
          </a:prstGeom>
          <a:noFill/>
          <a:ln w="9525">
            <a:noFill/>
            <a:miter lim="800000"/>
            <a:headEnd/>
            <a:tailEnd/>
          </a:ln>
        </p:spPr>
        <p:txBody>
          <a:bodyPr>
            <a:spAutoFit/>
          </a:bodyPr>
          <a:lstStyle/>
          <a:p>
            <a:r>
              <a:rPr lang="en-US" sz="2000" b="0" u="none" dirty="0"/>
              <a:t>I.  GEOGRAPHY</a:t>
            </a:r>
          </a:p>
        </p:txBody>
      </p:sp>
      <p:sp>
        <p:nvSpPr>
          <p:cNvPr id="7173" name="Text Box 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7174" name="Picture 6" descr="http://home.cfl.rr.com/crossland/mesopotamia_map.gif"/>
          <p:cNvPicPr>
            <a:picLocks noChangeAspect="1" noChangeArrowheads="1"/>
          </p:cNvPicPr>
          <p:nvPr/>
        </p:nvPicPr>
        <p:blipFill>
          <a:blip r:embed="rId3" cstate="print"/>
          <a:srcRect/>
          <a:stretch>
            <a:fillRect/>
          </a:stretch>
        </p:blipFill>
        <p:spPr bwMode="auto">
          <a:xfrm>
            <a:off x="2133600" y="4038600"/>
            <a:ext cx="7086600" cy="4535488"/>
          </a:xfrm>
          <a:prstGeom prst="rect">
            <a:avLst/>
          </a:prstGeom>
          <a:noFill/>
          <a:ln w="9525">
            <a:noFill/>
            <a:miter lim="800000"/>
            <a:headEnd/>
            <a:tailEnd/>
          </a:ln>
        </p:spPr>
      </p:pic>
      <p:sp>
        <p:nvSpPr>
          <p:cNvPr id="7175" name="Freeform 8"/>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w="9525">
            <a:noFill/>
            <a:round/>
            <a:headEnd/>
            <a:tailEnd/>
          </a:ln>
        </p:spPr>
        <p:txBody>
          <a:bodyPr/>
          <a:lstStyle/>
          <a:p>
            <a:endParaRPr lang="en-US"/>
          </a:p>
        </p:txBody>
      </p:sp>
      <p:sp>
        <p:nvSpPr>
          <p:cNvPr id="7176" name="Text Box 9"/>
          <p:cNvSpPr txBox="1">
            <a:spLocks noChangeArrowheads="1"/>
          </p:cNvSpPr>
          <p:nvPr/>
        </p:nvSpPr>
        <p:spPr bwMode="auto">
          <a:xfrm>
            <a:off x="381000" y="1066800"/>
            <a:ext cx="7086600" cy="366713"/>
          </a:xfrm>
          <a:prstGeom prst="rect">
            <a:avLst/>
          </a:prstGeom>
          <a:noFill/>
          <a:ln w="9525">
            <a:noFill/>
            <a:miter lim="800000"/>
            <a:headEnd/>
            <a:tailEnd/>
          </a:ln>
        </p:spPr>
        <p:txBody>
          <a:bodyPr>
            <a:spAutoFit/>
          </a:bodyPr>
          <a:lstStyle/>
          <a:p>
            <a:r>
              <a:rPr lang="en-US">
                <a:solidFill>
                  <a:schemeClr val="accent2"/>
                </a:solidFill>
              </a:rPr>
              <a:t>Sumerians</a:t>
            </a:r>
            <a:r>
              <a:rPr lang="en-US" u="none"/>
              <a:t> were first to settle in this region, attracted by the rich soil.</a:t>
            </a:r>
            <a:endParaRPr lang="en-US"/>
          </a:p>
        </p:txBody>
      </p:sp>
      <p:sp>
        <p:nvSpPr>
          <p:cNvPr id="7177" name="Oval 10"/>
          <p:cNvSpPr>
            <a:spLocks noChangeArrowheads="1"/>
          </p:cNvSpPr>
          <p:nvPr/>
        </p:nvSpPr>
        <p:spPr bwMode="auto">
          <a:xfrm>
            <a:off x="5638800" y="5410200"/>
            <a:ext cx="2286000" cy="1447800"/>
          </a:xfrm>
          <a:prstGeom prst="ellipse">
            <a:avLst/>
          </a:prstGeom>
          <a:noFill/>
          <a:ln w="28575">
            <a:solidFill>
              <a:srgbClr val="CC3300"/>
            </a:solidFill>
            <a:round/>
            <a:headEnd/>
            <a:tailEnd/>
          </a:ln>
        </p:spPr>
        <p:txBody>
          <a:bodyPr wrap="none" anchor="ctr"/>
          <a:lstStyle/>
          <a:p>
            <a:endParaRPr lang="en-US"/>
          </a:p>
        </p:txBody>
      </p:sp>
      <p:sp>
        <p:nvSpPr>
          <p:cNvPr id="7178" name="Text Box 11"/>
          <p:cNvSpPr txBox="1">
            <a:spLocks noChangeArrowheads="1"/>
          </p:cNvSpPr>
          <p:nvPr/>
        </p:nvSpPr>
        <p:spPr bwMode="auto">
          <a:xfrm>
            <a:off x="381000" y="1447800"/>
            <a:ext cx="7254875" cy="396875"/>
          </a:xfrm>
          <a:prstGeom prst="rect">
            <a:avLst/>
          </a:prstGeom>
          <a:noFill/>
          <a:ln w="9525">
            <a:noFill/>
            <a:miter lim="800000"/>
            <a:headEnd/>
            <a:tailEnd/>
          </a:ln>
        </p:spPr>
        <p:txBody>
          <a:bodyPr>
            <a:spAutoFit/>
          </a:bodyPr>
          <a:lstStyle/>
          <a:p>
            <a:r>
              <a:rPr lang="en-US" sz="2000" b="0" u="none" dirty="0">
                <a:solidFill>
                  <a:srgbClr val="CC3300"/>
                </a:solidFill>
              </a:rPr>
              <a:t>B.  Three Disadvantages / Environmental </a:t>
            </a:r>
            <a:r>
              <a:rPr lang="en-US" sz="2000" u="none" dirty="0">
                <a:solidFill>
                  <a:srgbClr val="CC3300"/>
                </a:solidFill>
              </a:rPr>
              <a:t>Challenges</a:t>
            </a:r>
          </a:p>
        </p:txBody>
      </p:sp>
      <p:sp>
        <p:nvSpPr>
          <p:cNvPr id="7179" name="Text Box 12"/>
          <p:cNvSpPr txBox="1">
            <a:spLocks noChangeArrowheads="1"/>
          </p:cNvSpPr>
          <p:nvPr/>
        </p:nvSpPr>
        <p:spPr bwMode="auto">
          <a:xfrm>
            <a:off x="609600" y="1828800"/>
            <a:ext cx="7407275" cy="396875"/>
          </a:xfrm>
          <a:prstGeom prst="rect">
            <a:avLst/>
          </a:prstGeom>
          <a:noFill/>
          <a:ln w="9525">
            <a:noFill/>
            <a:miter lim="800000"/>
            <a:headEnd/>
            <a:tailEnd/>
          </a:ln>
        </p:spPr>
        <p:txBody>
          <a:bodyPr>
            <a:spAutoFit/>
          </a:bodyPr>
          <a:lstStyle/>
          <a:p>
            <a:r>
              <a:rPr lang="en-US" sz="2000" b="0" u="none" dirty="0"/>
              <a:t>1. </a:t>
            </a:r>
            <a:r>
              <a:rPr lang="en-US" sz="2000" b="0" dirty="0"/>
              <a:t>Unpredictable flooding</a:t>
            </a:r>
            <a:r>
              <a:rPr lang="en-US" sz="2000" b="0" u="none" dirty="0"/>
              <a:t> / dry summer months</a:t>
            </a:r>
          </a:p>
        </p:txBody>
      </p:sp>
      <p:sp>
        <p:nvSpPr>
          <p:cNvPr id="7180" name="Freeform 13"/>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w="9525">
            <a:noFill/>
            <a:round/>
            <a:headEnd/>
            <a:tailEnd/>
          </a:ln>
        </p:spPr>
        <p:txBody>
          <a:bodyPr/>
          <a:lstStyle/>
          <a:p>
            <a:endParaRPr lang="en-US"/>
          </a:p>
        </p:txBody>
      </p:sp>
      <p:sp>
        <p:nvSpPr>
          <p:cNvPr id="7181" name="Text Box 14"/>
          <p:cNvSpPr txBox="1">
            <a:spLocks noChangeArrowheads="1"/>
          </p:cNvSpPr>
          <p:nvPr/>
        </p:nvSpPr>
        <p:spPr bwMode="auto">
          <a:xfrm>
            <a:off x="609600" y="2209800"/>
            <a:ext cx="7407275" cy="701675"/>
          </a:xfrm>
          <a:prstGeom prst="rect">
            <a:avLst/>
          </a:prstGeom>
          <a:noFill/>
          <a:ln w="9525">
            <a:noFill/>
            <a:miter lim="800000"/>
            <a:headEnd/>
            <a:tailEnd/>
          </a:ln>
        </p:spPr>
        <p:txBody>
          <a:bodyPr>
            <a:spAutoFit/>
          </a:bodyPr>
          <a:lstStyle/>
          <a:p>
            <a:r>
              <a:rPr lang="en-US" sz="2000" b="0" u="none"/>
              <a:t>2. </a:t>
            </a:r>
            <a:r>
              <a:rPr lang="en-US" sz="2000" b="0"/>
              <a:t>No natural barriers</a:t>
            </a:r>
            <a:r>
              <a:rPr lang="en-US" sz="2000" b="0" u="none"/>
              <a:t> for protection</a:t>
            </a:r>
          </a:p>
          <a:p>
            <a:r>
              <a:rPr lang="en-US" sz="2000" b="0" u="none"/>
              <a:t>      - small villages lying in open plain were defenseless</a:t>
            </a:r>
          </a:p>
        </p:txBody>
      </p:sp>
      <p:sp>
        <p:nvSpPr>
          <p:cNvPr id="7182" name="Text Box 15"/>
          <p:cNvSpPr txBox="1">
            <a:spLocks noChangeArrowheads="1"/>
          </p:cNvSpPr>
          <p:nvPr/>
        </p:nvSpPr>
        <p:spPr bwMode="auto">
          <a:xfrm>
            <a:off x="609600" y="2819400"/>
            <a:ext cx="7407275" cy="396875"/>
          </a:xfrm>
          <a:prstGeom prst="rect">
            <a:avLst/>
          </a:prstGeom>
          <a:noFill/>
          <a:ln w="9525">
            <a:noFill/>
            <a:miter lim="800000"/>
            <a:headEnd/>
            <a:tailEnd/>
          </a:ln>
        </p:spPr>
        <p:txBody>
          <a:bodyPr>
            <a:spAutoFit/>
          </a:bodyPr>
          <a:lstStyle/>
          <a:p>
            <a:r>
              <a:rPr lang="en-US" sz="2000" b="0" u="none" dirty="0"/>
              <a:t>3. </a:t>
            </a:r>
            <a:r>
              <a:rPr lang="en-US" sz="2000" b="0" dirty="0"/>
              <a:t>Limited natural resources</a:t>
            </a:r>
            <a:r>
              <a:rPr lang="en-US" sz="2000" b="0" u="none" dirty="0"/>
              <a:t>  (stone, wood, metal)</a:t>
            </a:r>
          </a:p>
        </p:txBody>
      </p:sp>
      <p:sp>
        <p:nvSpPr>
          <p:cNvPr id="7183" name="Text Box 16"/>
          <p:cNvSpPr txBox="1">
            <a:spLocks noChangeArrowheads="1"/>
          </p:cNvSpPr>
          <p:nvPr/>
        </p:nvSpPr>
        <p:spPr bwMode="auto">
          <a:xfrm>
            <a:off x="-76200" y="6629400"/>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9233" name="Text Box 17"/>
          <p:cNvSpPr txBox="1">
            <a:spLocks noChangeArrowheads="1"/>
          </p:cNvSpPr>
          <p:nvPr/>
        </p:nvSpPr>
        <p:spPr bwMode="auto">
          <a:xfrm>
            <a:off x="152400" y="3200400"/>
            <a:ext cx="7178675" cy="396875"/>
          </a:xfrm>
          <a:prstGeom prst="rect">
            <a:avLst/>
          </a:prstGeom>
          <a:noFill/>
          <a:ln w="9525">
            <a:noFill/>
            <a:miter lim="800000"/>
            <a:headEnd/>
            <a:tailEnd/>
          </a:ln>
        </p:spPr>
        <p:txBody>
          <a:bodyPr>
            <a:spAutoFit/>
          </a:bodyPr>
          <a:lstStyle/>
          <a:p>
            <a:r>
              <a:rPr lang="en-US" sz="2000" b="0" u="none">
                <a:solidFill>
                  <a:srgbClr val="CC3300"/>
                </a:solidFill>
              </a:rPr>
              <a:t>C.  </a:t>
            </a:r>
            <a:r>
              <a:rPr lang="en-US" sz="2000" u="none">
                <a:solidFill>
                  <a:srgbClr val="CC3300"/>
                </a:solidFill>
              </a:rPr>
              <a:t>Solutions</a:t>
            </a:r>
            <a:r>
              <a:rPr lang="en-US" sz="2000" b="0" u="none">
                <a:solidFill>
                  <a:srgbClr val="CC3300"/>
                </a:solidFill>
              </a:rPr>
              <a:t> </a:t>
            </a:r>
          </a:p>
        </p:txBody>
      </p:sp>
      <p:sp>
        <p:nvSpPr>
          <p:cNvPr id="9234" name="Text Box 18"/>
          <p:cNvSpPr txBox="1">
            <a:spLocks noChangeArrowheads="1"/>
          </p:cNvSpPr>
          <p:nvPr/>
        </p:nvSpPr>
        <p:spPr bwMode="auto">
          <a:xfrm>
            <a:off x="304800" y="3505200"/>
            <a:ext cx="7331075" cy="396875"/>
          </a:xfrm>
          <a:prstGeom prst="rect">
            <a:avLst/>
          </a:prstGeom>
          <a:noFill/>
          <a:ln w="9525">
            <a:noFill/>
            <a:miter lim="800000"/>
            <a:headEnd/>
            <a:tailEnd/>
          </a:ln>
        </p:spPr>
        <p:txBody>
          <a:bodyPr>
            <a:spAutoFit/>
          </a:bodyPr>
          <a:lstStyle/>
          <a:p>
            <a:r>
              <a:rPr lang="en-US" sz="2000" b="0" u="none"/>
              <a:t>1. Irrigation ditches</a:t>
            </a:r>
          </a:p>
        </p:txBody>
      </p:sp>
      <p:sp>
        <p:nvSpPr>
          <p:cNvPr id="9235" name="Text Box 19"/>
          <p:cNvSpPr txBox="1">
            <a:spLocks noChangeArrowheads="1"/>
          </p:cNvSpPr>
          <p:nvPr/>
        </p:nvSpPr>
        <p:spPr bwMode="auto">
          <a:xfrm>
            <a:off x="304800" y="3886200"/>
            <a:ext cx="7331075" cy="701675"/>
          </a:xfrm>
          <a:prstGeom prst="rect">
            <a:avLst/>
          </a:prstGeom>
          <a:noFill/>
          <a:ln w="9525">
            <a:noFill/>
            <a:miter lim="800000"/>
            <a:headEnd/>
            <a:tailEnd/>
          </a:ln>
        </p:spPr>
        <p:txBody>
          <a:bodyPr>
            <a:spAutoFit/>
          </a:bodyPr>
          <a:lstStyle/>
          <a:p>
            <a:r>
              <a:rPr lang="en-US" sz="2000" b="0" u="none"/>
              <a:t>2. Built city walls with </a:t>
            </a:r>
          </a:p>
          <a:p>
            <a:r>
              <a:rPr lang="en-US" sz="2000" b="0" u="none"/>
              <a:t>     mud bricks</a:t>
            </a:r>
          </a:p>
        </p:txBody>
      </p:sp>
      <p:sp>
        <p:nvSpPr>
          <p:cNvPr id="9236" name="Text Box 20"/>
          <p:cNvSpPr txBox="1">
            <a:spLocks noChangeArrowheads="1"/>
          </p:cNvSpPr>
          <p:nvPr/>
        </p:nvSpPr>
        <p:spPr bwMode="auto">
          <a:xfrm>
            <a:off x="304800" y="4495800"/>
            <a:ext cx="2667000" cy="1920875"/>
          </a:xfrm>
          <a:prstGeom prst="rect">
            <a:avLst/>
          </a:prstGeom>
          <a:noFill/>
          <a:ln w="9525">
            <a:noFill/>
            <a:miter lim="800000"/>
            <a:headEnd/>
            <a:tailEnd/>
          </a:ln>
        </p:spPr>
        <p:txBody>
          <a:bodyPr>
            <a:spAutoFit/>
          </a:bodyPr>
          <a:lstStyle/>
          <a:p>
            <a:r>
              <a:rPr lang="en-US" sz="2000" b="0" u="none"/>
              <a:t>3. Traded with people </a:t>
            </a:r>
          </a:p>
          <a:p>
            <a:r>
              <a:rPr lang="en-US" sz="2000" b="0" u="none"/>
              <a:t>    around them</a:t>
            </a:r>
          </a:p>
          <a:p>
            <a:r>
              <a:rPr lang="en-US" sz="2000" b="0" u="none"/>
              <a:t>    for the products </a:t>
            </a:r>
          </a:p>
          <a:p>
            <a:r>
              <a:rPr lang="en-US" sz="2000" b="0" u="none"/>
              <a:t>    they lacked.</a:t>
            </a:r>
          </a:p>
          <a:p>
            <a:r>
              <a:rPr lang="en-US" sz="2000" b="0" u="none"/>
              <a:t>    </a:t>
            </a:r>
          </a:p>
          <a:p>
            <a:r>
              <a:rPr lang="en-US" sz="2000" b="0" u="none"/>
              <a:t>    Initiated Bronze Age.</a:t>
            </a:r>
          </a:p>
        </p:txBody>
      </p:sp>
      <p:sp>
        <p:nvSpPr>
          <p:cNvPr id="9237" name="AutoShape 21"/>
          <p:cNvSpPr>
            <a:spLocks/>
          </p:cNvSpPr>
          <p:nvPr/>
        </p:nvSpPr>
        <p:spPr bwMode="auto">
          <a:xfrm>
            <a:off x="0" y="1676400"/>
            <a:ext cx="304800" cy="4191000"/>
          </a:xfrm>
          <a:prstGeom prst="leftBrace">
            <a:avLst>
              <a:gd name="adj1" fmla="val 114583"/>
              <a:gd name="adj2" fmla="val 50000"/>
            </a:avLst>
          </a:prstGeom>
          <a:noFill/>
          <a:ln w="41275">
            <a:solidFill>
              <a:srgbClr val="CC3300"/>
            </a:solidFill>
            <a:round/>
            <a:headEnd/>
            <a:tailEnd/>
          </a:ln>
        </p:spPr>
        <p:txBody>
          <a:bodyPr wrap="none" anchor="ctr"/>
          <a:lstStyle/>
          <a:p>
            <a:endParaRPr lang="en-US"/>
          </a:p>
        </p:txBody>
      </p:sp>
      <p:pic>
        <p:nvPicPr>
          <p:cNvPr id="9239" name="Picture 23" descr="D:\home\twloessin\My Pictures\SumerianCity.jpg"/>
          <p:cNvPicPr>
            <a:picLocks noChangeAspect="1" noChangeArrowheads="1"/>
          </p:cNvPicPr>
          <p:nvPr/>
        </p:nvPicPr>
        <p:blipFill>
          <a:blip r:embed="rId4" cstate="print"/>
          <a:srcRect/>
          <a:stretch>
            <a:fillRect/>
          </a:stretch>
        </p:blipFill>
        <p:spPr bwMode="auto">
          <a:xfrm>
            <a:off x="2971800" y="3225800"/>
            <a:ext cx="6172200" cy="3632200"/>
          </a:xfrm>
          <a:prstGeom prst="rect">
            <a:avLst/>
          </a:prstGeom>
          <a:noFill/>
          <a:ln w="9525">
            <a:noFill/>
            <a:miter lim="800000"/>
            <a:headEnd/>
            <a:tailEnd/>
          </a:ln>
        </p:spPr>
      </p:pic>
      <p:pic>
        <p:nvPicPr>
          <p:cNvPr id="9240" name="Picture 24" descr="D:\home\twloessin\School\Pics\SumerianTrade.jpg"/>
          <p:cNvPicPr>
            <a:picLocks noChangeAspect="1" noChangeArrowheads="1"/>
          </p:cNvPicPr>
          <p:nvPr/>
        </p:nvPicPr>
        <p:blipFill>
          <a:blip r:embed="rId5" cstate="print"/>
          <a:srcRect/>
          <a:stretch>
            <a:fillRect/>
          </a:stretch>
        </p:blipFill>
        <p:spPr bwMode="auto">
          <a:xfrm>
            <a:off x="2971800" y="3233738"/>
            <a:ext cx="6172200" cy="3827462"/>
          </a:xfrm>
          <a:prstGeom prst="rect">
            <a:avLst/>
          </a:prstGeom>
          <a:noFill/>
          <a:ln w="9525">
            <a:noFill/>
            <a:miter lim="800000"/>
            <a:headEnd/>
            <a:tailEnd/>
          </a:ln>
        </p:spPr>
      </p:pic>
      <p:sp>
        <p:nvSpPr>
          <p:cNvPr id="9241" name="Text Box 25"/>
          <p:cNvSpPr txBox="1">
            <a:spLocks noChangeArrowheads="1"/>
          </p:cNvSpPr>
          <p:nvPr/>
        </p:nvSpPr>
        <p:spPr bwMode="auto">
          <a:xfrm>
            <a:off x="2895600" y="3200400"/>
            <a:ext cx="6248400" cy="3716338"/>
          </a:xfrm>
          <a:prstGeom prst="rect">
            <a:avLst/>
          </a:prstGeom>
          <a:solidFill>
            <a:srgbClr val="C0C0C0"/>
          </a:solidFill>
          <a:ln w="9525">
            <a:solidFill>
              <a:srgbClr val="FF0000"/>
            </a:solidFill>
            <a:miter lim="800000"/>
            <a:headEnd/>
            <a:tailEnd/>
          </a:ln>
        </p:spPr>
        <p:txBody>
          <a:bodyPr>
            <a:spAutoFit/>
          </a:bodyPr>
          <a:lstStyle/>
          <a:p>
            <a:pPr>
              <a:spcBef>
                <a:spcPct val="50000"/>
              </a:spcBef>
            </a:pPr>
            <a:r>
              <a:rPr lang="en-US" b="0" u="none"/>
              <a:t>                </a:t>
            </a:r>
          </a:p>
          <a:p>
            <a:pPr>
              <a:spcBef>
                <a:spcPct val="50000"/>
              </a:spcBef>
            </a:pPr>
            <a:r>
              <a:rPr lang="en-US" b="0" u="none"/>
              <a:t>            </a:t>
            </a:r>
            <a:r>
              <a:rPr lang="en-US" sz="2000" b="0"/>
              <a:t>Sumerian innovations</a:t>
            </a:r>
            <a:r>
              <a:rPr lang="en-US" sz="2000" b="0" u="none"/>
              <a:t> in achieving civilization </a:t>
            </a:r>
          </a:p>
          <a:p>
            <a:pPr>
              <a:spcBef>
                <a:spcPct val="50000"/>
              </a:spcBef>
            </a:pPr>
            <a:r>
              <a:rPr lang="en-US" sz="2000" b="0" u="none"/>
              <a:t>           </a:t>
            </a:r>
            <a:r>
              <a:rPr lang="en-US" sz="2000" b="0"/>
              <a:t>set example</a:t>
            </a:r>
            <a:r>
              <a:rPr lang="en-US" sz="2000" b="0" u="none"/>
              <a:t> others would follow.</a:t>
            </a:r>
          </a:p>
          <a:p>
            <a:pPr>
              <a:spcBef>
                <a:spcPct val="50000"/>
              </a:spcBef>
            </a:pPr>
            <a:endParaRPr lang="en-US" sz="2000" b="0" u="none"/>
          </a:p>
          <a:p>
            <a:pPr>
              <a:spcBef>
                <a:spcPct val="50000"/>
              </a:spcBef>
            </a:pPr>
            <a:r>
              <a:rPr lang="en-US" sz="2000" b="0" u="none"/>
              <a:t>           But to arrive at these solutions,</a:t>
            </a:r>
          </a:p>
          <a:p>
            <a:pPr>
              <a:spcBef>
                <a:spcPct val="50000"/>
              </a:spcBef>
            </a:pPr>
            <a:r>
              <a:rPr lang="en-US" sz="2000" b="0" u="none"/>
              <a:t>           required organized government.</a:t>
            </a:r>
          </a:p>
          <a:p>
            <a:pPr algn="ctr">
              <a:spcBef>
                <a:spcPct val="50000"/>
              </a:spcBef>
            </a:pPr>
            <a:r>
              <a:rPr lang="en-US" b="0" i="1" u="none">
                <a:solidFill>
                  <a:srgbClr val="333399"/>
                </a:solidFill>
              </a:rPr>
              <a:t>Let’s now look at the type of government the Sumerians had.</a:t>
            </a:r>
          </a:p>
          <a:p>
            <a:pPr algn="ctr">
              <a:spcBef>
                <a:spcPct val="50000"/>
              </a:spcBef>
            </a:pPr>
            <a:endParaRPr lang="en-US" b="0" i="1" u="none"/>
          </a:p>
          <a:p>
            <a:pPr algn="ctr">
              <a:spcBef>
                <a:spcPct val="50000"/>
              </a:spcBef>
            </a:pPr>
            <a:endParaRPr lang="en-US" sz="1000" b="0" i="1"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0-#ppt_w/2"/>
                                          </p:val>
                                        </p:tav>
                                        <p:tav tm="100000">
                                          <p:val>
                                            <p:strVal val="#ppt_x"/>
                                          </p:val>
                                        </p:tav>
                                      </p:tavLst>
                                    </p:anim>
                                    <p:anim calcmode="lin" valueType="num">
                                      <p:cBhvr additive="base">
                                        <p:cTn id="8"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34"/>
                                        </p:tgtEl>
                                        <p:attrNameLst>
                                          <p:attrName>style.visibility</p:attrName>
                                        </p:attrNameLst>
                                      </p:cBhvr>
                                      <p:to>
                                        <p:strVal val="visible"/>
                                      </p:to>
                                    </p:set>
                                    <p:anim calcmode="lin" valueType="num">
                                      <p:cBhvr additive="base">
                                        <p:cTn id="13" dur="500" fill="hold"/>
                                        <p:tgtEl>
                                          <p:spTgt spid="9234"/>
                                        </p:tgtEl>
                                        <p:attrNameLst>
                                          <p:attrName>ppt_x</p:attrName>
                                        </p:attrNameLst>
                                      </p:cBhvr>
                                      <p:tavLst>
                                        <p:tav tm="0">
                                          <p:val>
                                            <p:strVal val="0-#ppt_w/2"/>
                                          </p:val>
                                        </p:tav>
                                        <p:tav tm="100000">
                                          <p:val>
                                            <p:strVal val="#ppt_x"/>
                                          </p:val>
                                        </p:tav>
                                      </p:tavLst>
                                    </p:anim>
                                    <p:anim calcmode="lin" valueType="num">
                                      <p:cBhvr additive="base">
                                        <p:cTn id="14"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0-#ppt_w/2"/>
                                          </p:val>
                                        </p:tav>
                                        <p:tav tm="100000">
                                          <p:val>
                                            <p:strVal val="#ppt_x"/>
                                          </p:val>
                                        </p:tav>
                                      </p:tavLst>
                                    </p:anim>
                                    <p:anim calcmode="lin" valueType="num">
                                      <p:cBhvr additive="base">
                                        <p:cTn id="20"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p:cTn id="25" dur="500" fill="hold"/>
                                        <p:tgtEl>
                                          <p:spTgt spid="9239"/>
                                        </p:tgtEl>
                                        <p:attrNameLst>
                                          <p:attrName>ppt_w</p:attrName>
                                        </p:attrNameLst>
                                      </p:cBhvr>
                                      <p:tavLst>
                                        <p:tav tm="0">
                                          <p:val>
                                            <p:fltVal val="0"/>
                                          </p:val>
                                        </p:tav>
                                        <p:tav tm="100000">
                                          <p:val>
                                            <p:strVal val="#ppt_w"/>
                                          </p:val>
                                        </p:tav>
                                      </p:tavLst>
                                    </p:anim>
                                    <p:anim calcmode="lin" valueType="num">
                                      <p:cBhvr>
                                        <p:cTn id="2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36"/>
                                        </p:tgtEl>
                                        <p:attrNameLst>
                                          <p:attrName>style.visibility</p:attrName>
                                        </p:attrNameLst>
                                      </p:cBhvr>
                                      <p:to>
                                        <p:strVal val="visible"/>
                                      </p:to>
                                    </p:set>
                                    <p:anim calcmode="lin" valueType="num">
                                      <p:cBhvr additive="base">
                                        <p:cTn id="31" dur="500" fill="hold"/>
                                        <p:tgtEl>
                                          <p:spTgt spid="9236"/>
                                        </p:tgtEl>
                                        <p:attrNameLst>
                                          <p:attrName>ppt_x</p:attrName>
                                        </p:attrNameLst>
                                      </p:cBhvr>
                                      <p:tavLst>
                                        <p:tav tm="0">
                                          <p:val>
                                            <p:strVal val="0-#ppt_w/2"/>
                                          </p:val>
                                        </p:tav>
                                        <p:tav tm="100000">
                                          <p:val>
                                            <p:strVal val="#ppt_x"/>
                                          </p:val>
                                        </p:tav>
                                      </p:tavLst>
                                    </p:anim>
                                    <p:anim calcmode="lin" valueType="num">
                                      <p:cBhvr additive="base">
                                        <p:cTn id="32"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checkerboard(across)">
                                      <p:cBhvr>
                                        <p:cTn id="37" dur="500"/>
                                        <p:tgtEl>
                                          <p:spTgt spid="924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237"/>
                                        </p:tgtEl>
                                        <p:attrNameLst>
                                          <p:attrName>style.visibility</p:attrName>
                                        </p:attrNameLst>
                                      </p:cBhvr>
                                      <p:to>
                                        <p:strVal val="visible"/>
                                      </p:to>
                                    </p:set>
                                    <p:anim calcmode="lin" valueType="num">
                                      <p:cBhvr additive="base">
                                        <p:cTn id="42" dur="500" fill="hold"/>
                                        <p:tgtEl>
                                          <p:spTgt spid="9237"/>
                                        </p:tgtEl>
                                        <p:attrNameLst>
                                          <p:attrName>ppt_x</p:attrName>
                                        </p:attrNameLst>
                                      </p:cBhvr>
                                      <p:tavLst>
                                        <p:tav tm="0">
                                          <p:val>
                                            <p:strVal val="0-#ppt_w/2"/>
                                          </p:val>
                                        </p:tav>
                                        <p:tav tm="100000">
                                          <p:val>
                                            <p:strVal val="#ppt_x"/>
                                          </p:val>
                                        </p:tav>
                                      </p:tavLst>
                                    </p:anim>
                                    <p:anim calcmode="lin" valueType="num">
                                      <p:cBhvr additive="base">
                                        <p:cTn id="43" dur="500" fill="hold"/>
                                        <p:tgtEl>
                                          <p:spTgt spid="923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iterate type="lt">
                                    <p:tmPct val="100000"/>
                                  </p:iterate>
                                  <p:childTnLst>
                                    <p:set>
                                      <p:cBhvr>
                                        <p:cTn id="47" dur="1" fill="hold">
                                          <p:stCondLst>
                                            <p:cond delay="0"/>
                                          </p:stCondLst>
                                        </p:cTn>
                                        <p:tgtEl>
                                          <p:spTgt spid="9241"/>
                                        </p:tgtEl>
                                        <p:attrNameLst>
                                          <p:attrName>style.visibility</p:attrName>
                                        </p:attrNameLst>
                                      </p:cBhvr>
                                      <p:to>
                                        <p:strVal val="visible"/>
                                      </p:to>
                                    </p:set>
                                    <p:anim calcmode="lin" valueType="num">
                                      <p:cBhvr additive="base">
                                        <p:cTn id="48" dur="75" fill="hold"/>
                                        <p:tgtEl>
                                          <p:spTgt spid="9241"/>
                                        </p:tgtEl>
                                        <p:attrNameLst>
                                          <p:attrName>ppt_x</p:attrName>
                                        </p:attrNameLst>
                                      </p:cBhvr>
                                      <p:tavLst>
                                        <p:tav tm="0">
                                          <p:val>
                                            <p:strVal val="0-#ppt_w/2"/>
                                          </p:val>
                                        </p:tav>
                                        <p:tav tm="100000">
                                          <p:val>
                                            <p:strVal val="#ppt_x"/>
                                          </p:val>
                                        </p:tav>
                                      </p:tavLst>
                                    </p:anim>
                                    <p:anim calcmode="lin" valueType="num">
                                      <p:cBhvr additive="base">
                                        <p:cTn id="49" dur="75" fill="hold"/>
                                        <p:tgtEl>
                                          <p:spTgt spid="9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P spid="9235" grpId="0" autoUpdateAnimBg="0"/>
      <p:bldP spid="9236" grpId="0" autoUpdateAnimBg="0"/>
      <p:bldP spid="9237" grpId="0" animBg="1"/>
      <p:bldP spid="9241"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4876800" y="0"/>
            <a:ext cx="4267200" cy="1403350"/>
          </a:xfrm>
          <a:prstGeom prst="rect">
            <a:avLst/>
          </a:prstGeom>
          <a:noFill/>
          <a:ln w="9525">
            <a:noFill/>
            <a:miter lim="800000"/>
            <a:headEnd/>
            <a:tailEnd/>
          </a:ln>
        </p:spPr>
        <p:txBody>
          <a:bodyPr>
            <a:spAutoFit/>
          </a:bodyPr>
          <a:lstStyle/>
          <a:p>
            <a:pPr algn="r"/>
            <a:r>
              <a:rPr lang="en-US" sz="2800" u="none">
                <a:solidFill>
                  <a:schemeClr val="accent2"/>
                </a:solidFill>
              </a:rPr>
              <a:t>AKINS HIGH SCHOOL</a:t>
            </a:r>
          </a:p>
          <a:p>
            <a:pPr algn="r"/>
            <a:r>
              <a:rPr lang="en-US" sz="2000" b="0" u="none">
                <a:solidFill>
                  <a:schemeClr val="accent2"/>
                </a:solidFill>
              </a:rPr>
              <a:t>Pre-A.P. World History</a:t>
            </a:r>
          </a:p>
          <a:p>
            <a:pPr algn="r"/>
            <a:r>
              <a:rPr lang="en-US" sz="2000" b="0" u="none">
                <a:solidFill>
                  <a:schemeClr val="accent2"/>
                </a:solidFill>
              </a:rPr>
              <a:t>Mr. Loessin; Room 167</a:t>
            </a:r>
          </a:p>
          <a:p>
            <a:pPr algn="r"/>
            <a:r>
              <a:rPr lang="en-US" b="0" u="none">
                <a:solidFill>
                  <a:schemeClr val="accent2"/>
                </a:solidFill>
              </a:rPr>
              <a:t>Tutorials:  T ~ F; 8:20 ~ 8:50</a:t>
            </a:r>
            <a:endParaRPr lang="en-US" sz="2400" b="0" u="none">
              <a:solidFill>
                <a:schemeClr val="accent2"/>
              </a:solidFill>
            </a:endParaRPr>
          </a:p>
        </p:txBody>
      </p:sp>
      <p:sp>
        <p:nvSpPr>
          <p:cNvPr id="68611" name="Text Box 3"/>
          <p:cNvSpPr txBox="1">
            <a:spLocks noChangeArrowheads="1"/>
          </p:cNvSpPr>
          <p:nvPr/>
        </p:nvSpPr>
        <p:spPr bwMode="auto">
          <a:xfrm>
            <a:off x="2286000" y="1371600"/>
            <a:ext cx="6858000" cy="581025"/>
          </a:xfrm>
          <a:prstGeom prst="rect">
            <a:avLst/>
          </a:prstGeom>
          <a:solidFill>
            <a:schemeClr val="tx1"/>
          </a:solidFill>
          <a:ln w="9525">
            <a:noFill/>
            <a:miter lim="800000"/>
            <a:headEnd/>
            <a:tailEnd/>
          </a:ln>
        </p:spPr>
        <p:txBody>
          <a:bodyPr>
            <a:spAutoFit/>
          </a:bodyPr>
          <a:lstStyle/>
          <a:p>
            <a:r>
              <a:rPr lang="en-US" sz="1600" b="0" u="none">
                <a:solidFill>
                  <a:srgbClr val="FFFFFF"/>
                </a:solidFill>
              </a:rPr>
              <a:t>  The Indus Valley civilization is sometimes referred to as the Harappan civilization because of the first city (Harappa) discovered here in the 1920s.</a:t>
            </a:r>
            <a:endParaRPr lang="en-US" sz="1600" b="0" i="1" u="none">
              <a:solidFill>
                <a:srgbClr val="0099FF"/>
              </a:solidFill>
            </a:endParaRPr>
          </a:p>
        </p:txBody>
      </p:sp>
      <p:sp>
        <p:nvSpPr>
          <p:cNvPr id="68612" name="Text Box 4"/>
          <p:cNvSpPr txBox="1">
            <a:spLocks noChangeArrowheads="1"/>
          </p:cNvSpPr>
          <p:nvPr/>
        </p:nvSpPr>
        <p:spPr bwMode="auto">
          <a:xfrm>
            <a:off x="0" y="1752600"/>
            <a:ext cx="9144000" cy="5057775"/>
          </a:xfrm>
          <a:prstGeom prst="rect">
            <a:avLst/>
          </a:prstGeom>
          <a:noFill/>
          <a:ln w="9525">
            <a:noFill/>
            <a:miter lim="800000"/>
            <a:headEnd/>
            <a:tailEnd/>
          </a:ln>
        </p:spPr>
        <p:txBody>
          <a:bodyPr>
            <a:spAutoFit/>
          </a:bodyPr>
          <a:lstStyle/>
          <a:p>
            <a:endParaRPr lang="en-US" sz="800" u="none">
              <a:solidFill>
                <a:srgbClr val="006600"/>
              </a:solidFill>
            </a:endParaRPr>
          </a:p>
          <a:p>
            <a:r>
              <a:rPr lang="en-US" sz="2400" u="none">
                <a:solidFill>
                  <a:srgbClr val="006600"/>
                </a:solidFill>
              </a:rPr>
              <a:t>TODAY’s OBJECTIVES:</a:t>
            </a:r>
          </a:p>
          <a:p>
            <a:pPr>
              <a:buFontTx/>
              <a:buChar char="•"/>
            </a:pPr>
            <a:r>
              <a:rPr lang="en-US" b="0" u="none">
                <a:solidFill>
                  <a:srgbClr val="006600"/>
                </a:solidFill>
              </a:rPr>
              <a:t> Locate the Indus Valley culture and examine the impact of its geography.</a:t>
            </a:r>
          </a:p>
          <a:p>
            <a:pPr>
              <a:buFontTx/>
              <a:buChar char="•"/>
            </a:pPr>
            <a:r>
              <a:rPr lang="en-US" b="0" u="none">
                <a:solidFill>
                  <a:srgbClr val="006600"/>
                </a:solidFill>
              </a:rPr>
              <a:t> List theories about the decline of the Indus Valley civilization.</a:t>
            </a:r>
          </a:p>
          <a:p>
            <a:pPr>
              <a:buFontTx/>
              <a:buChar char="•"/>
            </a:pPr>
            <a:r>
              <a:rPr lang="en-US" b="0" u="none">
                <a:solidFill>
                  <a:srgbClr val="006600"/>
                </a:solidFill>
              </a:rPr>
              <a:t> Describe the social and religious structure of the Shang Dynasty.</a:t>
            </a:r>
          </a:p>
          <a:p>
            <a:pPr>
              <a:buFontTx/>
              <a:buChar char="•"/>
            </a:pPr>
            <a:r>
              <a:rPr lang="en-US" b="0" u="none">
                <a:solidFill>
                  <a:srgbClr val="006600"/>
                </a:solidFill>
              </a:rPr>
              <a:t> Summarize the rise and fall of the Zhou Dynasty in China.</a:t>
            </a:r>
          </a:p>
          <a:p>
            <a:endParaRPr lang="en-US" sz="900" b="0" u="none">
              <a:solidFill>
                <a:srgbClr val="006600"/>
              </a:solidFill>
            </a:endParaRPr>
          </a:p>
          <a:p>
            <a:pPr algn="ctr"/>
            <a:r>
              <a:rPr lang="en-US" sz="2400" u="none">
                <a:solidFill>
                  <a:srgbClr val="CC3300"/>
                </a:solidFill>
              </a:rPr>
              <a:t>AGENDA:</a:t>
            </a:r>
            <a:r>
              <a:rPr lang="en-US" sz="2400" u="none">
                <a:solidFill>
                  <a:srgbClr val="800080"/>
                </a:solidFill>
              </a:rPr>
              <a:t>   </a:t>
            </a:r>
            <a:r>
              <a:rPr lang="en-US" u="none">
                <a:solidFill>
                  <a:srgbClr val="333399"/>
                </a:solidFill>
              </a:rPr>
              <a:t>Turn only your Supplemental Article Questions in today!</a:t>
            </a:r>
            <a:endParaRPr lang="en-US" sz="2400" u="none">
              <a:solidFill>
                <a:srgbClr val="800080"/>
              </a:solidFill>
            </a:endParaRPr>
          </a:p>
          <a:p>
            <a:pPr algn="ctr"/>
            <a:r>
              <a:rPr lang="en-US">
                <a:solidFill>
                  <a:srgbClr val="000099"/>
                </a:solidFill>
              </a:rPr>
              <a:t>Please pick up handout on front table</a:t>
            </a:r>
            <a:r>
              <a:rPr lang="en-US" i="1" u="none">
                <a:solidFill>
                  <a:srgbClr val="000099"/>
                </a:solidFill>
              </a:rPr>
              <a:t>!</a:t>
            </a:r>
            <a:endParaRPr lang="en-US" u="none">
              <a:solidFill>
                <a:srgbClr val="000099"/>
              </a:solidFill>
            </a:endParaRPr>
          </a:p>
          <a:p>
            <a:pPr algn="ctr"/>
            <a:r>
              <a:rPr lang="en-US" sz="2400" u="none">
                <a:solidFill>
                  <a:srgbClr val="CC3300"/>
                </a:solidFill>
              </a:rPr>
              <a:t>* </a:t>
            </a:r>
            <a:r>
              <a:rPr lang="en-US" sz="2000" u="none">
                <a:solidFill>
                  <a:srgbClr val="CC3300"/>
                </a:solidFill>
              </a:rPr>
              <a:t>WARM-UP</a:t>
            </a:r>
            <a:r>
              <a:rPr lang="en-US" u="none">
                <a:solidFill>
                  <a:srgbClr val="CC3300"/>
                </a:solidFill>
              </a:rPr>
              <a:t>:  Label the Four early River Civilizations </a:t>
            </a:r>
            <a:r>
              <a:rPr lang="en-US" i="1" u="none">
                <a:solidFill>
                  <a:srgbClr val="CC3300"/>
                </a:solidFill>
              </a:rPr>
              <a:t>without looking at your notes</a:t>
            </a:r>
            <a:r>
              <a:rPr lang="en-US" u="none">
                <a:solidFill>
                  <a:srgbClr val="CC3300"/>
                </a:solidFill>
              </a:rPr>
              <a:t>!</a:t>
            </a:r>
          </a:p>
          <a:p>
            <a:pPr algn="ctr"/>
            <a:r>
              <a:rPr lang="en-US" u="none">
                <a:solidFill>
                  <a:srgbClr val="CC3300"/>
                </a:solidFill>
              </a:rPr>
              <a:t>        Then, turn to p. S15 in textbook and answer the four questions on back of handout.</a:t>
            </a:r>
            <a:endParaRPr lang="en-US" sz="900" u="none">
              <a:solidFill>
                <a:srgbClr val="CC3300"/>
              </a:solidFill>
            </a:endParaRPr>
          </a:p>
          <a:p>
            <a:pPr>
              <a:buFontTx/>
              <a:buChar char="•"/>
            </a:pPr>
            <a:r>
              <a:rPr lang="en-US" sz="2000" u="none">
                <a:solidFill>
                  <a:srgbClr val="CC3300"/>
                </a:solidFill>
              </a:rPr>
              <a:t>    LECTURE &amp; DISCUSSION over Homework, CH 2, Section 3 and 4</a:t>
            </a:r>
          </a:p>
          <a:p>
            <a:pPr>
              <a:buFontTx/>
              <a:buChar char="•"/>
            </a:pPr>
            <a:r>
              <a:rPr lang="en-US" sz="2000" u="none">
                <a:solidFill>
                  <a:srgbClr val="CC3300"/>
                </a:solidFill>
              </a:rPr>
              <a:t>    REVIEW</a:t>
            </a:r>
            <a:r>
              <a:rPr lang="en-US" sz="2000" u="none">
                <a:solidFill>
                  <a:srgbClr val="800080"/>
                </a:solidFill>
              </a:rPr>
              <a:t> </a:t>
            </a:r>
          </a:p>
          <a:p>
            <a:endParaRPr lang="en-US" sz="900" u="none">
              <a:solidFill>
                <a:srgbClr val="800080"/>
              </a:solidFill>
            </a:endParaRPr>
          </a:p>
          <a:p>
            <a:r>
              <a:rPr lang="en-US" sz="2400" u="none">
                <a:solidFill>
                  <a:srgbClr val="663300"/>
                </a:solidFill>
              </a:rPr>
              <a:t>ASSIGNMENT for NEXT TIME:</a:t>
            </a:r>
            <a:endParaRPr lang="en-US" u="none">
              <a:solidFill>
                <a:srgbClr val="663300"/>
              </a:solidFill>
            </a:endParaRPr>
          </a:p>
          <a:p>
            <a:pPr>
              <a:buFontTx/>
              <a:buChar char="•"/>
            </a:pPr>
            <a:r>
              <a:rPr lang="en-US" sz="2400" b="0" u="none">
                <a:solidFill>
                  <a:srgbClr val="663300"/>
                </a:solidFill>
              </a:rPr>
              <a:t> </a:t>
            </a:r>
            <a:r>
              <a:rPr lang="en-US" sz="2400" b="0" i="1" u="none">
                <a:solidFill>
                  <a:srgbClr val="663300"/>
                </a:solidFill>
              </a:rPr>
              <a:t>ALL:  </a:t>
            </a:r>
            <a:r>
              <a:rPr lang="en-US" b="0" u="none">
                <a:solidFill>
                  <a:srgbClr val="663300"/>
                </a:solidFill>
              </a:rPr>
              <a:t>STUDY STUDY STUDY – Your first test over Chapters 1 and 2 is Monday !</a:t>
            </a:r>
          </a:p>
          <a:p>
            <a:endParaRPr lang="en-US" sz="800" b="0" u="none">
              <a:solidFill>
                <a:srgbClr val="663300"/>
              </a:solidFill>
            </a:endParaRPr>
          </a:p>
          <a:p>
            <a:pPr algn="ctr"/>
            <a:r>
              <a:rPr lang="en-US" sz="2400" u="none">
                <a:solidFill>
                  <a:srgbClr val="000000"/>
                </a:solidFill>
              </a:rPr>
              <a:t>* R</a:t>
            </a:r>
            <a:r>
              <a:rPr lang="en-US" sz="2000" u="none">
                <a:solidFill>
                  <a:srgbClr val="000000"/>
                </a:solidFill>
              </a:rPr>
              <a:t>EMINDER:</a:t>
            </a:r>
            <a:r>
              <a:rPr lang="en-US" b="0" u="none">
                <a:solidFill>
                  <a:srgbClr val="000000"/>
                </a:solidFill>
              </a:rPr>
              <a:t>  TEXTBOOKS are REQUIRED in class EVERY DAY!</a:t>
            </a:r>
            <a:endParaRPr lang="en-US" sz="2000" u="none">
              <a:solidFill>
                <a:srgbClr val="000000"/>
              </a:solidFill>
            </a:endParaRPr>
          </a:p>
        </p:txBody>
      </p:sp>
      <p:sp>
        <p:nvSpPr>
          <p:cNvPr id="68613" name="Rectangle 5"/>
          <p:cNvSpPr>
            <a:spLocks noGrp="1" noChangeArrowheads="1"/>
          </p:cNvSpPr>
          <p:nvPr>
            <p:ph type="title" idx="4294967295"/>
          </p:nvPr>
        </p:nvSpPr>
        <p:spPr/>
        <p:txBody>
          <a:bodyPr/>
          <a:lstStyle/>
          <a:p>
            <a:pPr eaLnBrk="1" hangingPunct="1"/>
            <a:r>
              <a:rPr lang="en-US" smtClean="0"/>
              <a:t> </a:t>
            </a:r>
          </a:p>
        </p:txBody>
      </p:sp>
      <p:pic>
        <p:nvPicPr>
          <p:cNvPr id="68614" name="Picture 7" descr="D:\IMAGES\ANIMALS\BIRDS\AAT00016.WMF"/>
          <p:cNvPicPr>
            <a:picLocks noChangeAspect="1" noChangeArrowheads="1"/>
          </p:cNvPicPr>
          <p:nvPr/>
        </p:nvPicPr>
        <p:blipFill>
          <a:blip r:embed="rId2" cstate="print"/>
          <a:srcRect/>
          <a:stretch>
            <a:fillRect/>
          </a:stretch>
        </p:blipFill>
        <p:spPr bwMode="auto">
          <a:xfrm>
            <a:off x="5334000" y="457200"/>
            <a:ext cx="838200" cy="819150"/>
          </a:xfrm>
          <a:prstGeom prst="rect">
            <a:avLst/>
          </a:prstGeom>
          <a:noFill/>
          <a:ln w="9525">
            <a:noFill/>
            <a:miter lim="800000"/>
            <a:headEnd/>
            <a:tailEnd/>
          </a:ln>
        </p:spPr>
      </p:pic>
      <p:pic>
        <p:nvPicPr>
          <p:cNvPr id="68615" name="Picture 8" descr="http://www.lksd.org/kongiganak/kongiganak/ContinuousEdCarnagie/Carnagie/WorldHistory/WldHistoryCh2/indusvalleymap.jpg"/>
          <p:cNvPicPr>
            <a:picLocks noChangeAspect="1" noChangeArrowheads="1"/>
          </p:cNvPicPr>
          <p:nvPr/>
        </p:nvPicPr>
        <p:blipFill>
          <a:blip r:embed="rId3" cstate="print"/>
          <a:srcRect/>
          <a:stretch>
            <a:fillRect/>
          </a:stretch>
        </p:blipFill>
        <p:spPr bwMode="auto">
          <a:xfrm>
            <a:off x="0" y="0"/>
            <a:ext cx="2133600" cy="1970088"/>
          </a:xfrm>
          <a:prstGeom prst="rect">
            <a:avLst/>
          </a:prstGeom>
          <a:noFill/>
          <a:ln w="9525">
            <a:noFill/>
            <a:miter lim="800000"/>
            <a:headEnd/>
            <a:tailEnd/>
          </a:ln>
        </p:spPr>
      </p:pic>
      <p:sp>
        <p:nvSpPr>
          <p:cNvPr id="68616" name="Line 9"/>
          <p:cNvSpPr>
            <a:spLocks noChangeShapeType="1"/>
          </p:cNvSpPr>
          <p:nvPr/>
        </p:nvSpPr>
        <p:spPr bwMode="auto">
          <a:xfrm>
            <a:off x="1066800" y="762000"/>
            <a:ext cx="1295400" cy="762000"/>
          </a:xfrm>
          <a:prstGeom prst="line">
            <a:avLst/>
          </a:prstGeom>
          <a:noFill/>
          <a:ln w="28575">
            <a:solidFill>
              <a:srgbClr val="FF0000"/>
            </a:solidFill>
            <a:round/>
            <a:headEnd/>
            <a:tailEnd/>
          </a:ln>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381000" y="0"/>
            <a:ext cx="8931275" cy="519113"/>
          </a:xfrm>
          <a:prstGeom prst="rect">
            <a:avLst/>
          </a:prstGeom>
          <a:noFill/>
          <a:ln w="9525">
            <a:noFill/>
            <a:miter lim="800000"/>
            <a:headEnd/>
            <a:tailEnd/>
          </a:ln>
        </p:spPr>
        <p:txBody>
          <a:bodyPr>
            <a:spAutoFit/>
          </a:bodyPr>
          <a:lstStyle/>
          <a:p>
            <a:pPr algn="ctr"/>
            <a:r>
              <a:rPr lang="en-US" sz="2800" u="none">
                <a:solidFill>
                  <a:schemeClr val="accent2"/>
                </a:solidFill>
              </a:rPr>
              <a:t>   4 early River Valley Civilizations</a:t>
            </a:r>
          </a:p>
        </p:txBody>
      </p:sp>
      <p:sp>
        <p:nvSpPr>
          <p:cNvPr id="69638" name="Text Box 7"/>
          <p:cNvSpPr txBox="1">
            <a:spLocks noChangeArrowheads="1"/>
          </p:cNvSpPr>
          <p:nvPr/>
        </p:nvSpPr>
        <p:spPr bwMode="auto">
          <a:xfrm>
            <a:off x="2057400" y="1600200"/>
            <a:ext cx="6721475" cy="396875"/>
          </a:xfrm>
          <a:prstGeom prst="rect">
            <a:avLst/>
          </a:prstGeom>
          <a:noFill/>
          <a:ln w="9525">
            <a:noFill/>
            <a:miter lim="800000"/>
            <a:headEnd/>
            <a:tailEnd/>
          </a:ln>
        </p:spPr>
        <p:txBody>
          <a:bodyPr>
            <a:spAutoFit/>
          </a:bodyPr>
          <a:lstStyle/>
          <a:p>
            <a:pPr>
              <a:buFontTx/>
              <a:buChar char="•"/>
            </a:pPr>
            <a:r>
              <a:rPr lang="en-US" sz="2000" b="0" u="none"/>
              <a:t> Ancient China - Huang He River</a:t>
            </a:r>
          </a:p>
        </p:txBody>
      </p:sp>
      <p:sp>
        <p:nvSpPr>
          <p:cNvPr id="69639"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69640" name="Picture 14" descr="D:\home\twloessin\School\Maps\Four Early River Valley Civs B.gif"/>
          <p:cNvPicPr>
            <a:picLocks noChangeAspect="1" noChangeArrowheads="1"/>
          </p:cNvPicPr>
          <p:nvPr/>
        </p:nvPicPr>
        <p:blipFill>
          <a:blip r:embed="rId2" cstate="print"/>
          <a:srcRect/>
          <a:stretch>
            <a:fillRect/>
          </a:stretch>
        </p:blipFill>
        <p:spPr bwMode="auto">
          <a:xfrm>
            <a:off x="0" y="2286000"/>
            <a:ext cx="8686800" cy="3543300"/>
          </a:xfrm>
          <a:prstGeom prst="rect">
            <a:avLst/>
          </a:prstGeom>
          <a:noFill/>
          <a:ln w="9525">
            <a:noFill/>
            <a:miter lim="800000"/>
            <a:headEnd/>
            <a:tailEnd/>
          </a:ln>
        </p:spPr>
      </p:pic>
      <p:sp>
        <p:nvSpPr>
          <p:cNvPr id="69641" name="Text Box 15"/>
          <p:cNvSpPr txBox="1">
            <a:spLocks noChangeArrowheads="1"/>
          </p:cNvSpPr>
          <p:nvPr/>
        </p:nvSpPr>
        <p:spPr bwMode="auto">
          <a:xfrm>
            <a:off x="7086600" y="2667000"/>
            <a:ext cx="777875" cy="274638"/>
          </a:xfrm>
          <a:prstGeom prst="rect">
            <a:avLst/>
          </a:prstGeom>
          <a:solidFill>
            <a:schemeClr val="bg1"/>
          </a:solidFill>
          <a:ln w="9525">
            <a:noFill/>
            <a:miter lim="800000"/>
            <a:headEnd/>
            <a:tailEnd/>
          </a:ln>
        </p:spPr>
        <p:txBody>
          <a:bodyPr>
            <a:spAutoFit/>
          </a:bodyPr>
          <a:lstStyle/>
          <a:p>
            <a:endParaRPr lang="en-US" sz="1200" b="0" u="none"/>
          </a:p>
        </p:txBody>
      </p:sp>
      <p:sp>
        <p:nvSpPr>
          <p:cNvPr id="69642" name="Text Box 16"/>
          <p:cNvSpPr txBox="1">
            <a:spLocks noChangeArrowheads="1"/>
          </p:cNvSpPr>
          <p:nvPr/>
        </p:nvSpPr>
        <p:spPr bwMode="auto">
          <a:xfrm>
            <a:off x="6858000" y="4114800"/>
            <a:ext cx="777875" cy="274638"/>
          </a:xfrm>
          <a:prstGeom prst="rect">
            <a:avLst/>
          </a:prstGeom>
          <a:solidFill>
            <a:schemeClr val="bg1"/>
          </a:solidFill>
          <a:ln w="9525">
            <a:noFill/>
            <a:miter lim="800000"/>
            <a:headEnd/>
            <a:tailEnd/>
          </a:ln>
        </p:spPr>
        <p:txBody>
          <a:bodyPr>
            <a:spAutoFit/>
          </a:bodyPr>
          <a:lstStyle/>
          <a:p>
            <a:endParaRPr lang="en-US" sz="1200" b="0" u="none"/>
          </a:p>
        </p:txBody>
      </p:sp>
      <p:sp>
        <p:nvSpPr>
          <p:cNvPr id="69643" name="Text Box 17"/>
          <p:cNvSpPr txBox="1">
            <a:spLocks noChangeArrowheads="1"/>
          </p:cNvSpPr>
          <p:nvPr/>
        </p:nvSpPr>
        <p:spPr bwMode="auto">
          <a:xfrm>
            <a:off x="152400" y="457200"/>
            <a:ext cx="1920875" cy="1779588"/>
          </a:xfrm>
          <a:prstGeom prst="rect">
            <a:avLst/>
          </a:prstGeom>
          <a:noFill/>
          <a:ln w="9525">
            <a:solidFill>
              <a:srgbClr val="800080"/>
            </a:solidFill>
            <a:miter lim="800000"/>
            <a:headEnd/>
            <a:tailEnd/>
          </a:ln>
        </p:spPr>
        <p:txBody>
          <a:bodyPr>
            <a:spAutoFit/>
          </a:bodyPr>
          <a:lstStyle/>
          <a:p>
            <a:r>
              <a:rPr lang="en-US" sz="2000">
                <a:solidFill>
                  <a:srgbClr val="FF0000"/>
                </a:solidFill>
              </a:rPr>
              <a:t>WARM-UP:</a:t>
            </a:r>
            <a:endParaRPr lang="en-US" b="0" u="none">
              <a:solidFill>
                <a:srgbClr val="FF0000"/>
              </a:solidFill>
            </a:endParaRPr>
          </a:p>
          <a:p>
            <a:r>
              <a:rPr lang="en-US" b="0" u="none">
                <a:solidFill>
                  <a:srgbClr val="FF0000"/>
                </a:solidFill>
              </a:rPr>
              <a:t>Can you label </a:t>
            </a:r>
          </a:p>
          <a:p>
            <a:r>
              <a:rPr lang="en-US" b="0" u="none">
                <a:solidFill>
                  <a:srgbClr val="FF0000"/>
                </a:solidFill>
              </a:rPr>
              <a:t>the 4 early </a:t>
            </a:r>
          </a:p>
          <a:p>
            <a:r>
              <a:rPr lang="en-US" b="0" u="none">
                <a:solidFill>
                  <a:srgbClr val="FF0000"/>
                </a:solidFill>
              </a:rPr>
              <a:t>River Valley Civilizations on</a:t>
            </a:r>
          </a:p>
          <a:p>
            <a:r>
              <a:rPr lang="en-US" b="0" u="none">
                <a:solidFill>
                  <a:srgbClr val="FF0000"/>
                </a:solidFill>
              </a:rPr>
              <a:t>your map handout.</a:t>
            </a:r>
            <a:endParaRPr lang="en-US" sz="2000">
              <a:solidFill>
                <a:srgbClr val="FF0000"/>
              </a:solidFill>
            </a:endParaRPr>
          </a:p>
        </p:txBody>
      </p:sp>
      <p:sp>
        <p:nvSpPr>
          <p:cNvPr id="69644" name="Freeform 20"/>
          <p:cNvSpPr>
            <a:spLocks/>
          </p:cNvSpPr>
          <p:nvPr/>
        </p:nvSpPr>
        <p:spPr bwMode="auto">
          <a:xfrm>
            <a:off x="2085975" y="3557588"/>
            <a:ext cx="1417638" cy="731837"/>
          </a:xfrm>
          <a:custGeom>
            <a:avLst/>
            <a:gdLst>
              <a:gd name="T0" fmla="*/ 8 w 893"/>
              <a:gd name="T1" fmla="*/ 31 h 461"/>
              <a:gd name="T2" fmla="*/ 98 w 893"/>
              <a:gd name="T3" fmla="*/ 6 h 461"/>
              <a:gd name="T4" fmla="*/ 227 w 893"/>
              <a:gd name="T5" fmla="*/ 31 h 461"/>
              <a:gd name="T6" fmla="*/ 276 w 893"/>
              <a:gd name="T7" fmla="*/ 47 h 461"/>
              <a:gd name="T8" fmla="*/ 422 w 893"/>
              <a:gd name="T9" fmla="*/ 39 h 461"/>
              <a:gd name="T10" fmla="*/ 747 w 893"/>
              <a:gd name="T11" fmla="*/ 87 h 461"/>
              <a:gd name="T12" fmla="*/ 795 w 893"/>
              <a:gd name="T13" fmla="*/ 144 h 461"/>
              <a:gd name="T14" fmla="*/ 844 w 893"/>
              <a:gd name="T15" fmla="*/ 290 h 461"/>
              <a:gd name="T16" fmla="*/ 893 w 893"/>
              <a:gd name="T17" fmla="*/ 379 h 461"/>
              <a:gd name="T18" fmla="*/ 885 w 893"/>
              <a:gd name="T19" fmla="*/ 420 h 461"/>
              <a:gd name="T20" fmla="*/ 690 w 893"/>
              <a:gd name="T21" fmla="*/ 461 h 461"/>
              <a:gd name="T22" fmla="*/ 195 w 893"/>
              <a:gd name="T23" fmla="*/ 323 h 461"/>
              <a:gd name="T24" fmla="*/ 130 w 893"/>
              <a:gd name="T25" fmla="*/ 282 h 461"/>
              <a:gd name="T26" fmla="*/ 41 w 893"/>
              <a:gd name="T27" fmla="*/ 185 h 461"/>
              <a:gd name="T28" fmla="*/ 33 w 893"/>
              <a:gd name="T29" fmla="*/ 160 h 461"/>
              <a:gd name="T30" fmla="*/ 16 w 893"/>
              <a:gd name="T31" fmla="*/ 136 h 461"/>
              <a:gd name="T32" fmla="*/ 0 w 893"/>
              <a:gd name="T33" fmla="*/ 87 h 461"/>
              <a:gd name="T34" fmla="*/ 8 w 893"/>
              <a:gd name="T35" fmla="*/ 31 h 4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3"/>
              <a:gd name="T55" fmla="*/ 0 h 461"/>
              <a:gd name="T56" fmla="*/ 893 w 893"/>
              <a:gd name="T57" fmla="*/ 461 h 4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3" h="461">
                <a:moveTo>
                  <a:pt x="8" y="31"/>
                </a:moveTo>
                <a:cubicBezTo>
                  <a:pt x="70" y="9"/>
                  <a:pt x="40" y="17"/>
                  <a:pt x="98" y="6"/>
                </a:cubicBezTo>
                <a:cubicBezTo>
                  <a:pt x="142" y="12"/>
                  <a:pt x="185" y="18"/>
                  <a:pt x="227" y="31"/>
                </a:cubicBezTo>
                <a:cubicBezTo>
                  <a:pt x="243" y="36"/>
                  <a:pt x="276" y="47"/>
                  <a:pt x="276" y="47"/>
                </a:cubicBezTo>
                <a:cubicBezTo>
                  <a:pt x="333" y="41"/>
                  <a:pt x="368" y="48"/>
                  <a:pt x="422" y="39"/>
                </a:cubicBezTo>
                <a:cubicBezTo>
                  <a:pt x="532" y="48"/>
                  <a:pt x="637" y="75"/>
                  <a:pt x="747" y="87"/>
                </a:cubicBezTo>
                <a:cubicBezTo>
                  <a:pt x="783" y="99"/>
                  <a:pt x="786" y="107"/>
                  <a:pt x="795" y="144"/>
                </a:cubicBezTo>
                <a:cubicBezTo>
                  <a:pt x="783" y="208"/>
                  <a:pt x="787" y="252"/>
                  <a:pt x="844" y="290"/>
                </a:cubicBezTo>
                <a:cubicBezTo>
                  <a:pt x="865" y="319"/>
                  <a:pt x="882" y="345"/>
                  <a:pt x="893" y="379"/>
                </a:cubicBezTo>
                <a:cubicBezTo>
                  <a:pt x="890" y="393"/>
                  <a:pt x="892" y="408"/>
                  <a:pt x="885" y="420"/>
                </a:cubicBezTo>
                <a:cubicBezTo>
                  <a:pt x="864" y="456"/>
                  <a:pt x="703" y="460"/>
                  <a:pt x="690" y="461"/>
                </a:cubicBezTo>
                <a:cubicBezTo>
                  <a:pt x="520" y="430"/>
                  <a:pt x="358" y="377"/>
                  <a:pt x="195" y="323"/>
                </a:cubicBezTo>
                <a:cubicBezTo>
                  <a:pt x="175" y="302"/>
                  <a:pt x="158" y="291"/>
                  <a:pt x="130" y="282"/>
                </a:cubicBezTo>
                <a:cubicBezTo>
                  <a:pt x="97" y="249"/>
                  <a:pt x="88" y="201"/>
                  <a:pt x="41" y="185"/>
                </a:cubicBezTo>
                <a:cubicBezTo>
                  <a:pt x="38" y="177"/>
                  <a:pt x="37" y="168"/>
                  <a:pt x="33" y="160"/>
                </a:cubicBezTo>
                <a:cubicBezTo>
                  <a:pt x="29" y="151"/>
                  <a:pt x="20" y="145"/>
                  <a:pt x="16" y="136"/>
                </a:cubicBezTo>
                <a:cubicBezTo>
                  <a:pt x="9" y="120"/>
                  <a:pt x="0" y="87"/>
                  <a:pt x="0" y="87"/>
                </a:cubicBezTo>
                <a:cubicBezTo>
                  <a:pt x="8" y="19"/>
                  <a:pt x="8" y="0"/>
                  <a:pt x="8" y="31"/>
                </a:cubicBezTo>
                <a:close/>
              </a:path>
            </a:pathLst>
          </a:custGeom>
          <a:solidFill>
            <a:schemeClr val="bg1"/>
          </a:solidFill>
          <a:ln w="9525">
            <a:noFill/>
            <a:round/>
            <a:headEnd/>
            <a:tailEnd/>
          </a:ln>
        </p:spPr>
        <p:txBody>
          <a:bodyPr/>
          <a:lstStyle/>
          <a:p>
            <a:endParaRPr lang="en-US"/>
          </a:p>
        </p:txBody>
      </p:sp>
      <p:sp>
        <p:nvSpPr>
          <p:cNvPr id="69645" name="Freeform 21"/>
          <p:cNvSpPr>
            <a:spLocks/>
          </p:cNvSpPr>
          <p:nvPr/>
        </p:nvSpPr>
        <p:spPr bwMode="auto">
          <a:xfrm>
            <a:off x="42863" y="4224338"/>
            <a:ext cx="833437" cy="809625"/>
          </a:xfrm>
          <a:custGeom>
            <a:avLst/>
            <a:gdLst>
              <a:gd name="T0" fmla="*/ 127 w 525"/>
              <a:gd name="T1" fmla="*/ 422 h 510"/>
              <a:gd name="T2" fmla="*/ 330 w 525"/>
              <a:gd name="T3" fmla="*/ 470 h 510"/>
              <a:gd name="T4" fmla="*/ 460 w 525"/>
              <a:gd name="T5" fmla="*/ 430 h 510"/>
              <a:gd name="T6" fmla="*/ 525 w 525"/>
              <a:gd name="T7" fmla="*/ 381 h 510"/>
              <a:gd name="T8" fmla="*/ 354 w 525"/>
              <a:gd name="T9" fmla="*/ 81 h 510"/>
              <a:gd name="T10" fmla="*/ 306 w 525"/>
              <a:gd name="T11" fmla="*/ 49 h 510"/>
              <a:gd name="T12" fmla="*/ 208 w 525"/>
              <a:gd name="T13" fmla="*/ 0 h 510"/>
              <a:gd name="T14" fmla="*/ 14 w 525"/>
              <a:gd name="T15" fmla="*/ 49 h 510"/>
              <a:gd name="T16" fmla="*/ 38 w 525"/>
              <a:gd name="T17" fmla="*/ 154 h 510"/>
              <a:gd name="T18" fmla="*/ 103 w 525"/>
              <a:gd name="T19" fmla="*/ 357 h 510"/>
              <a:gd name="T20" fmla="*/ 192 w 525"/>
              <a:gd name="T21" fmla="*/ 462 h 510"/>
              <a:gd name="T22" fmla="*/ 176 w 525"/>
              <a:gd name="T23" fmla="*/ 406 h 510"/>
              <a:gd name="T24" fmla="*/ 127 w 525"/>
              <a:gd name="T25" fmla="*/ 422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510"/>
              <a:gd name="T41" fmla="*/ 525 w 525"/>
              <a:gd name="T42" fmla="*/ 510 h 5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510">
                <a:moveTo>
                  <a:pt x="127" y="422"/>
                </a:moveTo>
                <a:cubicBezTo>
                  <a:pt x="197" y="432"/>
                  <a:pt x="261" y="457"/>
                  <a:pt x="330" y="470"/>
                </a:cubicBezTo>
                <a:cubicBezTo>
                  <a:pt x="399" y="460"/>
                  <a:pt x="402" y="448"/>
                  <a:pt x="460" y="430"/>
                </a:cubicBezTo>
                <a:cubicBezTo>
                  <a:pt x="514" y="393"/>
                  <a:pt x="494" y="410"/>
                  <a:pt x="525" y="381"/>
                </a:cubicBezTo>
                <a:cubicBezTo>
                  <a:pt x="498" y="254"/>
                  <a:pt x="454" y="165"/>
                  <a:pt x="354" y="81"/>
                </a:cubicBezTo>
                <a:cubicBezTo>
                  <a:pt x="315" y="48"/>
                  <a:pt x="348" y="63"/>
                  <a:pt x="306" y="49"/>
                </a:cubicBezTo>
                <a:cubicBezTo>
                  <a:pt x="275" y="28"/>
                  <a:pt x="240" y="20"/>
                  <a:pt x="208" y="0"/>
                </a:cubicBezTo>
                <a:cubicBezTo>
                  <a:pt x="139" y="8"/>
                  <a:pt x="79" y="27"/>
                  <a:pt x="14" y="49"/>
                </a:cubicBezTo>
                <a:cubicBezTo>
                  <a:pt x="0" y="85"/>
                  <a:pt x="26" y="117"/>
                  <a:pt x="38" y="154"/>
                </a:cubicBezTo>
                <a:cubicBezTo>
                  <a:pt x="61" y="222"/>
                  <a:pt x="75" y="290"/>
                  <a:pt x="103" y="357"/>
                </a:cubicBezTo>
                <a:cubicBezTo>
                  <a:pt x="122" y="402"/>
                  <a:pt x="143" y="446"/>
                  <a:pt x="192" y="462"/>
                </a:cubicBezTo>
                <a:cubicBezTo>
                  <a:pt x="238" y="510"/>
                  <a:pt x="181" y="420"/>
                  <a:pt x="176" y="406"/>
                </a:cubicBezTo>
                <a:cubicBezTo>
                  <a:pt x="144" y="426"/>
                  <a:pt x="161" y="422"/>
                  <a:pt x="127" y="422"/>
                </a:cubicBezTo>
                <a:close/>
              </a:path>
            </a:pathLst>
          </a:custGeom>
          <a:solidFill>
            <a:schemeClr val="bg1"/>
          </a:solidFill>
          <a:ln w="9525">
            <a:noFill/>
            <a:round/>
            <a:headEnd/>
            <a:tailEnd/>
          </a:ln>
        </p:spPr>
        <p:txBody>
          <a:bodyPr/>
          <a:lstStyle/>
          <a:p>
            <a:endParaRPr lang="en-US"/>
          </a:p>
        </p:txBody>
      </p:sp>
      <p:sp>
        <p:nvSpPr>
          <p:cNvPr id="69646" name="Freeform 22"/>
          <p:cNvSpPr>
            <a:spLocks/>
          </p:cNvSpPr>
          <p:nvPr/>
        </p:nvSpPr>
        <p:spPr bwMode="auto">
          <a:xfrm>
            <a:off x="4079875" y="4327525"/>
            <a:ext cx="1471613" cy="625475"/>
          </a:xfrm>
          <a:custGeom>
            <a:avLst/>
            <a:gdLst>
              <a:gd name="T0" fmla="*/ 42 w 927"/>
              <a:gd name="T1" fmla="*/ 146 h 357"/>
              <a:gd name="T2" fmla="*/ 67 w 927"/>
              <a:gd name="T3" fmla="*/ 40 h 357"/>
              <a:gd name="T4" fmla="*/ 75 w 927"/>
              <a:gd name="T5" fmla="*/ 16 h 357"/>
              <a:gd name="T6" fmla="*/ 123 w 927"/>
              <a:gd name="T7" fmla="*/ 0 h 357"/>
              <a:gd name="T8" fmla="*/ 326 w 927"/>
              <a:gd name="T9" fmla="*/ 24 h 357"/>
              <a:gd name="T10" fmla="*/ 448 w 927"/>
              <a:gd name="T11" fmla="*/ 122 h 357"/>
              <a:gd name="T12" fmla="*/ 472 w 927"/>
              <a:gd name="T13" fmla="*/ 138 h 357"/>
              <a:gd name="T14" fmla="*/ 521 w 927"/>
              <a:gd name="T15" fmla="*/ 154 h 357"/>
              <a:gd name="T16" fmla="*/ 854 w 927"/>
              <a:gd name="T17" fmla="*/ 178 h 357"/>
              <a:gd name="T18" fmla="*/ 927 w 927"/>
              <a:gd name="T19" fmla="*/ 219 h 357"/>
              <a:gd name="T20" fmla="*/ 829 w 927"/>
              <a:gd name="T21" fmla="*/ 316 h 357"/>
              <a:gd name="T22" fmla="*/ 724 w 927"/>
              <a:gd name="T23" fmla="*/ 357 h 357"/>
              <a:gd name="T24" fmla="*/ 407 w 927"/>
              <a:gd name="T25" fmla="*/ 284 h 357"/>
              <a:gd name="T26" fmla="*/ 50 w 927"/>
              <a:gd name="T27" fmla="*/ 195 h 357"/>
              <a:gd name="T28" fmla="*/ 34 w 927"/>
              <a:gd name="T29" fmla="*/ 97 h 357"/>
              <a:gd name="T30" fmla="*/ 118 w 927"/>
              <a:gd name="T31" fmla="*/ 106 h 357"/>
              <a:gd name="T32" fmla="*/ 70 w 927"/>
              <a:gd name="T33" fmla="*/ 106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7"/>
              <a:gd name="T52" fmla="*/ 0 h 357"/>
              <a:gd name="T53" fmla="*/ 927 w 927"/>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7" h="357">
                <a:moveTo>
                  <a:pt x="42" y="146"/>
                </a:moveTo>
                <a:cubicBezTo>
                  <a:pt x="30" y="111"/>
                  <a:pt x="40" y="67"/>
                  <a:pt x="67" y="40"/>
                </a:cubicBezTo>
                <a:cubicBezTo>
                  <a:pt x="70" y="32"/>
                  <a:pt x="68" y="21"/>
                  <a:pt x="75" y="16"/>
                </a:cubicBezTo>
                <a:cubicBezTo>
                  <a:pt x="89" y="6"/>
                  <a:pt x="123" y="0"/>
                  <a:pt x="123" y="0"/>
                </a:cubicBezTo>
                <a:cubicBezTo>
                  <a:pt x="198" y="4"/>
                  <a:pt x="258" y="1"/>
                  <a:pt x="326" y="24"/>
                </a:cubicBezTo>
                <a:cubicBezTo>
                  <a:pt x="355" y="69"/>
                  <a:pt x="402" y="98"/>
                  <a:pt x="448" y="122"/>
                </a:cubicBezTo>
                <a:cubicBezTo>
                  <a:pt x="457" y="126"/>
                  <a:pt x="463" y="134"/>
                  <a:pt x="472" y="138"/>
                </a:cubicBezTo>
                <a:cubicBezTo>
                  <a:pt x="488" y="145"/>
                  <a:pt x="521" y="154"/>
                  <a:pt x="521" y="154"/>
                </a:cubicBezTo>
                <a:cubicBezTo>
                  <a:pt x="635" y="131"/>
                  <a:pt x="742" y="164"/>
                  <a:pt x="854" y="178"/>
                </a:cubicBezTo>
                <a:cubicBezTo>
                  <a:pt x="902" y="146"/>
                  <a:pt x="911" y="175"/>
                  <a:pt x="927" y="219"/>
                </a:cubicBezTo>
                <a:cubicBezTo>
                  <a:pt x="904" y="280"/>
                  <a:pt x="895" y="295"/>
                  <a:pt x="829" y="316"/>
                </a:cubicBezTo>
                <a:cubicBezTo>
                  <a:pt x="795" y="338"/>
                  <a:pt x="762" y="344"/>
                  <a:pt x="724" y="357"/>
                </a:cubicBezTo>
                <a:cubicBezTo>
                  <a:pt x="620" y="332"/>
                  <a:pt x="513" y="301"/>
                  <a:pt x="407" y="284"/>
                </a:cubicBezTo>
                <a:cubicBezTo>
                  <a:pt x="292" y="246"/>
                  <a:pt x="171" y="208"/>
                  <a:pt x="50" y="195"/>
                </a:cubicBezTo>
                <a:cubicBezTo>
                  <a:pt x="38" y="157"/>
                  <a:pt x="0" y="131"/>
                  <a:pt x="34" y="97"/>
                </a:cubicBezTo>
                <a:lnTo>
                  <a:pt x="118" y="106"/>
                </a:lnTo>
                <a:lnTo>
                  <a:pt x="70" y="106"/>
                </a:lnTo>
              </a:path>
            </a:pathLst>
          </a:custGeom>
          <a:solidFill>
            <a:schemeClr val="bg1"/>
          </a:solidFill>
          <a:ln w="9525">
            <a:noFill/>
            <a:round/>
            <a:headEnd/>
            <a:tailEnd/>
          </a:ln>
        </p:spPr>
        <p:txBody>
          <a:bodyPr/>
          <a:lstStyle/>
          <a:p>
            <a:endParaRPr lang="en-US"/>
          </a:p>
        </p:txBody>
      </p:sp>
      <p:sp>
        <p:nvSpPr>
          <p:cNvPr id="69647" name="Freeform 23"/>
          <p:cNvSpPr>
            <a:spLocks/>
          </p:cNvSpPr>
          <p:nvPr/>
        </p:nvSpPr>
        <p:spPr bwMode="auto">
          <a:xfrm>
            <a:off x="7269163" y="2705100"/>
            <a:ext cx="1165225" cy="514350"/>
          </a:xfrm>
          <a:custGeom>
            <a:avLst/>
            <a:gdLst>
              <a:gd name="T0" fmla="*/ 370 w 734"/>
              <a:gd name="T1" fmla="*/ 316 h 324"/>
              <a:gd name="T2" fmla="*/ 443 w 734"/>
              <a:gd name="T3" fmla="*/ 243 h 324"/>
              <a:gd name="T4" fmla="*/ 491 w 734"/>
              <a:gd name="T5" fmla="*/ 162 h 324"/>
              <a:gd name="T6" fmla="*/ 524 w 734"/>
              <a:gd name="T7" fmla="*/ 170 h 324"/>
              <a:gd name="T8" fmla="*/ 556 w 734"/>
              <a:gd name="T9" fmla="*/ 138 h 324"/>
              <a:gd name="T10" fmla="*/ 581 w 734"/>
              <a:gd name="T11" fmla="*/ 129 h 324"/>
              <a:gd name="T12" fmla="*/ 613 w 734"/>
              <a:gd name="T13" fmla="*/ 138 h 324"/>
              <a:gd name="T14" fmla="*/ 678 w 734"/>
              <a:gd name="T15" fmla="*/ 154 h 324"/>
              <a:gd name="T16" fmla="*/ 694 w 734"/>
              <a:gd name="T17" fmla="*/ 32 h 324"/>
              <a:gd name="T18" fmla="*/ 646 w 734"/>
              <a:gd name="T19" fmla="*/ 48 h 324"/>
              <a:gd name="T20" fmla="*/ 621 w 734"/>
              <a:gd name="T21" fmla="*/ 56 h 324"/>
              <a:gd name="T22" fmla="*/ 329 w 734"/>
              <a:gd name="T23" fmla="*/ 0 h 324"/>
              <a:gd name="T24" fmla="*/ 21 w 734"/>
              <a:gd name="T25" fmla="*/ 40 h 324"/>
              <a:gd name="T26" fmla="*/ 45 w 734"/>
              <a:gd name="T27" fmla="*/ 194 h 324"/>
              <a:gd name="T28" fmla="*/ 86 w 734"/>
              <a:gd name="T29" fmla="*/ 284 h 324"/>
              <a:gd name="T30" fmla="*/ 354 w 734"/>
              <a:gd name="T31" fmla="*/ 324 h 324"/>
              <a:gd name="T32" fmla="*/ 370 w 734"/>
              <a:gd name="T33" fmla="*/ 316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
              <a:gd name="T52" fmla="*/ 0 h 324"/>
              <a:gd name="T53" fmla="*/ 734 w 734"/>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 h="324">
                <a:moveTo>
                  <a:pt x="370" y="316"/>
                </a:moveTo>
                <a:cubicBezTo>
                  <a:pt x="411" y="302"/>
                  <a:pt x="426" y="282"/>
                  <a:pt x="443" y="243"/>
                </a:cubicBezTo>
                <a:cubicBezTo>
                  <a:pt x="462" y="199"/>
                  <a:pt x="448" y="176"/>
                  <a:pt x="491" y="162"/>
                </a:cubicBezTo>
                <a:cubicBezTo>
                  <a:pt x="502" y="165"/>
                  <a:pt x="513" y="170"/>
                  <a:pt x="524" y="170"/>
                </a:cubicBezTo>
                <a:cubicBezTo>
                  <a:pt x="567" y="170"/>
                  <a:pt x="535" y="159"/>
                  <a:pt x="556" y="138"/>
                </a:cubicBezTo>
                <a:cubicBezTo>
                  <a:pt x="562" y="132"/>
                  <a:pt x="573" y="132"/>
                  <a:pt x="581" y="129"/>
                </a:cubicBezTo>
                <a:cubicBezTo>
                  <a:pt x="592" y="132"/>
                  <a:pt x="602" y="135"/>
                  <a:pt x="613" y="138"/>
                </a:cubicBezTo>
                <a:cubicBezTo>
                  <a:pt x="635" y="144"/>
                  <a:pt x="678" y="154"/>
                  <a:pt x="678" y="154"/>
                </a:cubicBezTo>
                <a:cubicBezTo>
                  <a:pt x="734" y="135"/>
                  <a:pt x="709" y="78"/>
                  <a:pt x="694" y="32"/>
                </a:cubicBezTo>
                <a:cubicBezTo>
                  <a:pt x="678" y="37"/>
                  <a:pt x="662" y="43"/>
                  <a:pt x="646" y="48"/>
                </a:cubicBezTo>
                <a:cubicBezTo>
                  <a:pt x="638" y="51"/>
                  <a:pt x="621" y="56"/>
                  <a:pt x="621" y="56"/>
                </a:cubicBezTo>
                <a:cubicBezTo>
                  <a:pt x="521" y="42"/>
                  <a:pt x="429" y="11"/>
                  <a:pt x="329" y="0"/>
                </a:cubicBezTo>
                <a:cubicBezTo>
                  <a:pt x="226" y="10"/>
                  <a:pt x="121" y="15"/>
                  <a:pt x="21" y="40"/>
                </a:cubicBezTo>
                <a:cubicBezTo>
                  <a:pt x="0" y="104"/>
                  <a:pt x="6" y="136"/>
                  <a:pt x="45" y="194"/>
                </a:cubicBezTo>
                <a:cubicBezTo>
                  <a:pt x="56" y="229"/>
                  <a:pt x="61" y="258"/>
                  <a:pt x="86" y="284"/>
                </a:cubicBezTo>
                <a:cubicBezTo>
                  <a:pt x="172" y="268"/>
                  <a:pt x="268" y="307"/>
                  <a:pt x="354" y="324"/>
                </a:cubicBezTo>
                <a:cubicBezTo>
                  <a:pt x="381" y="315"/>
                  <a:pt x="386" y="316"/>
                  <a:pt x="370" y="316"/>
                </a:cubicBezTo>
                <a:close/>
              </a:path>
            </a:pathLst>
          </a:custGeom>
          <a:solidFill>
            <a:schemeClr val="bg1"/>
          </a:solidFill>
          <a:ln w="9525">
            <a:noFill/>
            <a:round/>
            <a:headEnd/>
            <a:tailEnd/>
          </a:ln>
        </p:spPr>
        <p:txBody>
          <a:bodyPr/>
          <a:lstStyle/>
          <a:p>
            <a:endParaRPr lang="en-US"/>
          </a:p>
        </p:txBody>
      </p:sp>
      <p:sp>
        <p:nvSpPr>
          <p:cNvPr id="69648" name="AutoShape 24"/>
          <p:cNvSpPr>
            <a:spLocks/>
          </p:cNvSpPr>
          <p:nvPr/>
        </p:nvSpPr>
        <p:spPr bwMode="auto">
          <a:xfrm>
            <a:off x="1981200" y="304800"/>
            <a:ext cx="304800" cy="2057400"/>
          </a:xfrm>
          <a:prstGeom prst="leftBrace">
            <a:avLst>
              <a:gd name="adj1" fmla="val 56250"/>
              <a:gd name="adj2" fmla="val 49306"/>
            </a:avLst>
          </a:prstGeom>
          <a:noFill/>
          <a:ln w="9525">
            <a:solidFill>
              <a:srgbClr val="FF0000"/>
            </a:solidFill>
            <a:round/>
            <a:headEnd/>
            <a:tailEnd/>
          </a:ln>
        </p:spPr>
        <p:txBody>
          <a:bodyPr wrap="none" anchor="ctr"/>
          <a:lstStyle/>
          <a:p>
            <a:endParaRPr lang="en-US"/>
          </a:p>
        </p:txBody>
      </p:sp>
      <p:pic>
        <p:nvPicPr>
          <p:cNvPr id="89113" name="Picture 25" descr="D:\home\twloessin\School\Maps\Four Early River Valley Civs B.gif"/>
          <p:cNvPicPr>
            <a:picLocks noChangeAspect="1" noChangeArrowheads="1"/>
          </p:cNvPicPr>
          <p:nvPr/>
        </p:nvPicPr>
        <p:blipFill>
          <a:blip r:embed="rId2" cstate="print"/>
          <a:srcRect/>
          <a:stretch>
            <a:fillRect/>
          </a:stretch>
        </p:blipFill>
        <p:spPr bwMode="auto">
          <a:xfrm>
            <a:off x="0" y="2286000"/>
            <a:ext cx="8686800" cy="3543300"/>
          </a:xfrm>
          <a:prstGeom prst="rect">
            <a:avLst/>
          </a:prstGeom>
          <a:noFill/>
          <a:ln w="9525">
            <a:noFill/>
            <a:miter lim="800000"/>
            <a:headEnd/>
            <a:tailEnd/>
          </a:ln>
        </p:spPr>
      </p:pic>
      <p:sp>
        <p:nvSpPr>
          <p:cNvPr id="69650" name="Freeform 26"/>
          <p:cNvSpPr>
            <a:spLocks/>
          </p:cNvSpPr>
          <p:nvPr/>
        </p:nvSpPr>
        <p:spPr bwMode="auto">
          <a:xfrm>
            <a:off x="7212013" y="2693988"/>
            <a:ext cx="660400" cy="268287"/>
          </a:xfrm>
          <a:custGeom>
            <a:avLst/>
            <a:gdLst>
              <a:gd name="T0" fmla="*/ 0 w 416"/>
              <a:gd name="T1" fmla="*/ 96 h 169"/>
              <a:gd name="T2" fmla="*/ 138 w 416"/>
              <a:gd name="T3" fmla="*/ 145 h 169"/>
              <a:gd name="T4" fmla="*/ 187 w 416"/>
              <a:gd name="T5" fmla="*/ 128 h 169"/>
              <a:gd name="T6" fmla="*/ 203 w 416"/>
              <a:gd name="T7" fmla="*/ 145 h 169"/>
              <a:gd name="T8" fmla="*/ 227 w 416"/>
              <a:gd name="T9" fmla="*/ 161 h 169"/>
              <a:gd name="T10" fmla="*/ 333 w 416"/>
              <a:gd name="T11" fmla="*/ 169 h 169"/>
              <a:gd name="T12" fmla="*/ 381 w 416"/>
              <a:gd name="T13" fmla="*/ 161 h 169"/>
              <a:gd name="T14" fmla="*/ 406 w 416"/>
              <a:gd name="T15" fmla="*/ 153 h 169"/>
              <a:gd name="T16" fmla="*/ 390 w 416"/>
              <a:gd name="T17" fmla="*/ 104 h 169"/>
              <a:gd name="T18" fmla="*/ 365 w 416"/>
              <a:gd name="T19" fmla="*/ 55 h 169"/>
              <a:gd name="T20" fmla="*/ 122 w 416"/>
              <a:gd name="T21" fmla="*/ 7 h 169"/>
              <a:gd name="T22" fmla="*/ 16 w 416"/>
              <a:gd name="T23" fmla="*/ 47 h 169"/>
              <a:gd name="T24" fmla="*/ 0 w 416"/>
              <a:gd name="T25" fmla="*/ 96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169"/>
              <a:gd name="T41" fmla="*/ 416 w 416"/>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169">
                <a:moveTo>
                  <a:pt x="0" y="96"/>
                </a:moveTo>
                <a:cubicBezTo>
                  <a:pt x="47" y="107"/>
                  <a:pt x="90" y="132"/>
                  <a:pt x="138" y="145"/>
                </a:cubicBezTo>
                <a:cubicBezTo>
                  <a:pt x="141" y="144"/>
                  <a:pt x="184" y="127"/>
                  <a:pt x="187" y="128"/>
                </a:cubicBezTo>
                <a:cubicBezTo>
                  <a:pt x="195" y="130"/>
                  <a:pt x="197" y="140"/>
                  <a:pt x="203" y="145"/>
                </a:cubicBezTo>
                <a:cubicBezTo>
                  <a:pt x="210" y="151"/>
                  <a:pt x="219" y="156"/>
                  <a:pt x="227" y="161"/>
                </a:cubicBezTo>
                <a:cubicBezTo>
                  <a:pt x="264" y="149"/>
                  <a:pt x="295" y="163"/>
                  <a:pt x="333" y="169"/>
                </a:cubicBezTo>
                <a:cubicBezTo>
                  <a:pt x="349" y="166"/>
                  <a:pt x="365" y="164"/>
                  <a:pt x="381" y="161"/>
                </a:cubicBezTo>
                <a:cubicBezTo>
                  <a:pt x="390" y="159"/>
                  <a:pt x="405" y="162"/>
                  <a:pt x="406" y="153"/>
                </a:cubicBezTo>
                <a:cubicBezTo>
                  <a:pt x="409" y="136"/>
                  <a:pt x="390" y="104"/>
                  <a:pt x="390" y="104"/>
                </a:cubicBezTo>
                <a:cubicBezTo>
                  <a:pt x="416" y="66"/>
                  <a:pt x="404" y="68"/>
                  <a:pt x="365" y="55"/>
                </a:cubicBezTo>
                <a:cubicBezTo>
                  <a:pt x="294" y="8"/>
                  <a:pt x="204" y="13"/>
                  <a:pt x="122" y="7"/>
                </a:cubicBezTo>
                <a:cubicBezTo>
                  <a:pt x="74" y="12"/>
                  <a:pt x="32" y="0"/>
                  <a:pt x="16" y="47"/>
                </a:cubicBezTo>
                <a:cubicBezTo>
                  <a:pt x="8" y="99"/>
                  <a:pt x="25" y="96"/>
                  <a:pt x="0" y="96"/>
                </a:cubicBezTo>
                <a:close/>
              </a:path>
            </a:pathLst>
          </a:custGeom>
          <a:solidFill>
            <a:schemeClr val="bg1"/>
          </a:solidFill>
          <a:ln w="9525">
            <a:noFill/>
            <a:round/>
            <a:headEnd/>
            <a:tailEnd/>
          </a:ln>
        </p:spPr>
        <p:txBody>
          <a:bodyPr/>
          <a:lstStyle/>
          <a:p>
            <a:endParaRPr lang="en-US"/>
          </a:p>
        </p:txBody>
      </p:sp>
      <p:sp>
        <p:nvSpPr>
          <p:cNvPr id="69651" name="Freeform 27"/>
          <p:cNvSpPr>
            <a:spLocks/>
          </p:cNvSpPr>
          <p:nvPr/>
        </p:nvSpPr>
        <p:spPr bwMode="auto">
          <a:xfrm>
            <a:off x="6921500" y="4056063"/>
            <a:ext cx="766763" cy="387350"/>
          </a:xfrm>
          <a:custGeom>
            <a:avLst/>
            <a:gdLst>
              <a:gd name="T0" fmla="*/ 353 w 483"/>
              <a:gd name="T1" fmla="*/ 228 h 244"/>
              <a:gd name="T2" fmla="*/ 483 w 483"/>
              <a:gd name="T3" fmla="*/ 163 h 244"/>
              <a:gd name="T4" fmla="*/ 459 w 483"/>
              <a:gd name="T5" fmla="*/ 65 h 244"/>
              <a:gd name="T6" fmla="*/ 410 w 483"/>
              <a:gd name="T7" fmla="*/ 41 h 244"/>
              <a:gd name="T8" fmla="*/ 224 w 483"/>
              <a:gd name="T9" fmla="*/ 25 h 244"/>
              <a:gd name="T10" fmla="*/ 183 w 483"/>
              <a:gd name="T11" fmla="*/ 33 h 244"/>
              <a:gd name="T12" fmla="*/ 118 w 483"/>
              <a:gd name="T13" fmla="*/ 49 h 244"/>
              <a:gd name="T14" fmla="*/ 86 w 483"/>
              <a:gd name="T15" fmla="*/ 41 h 244"/>
              <a:gd name="T16" fmla="*/ 37 w 483"/>
              <a:gd name="T17" fmla="*/ 57 h 244"/>
              <a:gd name="T18" fmla="*/ 29 w 483"/>
              <a:gd name="T19" fmla="*/ 195 h 244"/>
              <a:gd name="T20" fmla="*/ 37 w 483"/>
              <a:gd name="T21" fmla="*/ 220 h 244"/>
              <a:gd name="T22" fmla="*/ 86 w 483"/>
              <a:gd name="T23" fmla="*/ 236 h 244"/>
              <a:gd name="T24" fmla="*/ 110 w 483"/>
              <a:gd name="T25" fmla="*/ 244 h 244"/>
              <a:gd name="T26" fmla="*/ 426 w 483"/>
              <a:gd name="T27" fmla="*/ 203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244"/>
              <a:gd name="T44" fmla="*/ 483 w 483"/>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244">
                <a:moveTo>
                  <a:pt x="353" y="228"/>
                </a:moveTo>
                <a:cubicBezTo>
                  <a:pt x="399" y="213"/>
                  <a:pt x="443" y="190"/>
                  <a:pt x="483" y="163"/>
                </a:cubicBezTo>
                <a:cubicBezTo>
                  <a:pt x="474" y="135"/>
                  <a:pt x="472" y="89"/>
                  <a:pt x="459" y="65"/>
                </a:cubicBezTo>
                <a:cubicBezTo>
                  <a:pt x="452" y="52"/>
                  <a:pt x="422" y="45"/>
                  <a:pt x="410" y="41"/>
                </a:cubicBezTo>
                <a:cubicBezTo>
                  <a:pt x="349" y="0"/>
                  <a:pt x="306" y="20"/>
                  <a:pt x="224" y="25"/>
                </a:cubicBezTo>
                <a:cubicBezTo>
                  <a:pt x="210" y="28"/>
                  <a:pt x="197" y="30"/>
                  <a:pt x="183" y="33"/>
                </a:cubicBezTo>
                <a:cubicBezTo>
                  <a:pt x="161" y="38"/>
                  <a:pt x="118" y="49"/>
                  <a:pt x="118" y="49"/>
                </a:cubicBezTo>
                <a:cubicBezTo>
                  <a:pt x="107" y="46"/>
                  <a:pt x="97" y="40"/>
                  <a:pt x="86" y="41"/>
                </a:cubicBezTo>
                <a:cubicBezTo>
                  <a:pt x="69" y="43"/>
                  <a:pt x="37" y="57"/>
                  <a:pt x="37" y="57"/>
                </a:cubicBezTo>
                <a:cubicBezTo>
                  <a:pt x="0" y="97"/>
                  <a:pt x="18" y="146"/>
                  <a:pt x="29" y="195"/>
                </a:cubicBezTo>
                <a:cubicBezTo>
                  <a:pt x="31" y="204"/>
                  <a:pt x="30" y="215"/>
                  <a:pt x="37" y="220"/>
                </a:cubicBezTo>
                <a:cubicBezTo>
                  <a:pt x="51" y="230"/>
                  <a:pt x="70" y="231"/>
                  <a:pt x="86" y="236"/>
                </a:cubicBezTo>
                <a:cubicBezTo>
                  <a:pt x="94" y="239"/>
                  <a:pt x="110" y="244"/>
                  <a:pt x="110" y="244"/>
                </a:cubicBezTo>
                <a:cubicBezTo>
                  <a:pt x="218" y="234"/>
                  <a:pt x="318" y="203"/>
                  <a:pt x="426" y="203"/>
                </a:cubicBezTo>
              </a:path>
            </a:pathLst>
          </a:custGeom>
          <a:solidFill>
            <a:schemeClr val="bg1"/>
          </a:solidFill>
          <a:ln w="9525">
            <a:noFill/>
            <a:round/>
            <a:headEnd/>
            <a:tailEnd/>
          </a:ln>
        </p:spPr>
        <p:txBody>
          <a:bodyPr/>
          <a:lstStyle/>
          <a:p>
            <a:endParaRPr lang="en-US"/>
          </a:p>
        </p:txBody>
      </p:sp>
      <p:sp>
        <p:nvSpPr>
          <p:cNvPr id="69652" name="Freeform 29"/>
          <p:cNvSpPr>
            <a:spLocks/>
          </p:cNvSpPr>
          <p:nvPr/>
        </p:nvSpPr>
        <p:spPr bwMode="auto">
          <a:xfrm>
            <a:off x="4727575" y="4533900"/>
            <a:ext cx="836613" cy="303213"/>
          </a:xfrm>
          <a:custGeom>
            <a:avLst/>
            <a:gdLst>
              <a:gd name="T0" fmla="*/ 32 w 527"/>
              <a:gd name="T1" fmla="*/ 129 h 191"/>
              <a:gd name="T2" fmla="*/ 324 w 527"/>
              <a:gd name="T3" fmla="*/ 178 h 191"/>
              <a:gd name="T4" fmla="*/ 478 w 527"/>
              <a:gd name="T5" fmla="*/ 170 h 191"/>
              <a:gd name="T6" fmla="*/ 527 w 527"/>
              <a:gd name="T7" fmla="*/ 113 h 191"/>
              <a:gd name="T8" fmla="*/ 502 w 527"/>
              <a:gd name="T9" fmla="*/ 65 h 191"/>
              <a:gd name="T10" fmla="*/ 300 w 527"/>
              <a:gd name="T11" fmla="*/ 32 h 191"/>
              <a:gd name="T12" fmla="*/ 178 w 527"/>
              <a:gd name="T13" fmla="*/ 0 h 191"/>
              <a:gd name="T14" fmla="*/ 137 w 527"/>
              <a:gd name="T15" fmla="*/ 8 h 191"/>
              <a:gd name="T16" fmla="*/ 89 w 527"/>
              <a:gd name="T17" fmla="*/ 24 h 191"/>
              <a:gd name="T18" fmla="*/ 64 w 527"/>
              <a:gd name="T19" fmla="*/ 16 h 191"/>
              <a:gd name="T20" fmla="*/ 7 w 527"/>
              <a:gd name="T21" fmla="*/ 24 h 191"/>
              <a:gd name="T22" fmla="*/ 16 w 527"/>
              <a:gd name="T23" fmla="*/ 48 h 191"/>
              <a:gd name="T24" fmla="*/ 32 w 527"/>
              <a:gd name="T25" fmla="*/ 129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7"/>
              <a:gd name="T40" fmla="*/ 0 h 191"/>
              <a:gd name="T41" fmla="*/ 527 w 527"/>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7" h="191">
                <a:moveTo>
                  <a:pt x="32" y="129"/>
                </a:moveTo>
                <a:cubicBezTo>
                  <a:pt x="90" y="191"/>
                  <a:pt x="259" y="174"/>
                  <a:pt x="324" y="178"/>
                </a:cubicBezTo>
                <a:cubicBezTo>
                  <a:pt x="380" y="185"/>
                  <a:pt x="424" y="188"/>
                  <a:pt x="478" y="170"/>
                </a:cubicBezTo>
                <a:cubicBezTo>
                  <a:pt x="506" y="128"/>
                  <a:pt x="512" y="158"/>
                  <a:pt x="527" y="113"/>
                </a:cubicBezTo>
                <a:cubicBezTo>
                  <a:pt x="517" y="98"/>
                  <a:pt x="515" y="78"/>
                  <a:pt x="502" y="65"/>
                </a:cubicBezTo>
                <a:cubicBezTo>
                  <a:pt x="460" y="22"/>
                  <a:pt x="318" y="33"/>
                  <a:pt x="300" y="32"/>
                </a:cubicBezTo>
                <a:cubicBezTo>
                  <a:pt x="258" y="24"/>
                  <a:pt x="219" y="10"/>
                  <a:pt x="178" y="0"/>
                </a:cubicBezTo>
                <a:cubicBezTo>
                  <a:pt x="164" y="3"/>
                  <a:pt x="150" y="4"/>
                  <a:pt x="137" y="8"/>
                </a:cubicBezTo>
                <a:cubicBezTo>
                  <a:pt x="121" y="12"/>
                  <a:pt x="89" y="24"/>
                  <a:pt x="89" y="24"/>
                </a:cubicBezTo>
                <a:cubicBezTo>
                  <a:pt x="81" y="21"/>
                  <a:pt x="73" y="16"/>
                  <a:pt x="64" y="16"/>
                </a:cubicBezTo>
                <a:cubicBezTo>
                  <a:pt x="45" y="16"/>
                  <a:pt x="23" y="13"/>
                  <a:pt x="7" y="24"/>
                </a:cubicBezTo>
                <a:cubicBezTo>
                  <a:pt x="0" y="29"/>
                  <a:pt x="13" y="40"/>
                  <a:pt x="16" y="48"/>
                </a:cubicBezTo>
                <a:cubicBezTo>
                  <a:pt x="17" y="52"/>
                  <a:pt x="50" y="129"/>
                  <a:pt x="32" y="129"/>
                </a:cubicBezTo>
                <a:close/>
              </a:path>
            </a:pathLst>
          </a:custGeom>
          <a:solidFill>
            <a:schemeClr val="bg1"/>
          </a:solidFill>
          <a:ln w="9525">
            <a:noFill/>
            <a:round/>
            <a:headEnd/>
            <a:tailEnd/>
          </a:ln>
        </p:spPr>
        <p:txBody>
          <a:bodyPr/>
          <a:lstStyle/>
          <a:p>
            <a:endParaRPr lang="en-US"/>
          </a:p>
        </p:txBody>
      </p:sp>
      <p:sp>
        <p:nvSpPr>
          <p:cNvPr id="6149" name="Text Box 5"/>
          <p:cNvSpPr txBox="1">
            <a:spLocks noChangeArrowheads="1"/>
          </p:cNvSpPr>
          <p:nvPr/>
        </p:nvSpPr>
        <p:spPr bwMode="auto">
          <a:xfrm>
            <a:off x="2057400" y="381000"/>
            <a:ext cx="7086600" cy="396875"/>
          </a:xfrm>
          <a:prstGeom prst="rect">
            <a:avLst/>
          </a:prstGeom>
          <a:noFill/>
          <a:ln w="9525">
            <a:noFill/>
            <a:miter lim="800000"/>
            <a:headEnd/>
            <a:tailEnd/>
          </a:ln>
        </p:spPr>
        <p:txBody>
          <a:bodyPr>
            <a:spAutoFit/>
          </a:bodyPr>
          <a:lstStyle/>
          <a:p>
            <a:pPr>
              <a:buFontTx/>
              <a:buChar char="•"/>
            </a:pPr>
            <a:r>
              <a:rPr lang="en-US" sz="2000" b="0" u="none"/>
              <a:t> Sumerian Civilization - Tigris &amp; Euphrates Rivers (Mesopotamia)</a:t>
            </a:r>
          </a:p>
        </p:txBody>
      </p:sp>
      <p:sp>
        <p:nvSpPr>
          <p:cNvPr id="6150" name="Text Box 6"/>
          <p:cNvSpPr txBox="1">
            <a:spLocks noChangeArrowheads="1"/>
          </p:cNvSpPr>
          <p:nvPr/>
        </p:nvSpPr>
        <p:spPr bwMode="auto">
          <a:xfrm>
            <a:off x="2057400" y="762000"/>
            <a:ext cx="6645275" cy="396875"/>
          </a:xfrm>
          <a:prstGeom prst="rect">
            <a:avLst/>
          </a:prstGeom>
          <a:noFill/>
          <a:ln w="9525">
            <a:noFill/>
            <a:miter lim="800000"/>
            <a:headEnd/>
            <a:tailEnd/>
          </a:ln>
        </p:spPr>
        <p:txBody>
          <a:bodyPr>
            <a:spAutoFit/>
          </a:bodyPr>
          <a:lstStyle/>
          <a:p>
            <a:pPr>
              <a:buFontTx/>
              <a:buChar char="•"/>
            </a:pPr>
            <a:r>
              <a:rPr lang="en-US" sz="2000" b="0" u="none"/>
              <a:t> Egyptian Civilization - Nile River</a:t>
            </a:r>
          </a:p>
        </p:txBody>
      </p:sp>
      <p:sp>
        <p:nvSpPr>
          <p:cNvPr id="6151" name="Text Box 7"/>
          <p:cNvSpPr txBox="1">
            <a:spLocks noChangeArrowheads="1"/>
          </p:cNvSpPr>
          <p:nvPr/>
        </p:nvSpPr>
        <p:spPr bwMode="auto">
          <a:xfrm>
            <a:off x="2057400" y="1143000"/>
            <a:ext cx="6264275" cy="396875"/>
          </a:xfrm>
          <a:prstGeom prst="rect">
            <a:avLst/>
          </a:prstGeom>
          <a:noFill/>
          <a:ln w="9525">
            <a:noFill/>
            <a:miter lim="800000"/>
            <a:headEnd/>
            <a:tailEnd/>
          </a:ln>
        </p:spPr>
        <p:txBody>
          <a:bodyPr>
            <a:spAutoFit/>
          </a:bodyPr>
          <a:lstStyle/>
          <a:p>
            <a:pPr>
              <a:buFontTx/>
              <a:buChar char="•"/>
            </a:pPr>
            <a:r>
              <a:rPr lang="en-US" sz="2000" b="0" u="none"/>
              <a:t> Harappan Civilization - Indus River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113"/>
                                        </p:tgtEl>
                                        <p:attrNameLst>
                                          <p:attrName>style.visibility</p:attrName>
                                        </p:attrNameLst>
                                      </p:cBhvr>
                                      <p:to>
                                        <p:strVal val="visible"/>
                                      </p:to>
                                    </p:set>
                                    <p:anim calcmode="lin" valueType="num">
                                      <p:cBhvr additive="base">
                                        <p:cTn id="7" dur="500" fill="hold"/>
                                        <p:tgtEl>
                                          <p:spTgt spid="89113"/>
                                        </p:tgtEl>
                                        <p:attrNameLst>
                                          <p:attrName>ppt_x</p:attrName>
                                        </p:attrNameLst>
                                      </p:cBhvr>
                                      <p:tavLst>
                                        <p:tav tm="0">
                                          <p:val>
                                            <p:strVal val="0-#ppt_w/2"/>
                                          </p:val>
                                        </p:tav>
                                        <p:tav tm="100000">
                                          <p:val>
                                            <p:strVal val="#ppt_x"/>
                                          </p:val>
                                        </p:tav>
                                      </p:tavLst>
                                    </p:anim>
                                    <p:anim calcmode="lin" valueType="num">
                                      <p:cBhvr additive="base">
                                        <p:cTn id="8" dur="500" fill="hold"/>
                                        <p:tgtEl>
                                          <p:spTgt spid="891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75" fill="hold"/>
                                        <p:tgtEl>
                                          <p:spTgt spid="6149"/>
                                        </p:tgtEl>
                                        <p:attrNameLst>
                                          <p:attrName>ppt_x</p:attrName>
                                        </p:attrNameLst>
                                      </p:cBhvr>
                                      <p:tavLst>
                                        <p:tav tm="0">
                                          <p:val>
                                            <p:strVal val="#ppt_x"/>
                                          </p:val>
                                        </p:tav>
                                        <p:tav tm="100000">
                                          <p:val>
                                            <p:strVal val="#ppt_x"/>
                                          </p:val>
                                        </p:tav>
                                      </p:tavLst>
                                    </p:anim>
                                    <p:anim calcmode="lin" valueType="num">
                                      <p:cBhvr additive="base">
                                        <p:cTn id="14" dur="75"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lt">
                                    <p:tmPct val="100000"/>
                                  </p:iterate>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75" fill="hold"/>
                                        <p:tgtEl>
                                          <p:spTgt spid="6150"/>
                                        </p:tgtEl>
                                        <p:attrNameLst>
                                          <p:attrName>ppt_x</p:attrName>
                                        </p:attrNameLst>
                                      </p:cBhvr>
                                      <p:tavLst>
                                        <p:tav tm="0">
                                          <p:val>
                                            <p:strVal val="0-#ppt_w/2"/>
                                          </p:val>
                                        </p:tav>
                                        <p:tav tm="100000">
                                          <p:val>
                                            <p:strVal val="#ppt_x"/>
                                          </p:val>
                                        </p:tav>
                                      </p:tavLst>
                                    </p:anim>
                                    <p:anim calcmode="lin" valueType="num">
                                      <p:cBhvr additive="base">
                                        <p:cTn id="20" dur="75"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iterate type="lt">
                                    <p:tmPct val="100000"/>
                                  </p:iterate>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75" fill="hold"/>
                                        <p:tgtEl>
                                          <p:spTgt spid="6151"/>
                                        </p:tgtEl>
                                        <p:attrNameLst>
                                          <p:attrName>ppt_x</p:attrName>
                                        </p:attrNameLst>
                                      </p:cBhvr>
                                      <p:tavLst>
                                        <p:tav tm="0">
                                          <p:val>
                                            <p:strVal val="1+#ppt_w/2"/>
                                          </p:val>
                                        </p:tav>
                                        <p:tav tm="100000">
                                          <p:val>
                                            <p:strVal val="#ppt_x"/>
                                          </p:val>
                                        </p:tav>
                                      </p:tavLst>
                                    </p:anim>
                                    <p:anim calcmode="lin" valueType="num">
                                      <p:cBhvr additive="base">
                                        <p:cTn id="26" dur="75"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12725" y="0"/>
            <a:ext cx="8702675" cy="884238"/>
          </a:xfrm>
          <a:prstGeom prst="rect">
            <a:avLst/>
          </a:prstGeom>
          <a:noFill/>
          <a:ln w="9525">
            <a:noFill/>
            <a:miter lim="800000"/>
            <a:headEnd/>
            <a:tailEnd/>
          </a:ln>
        </p:spPr>
        <p:txBody>
          <a:bodyPr>
            <a:spAutoFit/>
          </a:bodyPr>
          <a:lstStyle/>
          <a:p>
            <a:r>
              <a:rPr lang="en-US" sz="2400" b="0"/>
              <a:t>Chapter 2</a:t>
            </a:r>
            <a:r>
              <a:rPr lang="en-US" sz="2400" b="0" u="none"/>
              <a:t>:    </a:t>
            </a:r>
            <a:r>
              <a:rPr lang="en-US" sz="1600" b="0" i="1" u="none">
                <a:solidFill>
                  <a:srgbClr val="800080"/>
                </a:solidFill>
              </a:rPr>
              <a:t>(See your Packet, p.    )</a:t>
            </a:r>
            <a:endParaRPr lang="en-US" sz="2400" b="0" u="none"/>
          </a:p>
          <a:p>
            <a:r>
              <a:rPr lang="en-US" sz="2400" b="0" u="none"/>
              <a:t>          </a:t>
            </a:r>
            <a:r>
              <a:rPr lang="en-US" sz="2800" u="none"/>
              <a:t>“The Four Early River Valley Civilizations”</a:t>
            </a:r>
          </a:p>
        </p:txBody>
      </p:sp>
      <p:sp>
        <p:nvSpPr>
          <p:cNvPr id="70659" name="Text Box 3"/>
          <p:cNvSpPr txBox="1">
            <a:spLocks noChangeArrowheads="1"/>
          </p:cNvSpPr>
          <p:nvPr/>
        </p:nvSpPr>
        <p:spPr bwMode="auto">
          <a:xfrm>
            <a:off x="304800" y="762000"/>
            <a:ext cx="8626475" cy="701675"/>
          </a:xfrm>
          <a:prstGeom prst="rect">
            <a:avLst/>
          </a:prstGeom>
          <a:noFill/>
          <a:ln w="9525">
            <a:noFill/>
            <a:miter lim="800000"/>
            <a:headEnd/>
            <a:tailEnd/>
          </a:ln>
        </p:spPr>
        <p:txBody>
          <a:bodyPr>
            <a:spAutoFit/>
          </a:bodyPr>
          <a:lstStyle/>
          <a:p>
            <a:pPr algn="ctr">
              <a:buFontTx/>
              <a:buChar char="•"/>
            </a:pPr>
            <a:r>
              <a:rPr lang="en-US" sz="2000" b="0" u="none"/>
              <a:t> Sumerian Civilization - Tigris &amp; Euphrates Rivers (Mesopotamia)</a:t>
            </a:r>
          </a:p>
          <a:p>
            <a:pPr algn="ctr">
              <a:buFontTx/>
              <a:buChar char="•"/>
            </a:pPr>
            <a:r>
              <a:rPr lang="en-US" sz="2000" b="0" u="none"/>
              <a:t> Egypt  (Nile River)</a:t>
            </a:r>
          </a:p>
        </p:txBody>
      </p:sp>
      <p:sp>
        <p:nvSpPr>
          <p:cNvPr id="70660" name="Text Box 4"/>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70661" name="Text Box 7"/>
          <p:cNvSpPr txBox="1">
            <a:spLocks noChangeArrowheads="1"/>
          </p:cNvSpPr>
          <p:nvPr/>
        </p:nvSpPr>
        <p:spPr bwMode="auto">
          <a:xfrm>
            <a:off x="2209800" y="5791200"/>
            <a:ext cx="4664075" cy="701675"/>
          </a:xfrm>
          <a:prstGeom prst="rect">
            <a:avLst/>
          </a:prstGeom>
          <a:noFill/>
          <a:ln w="9525">
            <a:noFill/>
            <a:miter lim="800000"/>
            <a:headEnd/>
            <a:tailEnd/>
          </a:ln>
        </p:spPr>
        <p:txBody>
          <a:bodyPr>
            <a:spAutoFit/>
          </a:bodyPr>
          <a:lstStyle/>
          <a:p>
            <a:pPr algn="ctr"/>
            <a:r>
              <a:rPr lang="en-US" sz="4000" b="0" u="none">
                <a:solidFill>
                  <a:schemeClr val="bg1"/>
                </a:solidFill>
                <a:latin typeface="Akbar" pitchFamily="2" charset="0"/>
              </a:rPr>
              <a:t>ENTER</a:t>
            </a:r>
          </a:p>
        </p:txBody>
      </p:sp>
      <p:sp>
        <p:nvSpPr>
          <p:cNvPr id="91146" name="Text Box 10"/>
          <p:cNvSpPr txBox="1">
            <a:spLocks noChangeArrowheads="1"/>
          </p:cNvSpPr>
          <p:nvPr/>
        </p:nvSpPr>
        <p:spPr bwMode="auto">
          <a:xfrm>
            <a:off x="533400" y="1371600"/>
            <a:ext cx="8093075" cy="396875"/>
          </a:xfrm>
          <a:prstGeom prst="rect">
            <a:avLst/>
          </a:prstGeom>
          <a:noFill/>
          <a:ln w="9525">
            <a:noFill/>
            <a:miter lim="800000"/>
            <a:headEnd/>
            <a:tailEnd/>
          </a:ln>
        </p:spPr>
        <p:txBody>
          <a:bodyPr>
            <a:spAutoFit/>
          </a:bodyPr>
          <a:lstStyle/>
          <a:p>
            <a:pPr algn="ctr">
              <a:buFontTx/>
              <a:buChar char="•"/>
            </a:pPr>
            <a:r>
              <a:rPr lang="en-US" sz="2000" u="none">
                <a:solidFill>
                  <a:srgbClr val="FF0000"/>
                </a:solidFill>
              </a:rPr>
              <a:t> </a:t>
            </a:r>
            <a:r>
              <a:rPr lang="en-US" sz="2000" b="0" u="none">
                <a:solidFill>
                  <a:srgbClr val="FF0000"/>
                </a:solidFill>
              </a:rPr>
              <a:t>Harappan Civilization - Indus River</a:t>
            </a:r>
            <a:endParaRPr lang="en-US" sz="2000" u="none">
              <a:solidFill>
                <a:srgbClr val="FF0000"/>
              </a:solidFill>
            </a:endParaRPr>
          </a:p>
        </p:txBody>
      </p:sp>
      <p:sp>
        <p:nvSpPr>
          <p:cNvPr id="70663" name="Rectangle 14"/>
          <p:cNvSpPr>
            <a:spLocks noChangeArrowheads="1"/>
          </p:cNvSpPr>
          <p:nvPr/>
        </p:nvSpPr>
        <p:spPr bwMode="auto">
          <a:xfrm>
            <a:off x="0" y="6523038"/>
            <a:ext cx="3230563" cy="304800"/>
          </a:xfrm>
          <a:prstGeom prst="rect">
            <a:avLst/>
          </a:prstGeom>
          <a:noFill/>
          <a:ln w="9525">
            <a:noFill/>
            <a:miter lim="800000"/>
            <a:headEnd/>
            <a:tailEnd/>
          </a:ln>
        </p:spPr>
        <p:txBody>
          <a:bodyPr wrap="none">
            <a:spAutoFit/>
          </a:bodyPr>
          <a:lstStyle/>
          <a:p>
            <a:r>
              <a:rPr lang="en-US" sz="1400" b="0" u="none">
                <a:solidFill>
                  <a:srgbClr val="6666FF"/>
                </a:solidFill>
              </a:rPr>
              <a:t>http://www.fsmitha.com/h1/map06ind.htm</a:t>
            </a:r>
          </a:p>
        </p:txBody>
      </p:sp>
      <p:pic>
        <p:nvPicPr>
          <p:cNvPr id="91151" name="Picture 15" descr="\\Library\Shared\Indus map.jpg"/>
          <p:cNvPicPr>
            <a:picLocks noChangeAspect="1" noChangeArrowheads="1"/>
          </p:cNvPicPr>
          <p:nvPr/>
        </p:nvPicPr>
        <p:blipFill>
          <a:blip r:embed="rId2" cstate="print"/>
          <a:srcRect/>
          <a:stretch>
            <a:fillRect/>
          </a:stretch>
        </p:blipFill>
        <p:spPr bwMode="auto">
          <a:xfrm>
            <a:off x="1600200" y="1752600"/>
            <a:ext cx="5943600" cy="3763963"/>
          </a:xfrm>
          <a:prstGeom prst="rect">
            <a:avLst/>
          </a:prstGeom>
          <a:noFill/>
          <a:ln w="9525">
            <a:noFill/>
            <a:miter lim="800000"/>
            <a:headEnd/>
            <a:tailEnd/>
          </a:ln>
        </p:spPr>
      </p:pic>
      <p:sp>
        <p:nvSpPr>
          <p:cNvPr id="91158" name="Text Box 22"/>
          <p:cNvSpPr txBox="1">
            <a:spLocks noChangeArrowheads="1"/>
          </p:cNvSpPr>
          <p:nvPr/>
        </p:nvSpPr>
        <p:spPr bwMode="auto">
          <a:xfrm>
            <a:off x="2209800" y="6019800"/>
            <a:ext cx="4816475" cy="366713"/>
          </a:xfrm>
          <a:prstGeom prst="rect">
            <a:avLst/>
          </a:prstGeom>
          <a:noFill/>
          <a:ln w="9525">
            <a:noFill/>
            <a:miter lim="800000"/>
            <a:headEnd/>
            <a:tailEnd/>
          </a:ln>
        </p:spPr>
        <p:txBody>
          <a:bodyPr>
            <a:spAutoFit/>
          </a:bodyPr>
          <a:lstStyle/>
          <a:p>
            <a:pPr algn="ctr"/>
            <a:r>
              <a:rPr lang="en-US" b="0" u="none">
                <a:latin typeface="Akbar" pitchFamily="2" charset="0"/>
              </a:rPr>
              <a:t>The ruins of Mohenjo-Daro; Indus Valley</a:t>
            </a:r>
          </a:p>
        </p:txBody>
      </p:sp>
      <p:pic>
        <p:nvPicPr>
          <p:cNvPr id="91160" name="Picture 24" descr="http://campus.northpark.edu/history/WebChron/India/Harappa1.jpg"/>
          <p:cNvPicPr>
            <a:picLocks noChangeAspect="1" noChangeArrowheads="1"/>
          </p:cNvPicPr>
          <p:nvPr/>
        </p:nvPicPr>
        <p:blipFill>
          <a:blip r:embed="rId3" cstate="print"/>
          <a:srcRect/>
          <a:stretch>
            <a:fillRect/>
          </a:stretch>
        </p:blipFill>
        <p:spPr bwMode="auto">
          <a:xfrm>
            <a:off x="1371600" y="1828800"/>
            <a:ext cx="6248400" cy="417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0"/>
                                  </p:iterate>
                                  <p:childTnLst>
                                    <p:set>
                                      <p:cBhvr>
                                        <p:cTn id="6" dur="1" fill="hold">
                                          <p:stCondLst>
                                            <p:cond delay="0"/>
                                          </p:stCondLst>
                                        </p:cTn>
                                        <p:tgtEl>
                                          <p:spTgt spid="91146"/>
                                        </p:tgtEl>
                                        <p:attrNameLst>
                                          <p:attrName>style.visibility</p:attrName>
                                        </p:attrNameLst>
                                      </p:cBhvr>
                                      <p:to>
                                        <p:strVal val="visible"/>
                                      </p:to>
                                    </p:set>
                                    <p:anim calcmode="lin" valueType="num">
                                      <p:cBhvr additive="base">
                                        <p:cTn id="7" dur="75" fill="hold"/>
                                        <p:tgtEl>
                                          <p:spTgt spid="91146"/>
                                        </p:tgtEl>
                                        <p:attrNameLst>
                                          <p:attrName>ppt_x</p:attrName>
                                        </p:attrNameLst>
                                      </p:cBhvr>
                                      <p:tavLst>
                                        <p:tav tm="0">
                                          <p:val>
                                            <p:strVal val="1+#ppt_w/2"/>
                                          </p:val>
                                        </p:tav>
                                        <p:tav tm="100000">
                                          <p:val>
                                            <p:strVal val="#ppt_x"/>
                                          </p:val>
                                        </p:tav>
                                      </p:tavLst>
                                    </p:anim>
                                    <p:anim calcmode="lin" valueType="num">
                                      <p:cBhvr additive="base">
                                        <p:cTn id="8" dur="75" fill="hold"/>
                                        <p:tgtEl>
                                          <p:spTgt spid="91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1151"/>
                                        </p:tgtEl>
                                        <p:attrNameLst>
                                          <p:attrName>style.visibility</p:attrName>
                                        </p:attrNameLst>
                                      </p:cBhvr>
                                      <p:to>
                                        <p:strVal val="visible"/>
                                      </p:to>
                                    </p:set>
                                    <p:anim calcmode="lin" valueType="num">
                                      <p:cBhvr additive="base">
                                        <p:cTn id="13" dur="500" fill="hold"/>
                                        <p:tgtEl>
                                          <p:spTgt spid="91151"/>
                                        </p:tgtEl>
                                        <p:attrNameLst>
                                          <p:attrName>ppt_x</p:attrName>
                                        </p:attrNameLst>
                                      </p:cBhvr>
                                      <p:tavLst>
                                        <p:tav tm="0">
                                          <p:val>
                                            <p:strVal val="0-#ppt_w/2"/>
                                          </p:val>
                                        </p:tav>
                                        <p:tav tm="100000">
                                          <p:val>
                                            <p:strVal val="#ppt_x"/>
                                          </p:val>
                                        </p:tav>
                                      </p:tavLst>
                                    </p:anim>
                                    <p:anim calcmode="lin" valueType="num">
                                      <p:cBhvr additive="base">
                                        <p:cTn id="14" dur="500" fill="hold"/>
                                        <p:tgtEl>
                                          <p:spTgt spid="911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58"/>
                                        </p:tgtEl>
                                        <p:attrNameLst>
                                          <p:attrName>style.visibility</p:attrName>
                                        </p:attrNameLst>
                                      </p:cBhvr>
                                      <p:to>
                                        <p:strVal val="visible"/>
                                      </p:to>
                                    </p:set>
                                    <p:anim calcmode="lin" valueType="num">
                                      <p:cBhvr additive="base">
                                        <p:cTn id="19" dur="500" fill="hold"/>
                                        <p:tgtEl>
                                          <p:spTgt spid="91158"/>
                                        </p:tgtEl>
                                        <p:attrNameLst>
                                          <p:attrName>ppt_x</p:attrName>
                                        </p:attrNameLst>
                                      </p:cBhvr>
                                      <p:tavLst>
                                        <p:tav tm="0">
                                          <p:val>
                                            <p:strVal val="0-#ppt_w/2"/>
                                          </p:val>
                                        </p:tav>
                                        <p:tav tm="100000">
                                          <p:val>
                                            <p:strVal val="#ppt_x"/>
                                          </p:val>
                                        </p:tav>
                                      </p:tavLst>
                                    </p:anim>
                                    <p:anim calcmode="lin" valueType="num">
                                      <p:cBhvr additive="base">
                                        <p:cTn id="20" dur="500" fill="hold"/>
                                        <p:tgtEl>
                                          <p:spTgt spid="911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1160"/>
                                        </p:tgtEl>
                                        <p:attrNameLst>
                                          <p:attrName>style.visibility</p:attrName>
                                        </p:attrNameLst>
                                      </p:cBhvr>
                                      <p:to>
                                        <p:strVal val="visible"/>
                                      </p:to>
                                    </p:set>
                                    <p:anim calcmode="lin" valueType="num">
                                      <p:cBhvr additive="base">
                                        <p:cTn id="25" dur="500" fill="hold"/>
                                        <p:tgtEl>
                                          <p:spTgt spid="91160"/>
                                        </p:tgtEl>
                                        <p:attrNameLst>
                                          <p:attrName>ppt_x</p:attrName>
                                        </p:attrNameLst>
                                      </p:cBhvr>
                                      <p:tavLst>
                                        <p:tav tm="0">
                                          <p:val>
                                            <p:strVal val="0-#ppt_w/2"/>
                                          </p:val>
                                        </p:tav>
                                        <p:tav tm="100000">
                                          <p:val>
                                            <p:strVal val="#ppt_x"/>
                                          </p:val>
                                        </p:tav>
                                      </p:tavLst>
                                    </p:anim>
                                    <p:anim calcmode="lin" valueType="num">
                                      <p:cBhvr additive="base">
                                        <p:cTn id="26" dur="500" fill="hold"/>
                                        <p:tgtEl>
                                          <p:spTgt spid="91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utoUpdateAnimBg="0"/>
      <p:bldP spid="9115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
          <p:cNvSpPr>
            <a:spLocks noChangeArrowheads="1"/>
          </p:cNvSpPr>
          <p:nvPr/>
        </p:nvSpPr>
        <p:spPr bwMode="auto">
          <a:xfrm>
            <a:off x="0" y="1951038"/>
            <a:ext cx="9144000" cy="0"/>
          </a:xfrm>
          <a:prstGeom prst="rect">
            <a:avLst/>
          </a:prstGeom>
          <a:noFill/>
          <a:ln w="9525">
            <a:noFill/>
            <a:miter lim="800000"/>
            <a:headEnd/>
            <a:tailEnd/>
          </a:ln>
        </p:spPr>
        <p:txBody>
          <a:bodyPr>
            <a:spAutoFit/>
          </a:bodyPr>
          <a:lstStyle/>
          <a:p>
            <a:endParaRPr lang="en-US"/>
          </a:p>
        </p:txBody>
      </p:sp>
      <p:grpSp>
        <p:nvGrpSpPr>
          <p:cNvPr id="71683" name="Group 14"/>
          <p:cNvGrpSpPr>
            <a:grpSpLocks/>
          </p:cNvGrpSpPr>
          <p:nvPr/>
        </p:nvGrpSpPr>
        <p:grpSpPr bwMode="auto">
          <a:xfrm>
            <a:off x="2000250" y="1951038"/>
            <a:ext cx="5143500" cy="2957512"/>
            <a:chOff x="0" y="0"/>
            <a:chExt cx="3240" cy="1863"/>
          </a:xfrm>
        </p:grpSpPr>
        <p:sp>
          <p:nvSpPr>
            <p:cNvPr id="71692" name="Rectangle 11"/>
            <p:cNvSpPr>
              <a:spLocks noChangeArrowheads="1"/>
            </p:cNvSpPr>
            <p:nvPr/>
          </p:nvSpPr>
          <p:spPr bwMode="auto">
            <a:xfrm>
              <a:off x="0" y="0"/>
              <a:ext cx="3240" cy="0"/>
            </a:xfrm>
            <a:prstGeom prst="rect">
              <a:avLst/>
            </a:prstGeom>
            <a:noFill/>
            <a:ln w="9525">
              <a:noFill/>
              <a:miter lim="800000"/>
              <a:headEnd/>
              <a:tailEnd/>
            </a:ln>
          </p:spPr>
          <p:txBody>
            <a:bodyPr>
              <a:spAutoFit/>
            </a:bodyPr>
            <a:lstStyle/>
            <a:p>
              <a:endParaRPr lang="en-US"/>
            </a:p>
          </p:txBody>
        </p:sp>
        <p:sp>
          <p:nvSpPr>
            <p:cNvPr id="71693" name="Rectangle 12"/>
            <p:cNvSpPr>
              <a:spLocks noChangeArrowheads="1"/>
            </p:cNvSpPr>
            <p:nvPr/>
          </p:nvSpPr>
          <p:spPr bwMode="auto">
            <a:xfrm>
              <a:off x="0" y="0"/>
              <a:ext cx="3240" cy="1863"/>
            </a:xfrm>
            <a:prstGeom prst="rect">
              <a:avLst/>
            </a:prstGeom>
            <a:noFill/>
            <a:ln w="9525">
              <a:noFill/>
              <a:miter lim="800000"/>
              <a:headEnd/>
              <a:tailEnd/>
            </a:ln>
          </p:spPr>
          <p:txBody>
            <a:bodyPr/>
            <a:lstStyle/>
            <a:p>
              <a:r>
                <a:rPr lang="en-US" sz="1600" b="0" u="none"/>
                <a:t>  </a:t>
              </a:r>
              <a:r>
                <a:rPr lang="en-US" sz="17200" b="0" u="none"/>
                <a:t> </a:t>
              </a:r>
              <a:r>
                <a:rPr lang="en-US" sz="1600" b="0" u="none"/>
                <a:t>                                                         </a:t>
              </a:r>
              <a:endParaRPr lang="en-US" sz="1100" b="0" u="none"/>
            </a:p>
            <a:p>
              <a:pPr eaLnBrk="0" hangingPunct="0"/>
              <a:endParaRPr lang="en-US" sz="1600" b="0" u="none"/>
            </a:p>
          </p:txBody>
        </p:sp>
      </p:grpSp>
      <p:pic>
        <p:nvPicPr>
          <p:cNvPr id="71684" name="Picture 13" descr="http://www.lksd.org/kongiganak/kongiganak/ContinuousEdCarnagie/Carnagie/WorldHistory/WldHistoryCh2/indusvalleymap.jpg"/>
          <p:cNvPicPr>
            <a:picLocks noChangeAspect="1" noChangeArrowheads="1"/>
          </p:cNvPicPr>
          <p:nvPr/>
        </p:nvPicPr>
        <p:blipFill>
          <a:blip r:embed="rId2" cstate="print"/>
          <a:srcRect/>
          <a:stretch>
            <a:fillRect/>
          </a:stretch>
        </p:blipFill>
        <p:spPr bwMode="auto">
          <a:xfrm>
            <a:off x="6172200" y="0"/>
            <a:ext cx="2971800" cy="2743200"/>
          </a:xfrm>
          <a:prstGeom prst="rect">
            <a:avLst/>
          </a:prstGeom>
          <a:noFill/>
          <a:ln w="9525">
            <a:noFill/>
            <a:miter lim="800000"/>
            <a:headEnd/>
            <a:tailEnd/>
          </a:ln>
        </p:spPr>
      </p:pic>
      <p:sp>
        <p:nvSpPr>
          <p:cNvPr id="41999" name="Text Box 15"/>
          <p:cNvSpPr txBox="1">
            <a:spLocks noChangeArrowheads="1"/>
          </p:cNvSpPr>
          <p:nvPr/>
        </p:nvSpPr>
        <p:spPr bwMode="auto">
          <a:xfrm>
            <a:off x="60325" y="41275"/>
            <a:ext cx="9083675" cy="6408738"/>
          </a:xfrm>
          <a:prstGeom prst="rect">
            <a:avLst/>
          </a:prstGeom>
          <a:noFill/>
          <a:ln w="9525">
            <a:noFill/>
            <a:miter lim="800000"/>
            <a:headEnd/>
            <a:tailEnd/>
          </a:ln>
        </p:spPr>
        <p:txBody>
          <a:bodyPr>
            <a:spAutoFit/>
          </a:bodyPr>
          <a:lstStyle/>
          <a:p>
            <a:r>
              <a:rPr lang="en-US" b="0" u="none"/>
              <a:t>The </a:t>
            </a:r>
            <a:r>
              <a:rPr lang="en-US" u="none">
                <a:solidFill>
                  <a:srgbClr val="FF0000"/>
                </a:solidFill>
              </a:rPr>
              <a:t>Indus Valley civilization</a:t>
            </a:r>
            <a:r>
              <a:rPr lang="en-US" b="0" u="none"/>
              <a:t> flourished around 2,500 B.C. </a:t>
            </a:r>
          </a:p>
          <a:p>
            <a:r>
              <a:rPr lang="en-US" b="0" u="none"/>
              <a:t>in the western part of South Asia, </a:t>
            </a:r>
          </a:p>
          <a:p>
            <a:r>
              <a:rPr lang="en-US" b="0" u="none"/>
              <a:t>in what today is Pakistan and western India. </a:t>
            </a:r>
          </a:p>
          <a:p>
            <a:endParaRPr lang="en-US" b="0" u="none"/>
          </a:p>
          <a:p>
            <a:r>
              <a:rPr lang="en-US" b="0" u="none"/>
              <a:t>It is </a:t>
            </a:r>
            <a:r>
              <a:rPr lang="en-US" b="0" u="none">
                <a:solidFill>
                  <a:srgbClr val="FF0000"/>
                </a:solidFill>
              </a:rPr>
              <a:t>often referred to as Harappan Civilization</a:t>
            </a:r>
            <a:r>
              <a:rPr lang="en-US" b="0" u="none"/>
              <a:t> </a:t>
            </a:r>
          </a:p>
          <a:p>
            <a:r>
              <a:rPr lang="en-US" b="0" u="none"/>
              <a:t>after its first discovered city, Harappa.  </a:t>
            </a:r>
          </a:p>
          <a:p>
            <a:endParaRPr lang="en-US" b="0" u="none"/>
          </a:p>
          <a:p>
            <a:r>
              <a:rPr lang="en-US" b="0" u="none"/>
              <a:t>The nearby city of </a:t>
            </a:r>
          </a:p>
          <a:p>
            <a:r>
              <a:rPr lang="en-US" b="0" u="none"/>
              <a:t>MohenjoDaro is the largest and most </a:t>
            </a:r>
          </a:p>
          <a:p>
            <a:r>
              <a:rPr lang="en-US" b="0" u="none"/>
              <a:t>familiar archaeological dig in this region.</a:t>
            </a:r>
            <a:br>
              <a:rPr lang="en-US" b="0" u="none"/>
            </a:br>
            <a:r>
              <a:rPr lang="en-US" b="0" u="none"/>
              <a:t/>
            </a:r>
            <a:br>
              <a:rPr lang="en-US" b="0" u="none"/>
            </a:br>
            <a:r>
              <a:rPr lang="en-US" b="0" u="none"/>
              <a:t>The Indus Valley was home to </a:t>
            </a:r>
          </a:p>
          <a:p>
            <a:r>
              <a:rPr lang="en-US" b="0" u="none">
                <a:solidFill>
                  <a:srgbClr val="FF0000"/>
                </a:solidFill>
              </a:rPr>
              <a:t>the largest of the four ancient </a:t>
            </a:r>
          </a:p>
          <a:p>
            <a:r>
              <a:rPr lang="en-US" b="0" u="none">
                <a:solidFill>
                  <a:srgbClr val="FF0000"/>
                </a:solidFill>
              </a:rPr>
              <a:t>urban civilizations</a:t>
            </a:r>
            <a:r>
              <a:rPr lang="en-US" b="0" u="none"/>
              <a:t> of Egypt, </a:t>
            </a:r>
          </a:p>
          <a:p>
            <a:r>
              <a:rPr lang="en-US" b="0" u="none"/>
              <a:t>Mesopotamia, India and China. </a:t>
            </a:r>
          </a:p>
          <a:p>
            <a:endParaRPr lang="en-US" b="0" u="none"/>
          </a:p>
          <a:p>
            <a:endParaRPr lang="en-US" b="0" u="none"/>
          </a:p>
          <a:p>
            <a:r>
              <a:rPr lang="en-US" b="0" u="none"/>
              <a:t>				     This ancient civilization was not discovered </a:t>
            </a:r>
          </a:p>
          <a:p>
            <a:r>
              <a:rPr lang="en-US" b="0" u="none"/>
              <a:t>				     until the 1920's. </a:t>
            </a:r>
          </a:p>
          <a:p>
            <a:r>
              <a:rPr lang="en-US" b="0" u="none"/>
              <a:t>				     Most of its ruins, including </a:t>
            </a:r>
          </a:p>
          <a:p>
            <a:r>
              <a:rPr lang="en-US" b="0" u="none">
                <a:solidFill>
                  <a:srgbClr val="FF0000"/>
                </a:solidFill>
              </a:rPr>
              <a:t>				     major cities, remain to be excavated.</a:t>
            </a:r>
            <a:endParaRPr lang="en-US" sz="2400" b="0" u="none"/>
          </a:p>
          <a:p>
            <a:endParaRPr lang="en-US" b="0" u="none"/>
          </a:p>
          <a:p>
            <a:endParaRPr lang="en-US" b="0" u="none"/>
          </a:p>
        </p:txBody>
      </p:sp>
      <p:pic>
        <p:nvPicPr>
          <p:cNvPr id="71686" name="Picture 17" descr="http://www.harappa.com/har/gif/harmap2.jpg"/>
          <p:cNvPicPr>
            <a:picLocks noChangeAspect="1" noChangeArrowheads="1"/>
          </p:cNvPicPr>
          <p:nvPr/>
        </p:nvPicPr>
        <p:blipFill>
          <a:blip r:embed="rId3" cstate="print"/>
          <a:srcRect/>
          <a:stretch>
            <a:fillRect/>
          </a:stretch>
        </p:blipFill>
        <p:spPr bwMode="auto">
          <a:xfrm>
            <a:off x="3962400" y="1905000"/>
            <a:ext cx="2971800" cy="2743200"/>
          </a:xfrm>
          <a:prstGeom prst="rect">
            <a:avLst/>
          </a:prstGeom>
          <a:noFill/>
          <a:ln w="9525">
            <a:noFill/>
            <a:miter lim="800000"/>
            <a:headEnd/>
            <a:tailEnd/>
          </a:ln>
        </p:spPr>
      </p:pic>
      <p:pic>
        <p:nvPicPr>
          <p:cNvPr id="71687" name="Picture 22" descr="Mohenjo-daro Great Bath"/>
          <p:cNvPicPr>
            <a:picLocks noChangeAspect="1" noChangeArrowheads="1"/>
          </p:cNvPicPr>
          <p:nvPr/>
        </p:nvPicPr>
        <p:blipFill>
          <a:blip r:embed="rId4" cstate="print"/>
          <a:srcRect/>
          <a:stretch>
            <a:fillRect/>
          </a:stretch>
        </p:blipFill>
        <p:spPr bwMode="auto">
          <a:xfrm>
            <a:off x="0" y="4279900"/>
            <a:ext cx="3962400" cy="2578100"/>
          </a:xfrm>
          <a:prstGeom prst="rect">
            <a:avLst/>
          </a:prstGeom>
          <a:noFill/>
          <a:ln w="9525">
            <a:solidFill>
              <a:srgbClr val="FF0000"/>
            </a:solidFill>
            <a:miter lim="800000"/>
            <a:headEnd/>
            <a:tailEnd/>
          </a:ln>
        </p:spPr>
      </p:pic>
      <p:sp>
        <p:nvSpPr>
          <p:cNvPr id="71688" name="Line 23"/>
          <p:cNvSpPr>
            <a:spLocks noChangeShapeType="1"/>
          </p:cNvSpPr>
          <p:nvPr/>
        </p:nvSpPr>
        <p:spPr bwMode="auto">
          <a:xfrm>
            <a:off x="5410200" y="2743200"/>
            <a:ext cx="533400" cy="0"/>
          </a:xfrm>
          <a:prstGeom prst="line">
            <a:avLst/>
          </a:prstGeom>
          <a:noFill/>
          <a:ln w="57150">
            <a:solidFill>
              <a:srgbClr val="FF0000"/>
            </a:solidFill>
            <a:round/>
            <a:headEnd/>
            <a:tailEnd/>
          </a:ln>
        </p:spPr>
        <p:txBody>
          <a:bodyPr/>
          <a:lstStyle/>
          <a:p>
            <a:endParaRPr lang="en-US"/>
          </a:p>
        </p:txBody>
      </p:sp>
      <p:sp>
        <p:nvSpPr>
          <p:cNvPr id="71689" name="Line 24"/>
          <p:cNvSpPr>
            <a:spLocks noChangeShapeType="1"/>
          </p:cNvSpPr>
          <p:nvPr/>
        </p:nvSpPr>
        <p:spPr bwMode="auto">
          <a:xfrm>
            <a:off x="4343400" y="3048000"/>
            <a:ext cx="838200" cy="0"/>
          </a:xfrm>
          <a:prstGeom prst="line">
            <a:avLst/>
          </a:prstGeom>
          <a:noFill/>
          <a:ln w="57150">
            <a:solidFill>
              <a:srgbClr val="FF0000"/>
            </a:solidFill>
            <a:round/>
            <a:headEnd/>
            <a:tailEnd/>
          </a:ln>
        </p:spPr>
        <p:txBody>
          <a:bodyPr/>
          <a:lstStyle/>
          <a:p>
            <a:endParaRPr lang="en-US"/>
          </a:p>
        </p:txBody>
      </p:sp>
      <p:sp>
        <p:nvSpPr>
          <p:cNvPr id="71690" name="Text Box 25"/>
          <p:cNvSpPr txBox="1">
            <a:spLocks noChangeArrowheads="1"/>
          </p:cNvSpPr>
          <p:nvPr/>
        </p:nvSpPr>
        <p:spPr bwMode="auto">
          <a:xfrm>
            <a:off x="4038600" y="6096000"/>
            <a:ext cx="2286000" cy="590550"/>
          </a:xfrm>
          <a:prstGeom prst="rect">
            <a:avLst/>
          </a:prstGeom>
          <a:noFill/>
          <a:ln w="9525">
            <a:solidFill>
              <a:srgbClr val="663300"/>
            </a:solidFill>
            <a:miter lim="800000"/>
            <a:headEnd/>
            <a:tailEnd/>
          </a:ln>
        </p:spPr>
        <p:txBody>
          <a:bodyPr>
            <a:spAutoFit/>
          </a:bodyPr>
          <a:lstStyle/>
          <a:p>
            <a:r>
              <a:rPr lang="en-US" sz="1600" b="0" i="1" u="none">
                <a:solidFill>
                  <a:srgbClr val="663300"/>
                </a:solidFill>
              </a:rPr>
              <a:t>Left:</a:t>
            </a:r>
            <a:r>
              <a:rPr lang="en-US" sz="1600" b="0" u="none">
                <a:solidFill>
                  <a:srgbClr val="663300"/>
                </a:solidFill>
              </a:rPr>
              <a:t> The excavated ruins of Mohenjo-daro.</a:t>
            </a:r>
          </a:p>
        </p:txBody>
      </p:sp>
      <p:sp>
        <p:nvSpPr>
          <p:cNvPr id="71691" name="Text Box 26"/>
          <p:cNvSpPr txBox="1">
            <a:spLocks noChangeArrowheads="1"/>
          </p:cNvSpPr>
          <p:nvPr/>
        </p:nvSpPr>
        <p:spPr bwMode="auto">
          <a:xfrm>
            <a:off x="6384925" y="660717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41999"/>
                                        </p:tgtEl>
                                        <p:attrNameLst>
                                          <p:attrName>style.visibility</p:attrName>
                                        </p:attrNameLst>
                                      </p:cBhvr>
                                      <p:to>
                                        <p:strVal val="visible"/>
                                      </p:to>
                                    </p:set>
                                    <p:anim calcmode="lin" valueType="num">
                                      <p:cBhvr additive="base">
                                        <p:cTn id="7" dur="75" fill="hold"/>
                                        <p:tgtEl>
                                          <p:spTgt spid="41999"/>
                                        </p:tgtEl>
                                        <p:attrNameLst>
                                          <p:attrName>ppt_x</p:attrName>
                                        </p:attrNameLst>
                                      </p:cBhvr>
                                      <p:tavLst>
                                        <p:tav tm="0">
                                          <p:val>
                                            <p:strVal val="0-#ppt_w/2"/>
                                          </p:val>
                                        </p:tav>
                                        <p:tav tm="100000">
                                          <p:val>
                                            <p:strVal val="#ppt_x"/>
                                          </p:val>
                                        </p:tav>
                                      </p:tavLst>
                                    </p:anim>
                                    <p:anim calcmode="lin" valueType="num">
                                      <p:cBhvr additive="base">
                                        <p:cTn id="8" dur="75" fill="hold"/>
                                        <p:tgtEl>
                                          <p:spTgt spid="41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8"/>
          <p:cNvSpPr txBox="1">
            <a:spLocks noChangeArrowheads="1"/>
          </p:cNvSpPr>
          <p:nvPr/>
        </p:nvSpPr>
        <p:spPr bwMode="auto">
          <a:xfrm>
            <a:off x="7239000" y="3200400"/>
            <a:ext cx="457200" cy="214313"/>
          </a:xfrm>
          <a:prstGeom prst="rect">
            <a:avLst/>
          </a:prstGeom>
          <a:noFill/>
          <a:ln w="9525">
            <a:noFill/>
            <a:miter lim="800000"/>
            <a:headEnd/>
            <a:tailEnd/>
          </a:ln>
        </p:spPr>
        <p:txBody>
          <a:bodyPr>
            <a:spAutoFit/>
          </a:bodyPr>
          <a:lstStyle/>
          <a:p>
            <a:pPr>
              <a:spcBef>
                <a:spcPct val="50000"/>
              </a:spcBef>
            </a:pPr>
            <a:endParaRPr lang="en-US" sz="800" b="0" u="none"/>
          </a:p>
        </p:txBody>
      </p:sp>
      <p:sp>
        <p:nvSpPr>
          <p:cNvPr id="72707" name="Text Box 12"/>
          <p:cNvSpPr txBox="1">
            <a:spLocks noChangeArrowheads="1"/>
          </p:cNvSpPr>
          <p:nvPr/>
        </p:nvSpPr>
        <p:spPr bwMode="auto">
          <a:xfrm>
            <a:off x="60325" y="-34925"/>
            <a:ext cx="8855075" cy="701675"/>
          </a:xfrm>
          <a:prstGeom prst="rect">
            <a:avLst/>
          </a:prstGeom>
          <a:noFill/>
          <a:ln w="9525">
            <a:noFill/>
            <a:miter lim="800000"/>
            <a:headEnd/>
            <a:tailEnd/>
          </a:ln>
        </p:spPr>
        <p:txBody>
          <a:bodyPr>
            <a:spAutoFit/>
          </a:bodyPr>
          <a:lstStyle/>
          <a:p>
            <a:r>
              <a:rPr lang="en-US" sz="2000" u="none"/>
              <a:t>CH 2: Sec. 3 “Planned Cities on the Indus”  </a:t>
            </a:r>
          </a:p>
          <a:p>
            <a:r>
              <a:rPr lang="en-US" sz="2000" b="0" i="1" u="none"/>
              <a:t>Homework</a:t>
            </a:r>
            <a:r>
              <a:rPr lang="en-US" sz="2000" u="none"/>
              <a:t> </a:t>
            </a:r>
            <a:r>
              <a:rPr lang="en-US" sz="2000" b="0" i="1" u="none"/>
              <a:t>packet  p. </a:t>
            </a:r>
            <a:endParaRPr lang="en-US" sz="2000" u="none"/>
          </a:p>
        </p:txBody>
      </p:sp>
      <p:sp>
        <p:nvSpPr>
          <p:cNvPr id="72708" name="Text Box 13"/>
          <p:cNvSpPr txBox="1">
            <a:spLocks noChangeArrowheads="1"/>
          </p:cNvSpPr>
          <p:nvPr/>
        </p:nvSpPr>
        <p:spPr bwMode="auto">
          <a:xfrm>
            <a:off x="228600" y="685800"/>
            <a:ext cx="5791200" cy="3671888"/>
          </a:xfrm>
          <a:prstGeom prst="rect">
            <a:avLst/>
          </a:prstGeom>
          <a:noFill/>
          <a:ln w="9525">
            <a:solidFill>
              <a:srgbClr val="808080"/>
            </a:solidFill>
            <a:miter lim="800000"/>
            <a:headEnd/>
            <a:tailEnd/>
          </a:ln>
        </p:spPr>
        <p:txBody>
          <a:bodyPr>
            <a:spAutoFit/>
          </a:bodyPr>
          <a:lstStyle/>
          <a:p>
            <a:r>
              <a:rPr lang="en-US" b="0" u="none">
                <a:solidFill>
                  <a:srgbClr val="FF0000"/>
                </a:solidFill>
              </a:rPr>
              <a:t>1.  What challenges did the people along </a:t>
            </a:r>
          </a:p>
          <a:p>
            <a:r>
              <a:rPr lang="en-US" b="0" u="none">
                <a:solidFill>
                  <a:srgbClr val="FF0000"/>
                </a:solidFill>
              </a:rPr>
              <a:t>      the Indus River face?</a:t>
            </a: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p:txBody>
      </p:sp>
      <p:sp>
        <p:nvSpPr>
          <p:cNvPr id="43024" name="Text Box 16"/>
          <p:cNvSpPr txBox="1">
            <a:spLocks noChangeArrowheads="1"/>
          </p:cNvSpPr>
          <p:nvPr/>
        </p:nvSpPr>
        <p:spPr bwMode="auto">
          <a:xfrm>
            <a:off x="228600" y="1371600"/>
            <a:ext cx="5730875" cy="1190625"/>
          </a:xfrm>
          <a:prstGeom prst="rect">
            <a:avLst/>
          </a:prstGeom>
          <a:noFill/>
          <a:ln w="9525">
            <a:noFill/>
            <a:miter lim="800000"/>
            <a:headEnd/>
            <a:tailEnd/>
          </a:ln>
        </p:spPr>
        <p:txBody>
          <a:bodyPr>
            <a:spAutoFit/>
          </a:bodyPr>
          <a:lstStyle/>
          <a:p>
            <a:pPr>
              <a:buFontTx/>
              <a:buChar char="•"/>
            </a:pPr>
            <a:r>
              <a:rPr lang="en-US" b="0" u="none"/>
              <a:t> unpredictable rivers </a:t>
            </a:r>
          </a:p>
          <a:p>
            <a:r>
              <a:rPr lang="en-US" b="0" u="none"/>
              <a:t>   (similar situation to Mesopotamia region)</a:t>
            </a:r>
          </a:p>
          <a:p>
            <a:r>
              <a:rPr lang="en-US" b="0" u="none"/>
              <a:t> </a:t>
            </a:r>
          </a:p>
          <a:p>
            <a:pPr>
              <a:buFontTx/>
              <a:buChar char="•"/>
            </a:pPr>
            <a:r>
              <a:rPr lang="en-US" b="0" u="none"/>
              <a:t> strong winds / monsoons</a:t>
            </a:r>
          </a:p>
        </p:txBody>
      </p:sp>
      <p:pic>
        <p:nvPicPr>
          <p:cNvPr id="72710" name="Picture 19" descr="\\Library\Shared\Indus map.jpg"/>
          <p:cNvPicPr>
            <a:picLocks noChangeAspect="1" noChangeArrowheads="1"/>
          </p:cNvPicPr>
          <p:nvPr/>
        </p:nvPicPr>
        <p:blipFill>
          <a:blip r:embed="rId2" cstate="print"/>
          <a:srcRect/>
          <a:stretch>
            <a:fillRect/>
          </a:stretch>
        </p:blipFill>
        <p:spPr bwMode="auto">
          <a:xfrm>
            <a:off x="2438400" y="2470150"/>
            <a:ext cx="6934200" cy="4387850"/>
          </a:xfrm>
          <a:prstGeom prst="rect">
            <a:avLst/>
          </a:prstGeom>
          <a:noFill/>
          <a:ln w="9525">
            <a:noFill/>
            <a:miter lim="800000"/>
            <a:headEnd/>
            <a:tailEnd/>
          </a:ln>
        </p:spPr>
      </p:pic>
      <p:sp>
        <p:nvSpPr>
          <p:cNvPr id="72711" name="Text Box 20"/>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pic>
        <p:nvPicPr>
          <p:cNvPr id="72712" name="Picture 22" descr="India Map"/>
          <p:cNvPicPr>
            <a:picLocks noChangeAspect="1" noChangeArrowheads="1"/>
          </p:cNvPicPr>
          <p:nvPr/>
        </p:nvPicPr>
        <p:blipFill>
          <a:blip r:embed="rId3" cstate="print"/>
          <a:srcRect/>
          <a:stretch>
            <a:fillRect/>
          </a:stretch>
        </p:blipFill>
        <p:spPr bwMode="auto">
          <a:xfrm>
            <a:off x="6553200" y="228600"/>
            <a:ext cx="2133600" cy="2133600"/>
          </a:xfrm>
          <a:prstGeom prst="rect">
            <a:avLst/>
          </a:prstGeom>
          <a:noFill/>
          <a:ln w="9525">
            <a:noFill/>
            <a:miter lim="800000"/>
            <a:headEnd/>
            <a:tailEnd/>
          </a:ln>
        </p:spPr>
      </p:pic>
      <p:pic>
        <p:nvPicPr>
          <p:cNvPr id="43031" name="Picture 23"/>
          <p:cNvPicPr>
            <a:picLocks noChangeAspect="1" noChangeArrowheads="1"/>
          </p:cNvPicPr>
          <p:nvPr/>
        </p:nvPicPr>
        <p:blipFill>
          <a:blip r:embed="rId4" cstate="print"/>
          <a:srcRect/>
          <a:stretch>
            <a:fillRect/>
          </a:stretch>
        </p:blipFill>
        <p:spPr bwMode="auto">
          <a:xfrm>
            <a:off x="4343400" y="304800"/>
            <a:ext cx="4800600" cy="6553200"/>
          </a:xfrm>
          <a:prstGeom prst="rect">
            <a:avLst/>
          </a:prstGeom>
          <a:noFill/>
          <a:ln w="9525">
            <a:noFill/>
            <a:miter lim="800000"/>
            <a:headEnd/>
            <a:tailEnd/>
          </a:ln>
        </p:spPr>
      </p:pic>
      <p:sp>
        <p:nvSpPr>
          <p:cNvPr id="43033" name="Text Box 25"/>
          <p:cNvSpPr txBox="1">
            <a:spLocks noChangeArrowheads="1"/>
          </p:cNvSpPr>
          <p:nvPr/>
        </p:nvSpPr>
        <p:spPr bwMode="auto">
          <a:xfrm>
            <a:off x="304800" y="2514600"/>
            <a:ext cx="4038600" cy="4181475"/>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sz="1600"/>
          </a:p>
        </p:txBody>
      </p:sp>
      <p:pic>
        <p:nvPicPr>
          <p:cNvPr id="43034" name="Picture 26"/>
          <p:cNvPicPr>
            <a:picLocks noChangeAspect="1" noChangeArrowheads="1"/>
          </p:cNvPicPr>
          <p:nvPr/>
        </p:nvPicPr>
        <p:blipFill>
          <a:blip r:embed="rId5" cstate="print"/>
          <a:srcRect/>
          <a:stretch>
            <a:fillRect/>
          </a:stretch>
        </p:blipFill>
        <p:spPr bwMode="auto">
          <a:xfrm>
            <a:off x="1676400" y="5181600"/>
            <a:ext cx="26670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43024"/>
                                        </p:tgtEl>
                                        <p:attrNameLst>
                                          <p:attrName>style.visibility</p:attrName>
                                        </p:attrNameLst>
                                      </p:cBhvr>
                                      <p:to>
                                        <p:strVal val="visible"/>
                                      </p:to>
                                    </p:set>
                                    <p:anim calcmode="lin" valueType="num">
                                      <p:cBhvr additive="base">
                                        <p:cTn id="7" dur="75" fill="hold"/>
                                        <p:tgtEl>
                                          <p:spTgt spid="43024"/>
                                        </p:tgtEl>
                                        <p:attrNameLst>
                                          <p:attrName>ppt_x</p:attrName>
                                        </p:attrNameLst>
                                      </p:cBhvr>
                                      <p:tavLst>
                                        <p:tav tm="0">
                                          <p:val>
                                            <p:strVal val="0-#ppt_w/2"/>
                                          </p:val>
                                        </p:tav>
                                        <p:tav tm="100000">
                                          <p:val>
                                            <p:strVal val="#ppt_x"/>
                                          </p:val>
                                        </p:tav>
                                      </p:tavLst>
                                    </p:anim>
                                    <p:anim calcmode="lin" valueType="num">
                                      <p:cBhvr additive="base">
                                        <p:cTn id="8" dur="75" fill="hold"/>
                                        <p:tgtEl>
                                          <p:spTgt spid="430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3031"/>
                                        </p:tgtEl>
                                        <p:attrNameLst>
                                          <p:attrName>style.visibility</p:attrName>
                                        </p:attrNameLst>
                                      </p:cBhvr>
                                      <p:to>
                                        <p:strVal val="visible"/>
                                      </p:to>
                                    </p:set>
                                    <p:anim calcmode="lin" valueType="num">
                                      <p:cBhvr additive="base">
                                        <p:cTn id="13" dur="500" fill="hold"/>
                                        <p:tgtEl>
                                          <p:spTgt spid="43031"/>
                                        </p:tgtEl>
                                        <p:attrNameLst>
                                          <p:attrName>ppt_x</p:attrName>
                                        </p:attrNameLst>
                                      </p:cBhvr>
                                      <p:tavLst>
                                        <p:tav tm="0">
                                          <p:val>
                                            <p:strVal val="0-#ppt_w/2"/>
                                          </p:val>
                                        </p:tav>
                                        <p:tav tm="100000">
                                          <p:val>
                                            <p:strVal val="#ppt_x"/>
                                          </p:val>
                                        </p:tav>
                                      </p:tavLst>
                                    </p:anim>
                                    <p:anim calcmode="lin" valueType="num">
                                      <p:cBhvr additive="base">
                                        <p:cTn id="14" dur="500" fill="hold"/>
                                        <p:tgtEl>
                                          <p:spTgt spid="430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33"/>
                                        </p:tgtEl>
                                        <p:attrNameLst>
                                          <p:attrName>style.visibility</p:attrName>
                                        </p:attrNameLst>
                                      </p:cBhvr>
                                      <p:to>
                                        <p:strVal val="visible"/>
                                      </p:to>
                                    </p:set>
                                    <p:anim calcmode="lin" valueType="num">
                                      <p:cBhvr additive="base">
                                        <p:cTn id="19" dur="500" fill="hold"/>
                                        <p:tgtEl>
                                          <p:spTgt spid="43033"/>
                                        </p:tgtEl>
                                        <p:attrNameLst>
                                          <p:attrName>ppt_x</p:attrName>
                                        </p:attrNameLst>
                                      </p:cBhvr>
                                      <p:tavLst>
                                        <p:tav tm="0">
                                          <p:val>
                                            <p:strVal val="0-#ppt_w/2"/>
                                          </p:val>
                                        </p:tav>
                                        <p:tav tm="100000">
                                          <p:val>
                                            <p:strVal val="#ppt_x"/>
                                          </p:val>
                                        </p:tav>
                                      </p:tavLst>
                                    </p:anim>
                                    <p:anim calcmode="lin" valueType="num">
                                      <p:cBhvr additive="base">
                                        <p:cTn id="20" dur="500" fill="hold"/>
                                        <p:tgtEl>
                                          <p:spTgt spid="430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034"/>
                                        </p:tgtEl>
                                        <p:attrNameLst>
                                          <p:attrName>style.visibility</p:attrName>
                                        </p:attrNameLst>
                                      </p:cBhvr>
                                      <p:to>
                                        <p:strVal val="visible"/>
                                      </p:to>
                                    </p:set>
                                    <p:anim calcmode="lin" valueType="num">
                                      <p:cBhvr additive="base">
                                        <p:cTn id="25" dur="500" fill="hold"/>
                                        <p:tgtEl>
                                          <p:spTgt spid="43034"/>
                                        </p:tgtEl>
                                        <p:attrNameLst>
                                          <p:attrName>ppt_x</p:attrName>
                                        </p:attrNameLst>
                                      </p:cBhvr>
                                      <p:tavLst>
                                        <p:tav tm="0">
                                          <p:val>
                                            <p:strVal val="0-#ppt_w/2"/>
                                          </p:val>
                                        </p:tav>
                                        <p:tav tm="100000">
                                          <p:val>
                                            <p:strVal val="#ppt_x"/>
                                          </p:val>
                                        </p:tav>
                                      </p:tavLst>
                                    </p:anim>
                                    <p:anim calcmode="lin" valueType="num">
                                      <p:cBhvr additive="base">
                                        <p:cTn id="26" dur="500" fill="hold"/>
                                        <p:tgtEl>
                                          <p:spTgt spid="43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utoUpdateAnimBg="0"/>
      <p:bldP spid="4303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0325" y="0"/>
            <a:ext cx="8855075" cy="701675"/>
          </a:xfrm>
          <a:prstGeom prst="rect">
            <a:avLst/>
          </a:prstGeom>
          <a:noFill/>
          <a:ln w="9525">
            <a:noFill/>
            <a:miter lim="800000"/>
            <a:headEnd/>
            <a:tailEnd/>
          </a:ln>
        </p:spPr>
        <p:txBody>
          <a:bodyPr>
            <a:spAutoFit/>
          </a:bodyPr>
          <a:lstStyle/>
          <a:p>
            <a:r>
              <a:rPr lang="en-US" sz="2000" u="none"/>
              <a:t>CH 2: Sec. 3 “Planned Cities on the Indus”  </a:t>
            </a:r>
          </a:p>
          <a:p>
            <a:r>
              <a:rPr lang="en-US" sz="2000" b="0" i="1" u="none"/>
              <a:t>Homework</a:t>
            </a:r>
            <a:r>
              <a:rPr lang="en-US" sz="2000" u="none"/>
              <a:t> </a:t>
            </a:r>
            <a:r>
              <a:rPr lang="en-US" sz="2000" b="0" i="1" u="none"/>
              <a:t>packet  p. </a:t>
            </a:r>
            <a:endParaRPr lang="en-US" sz="2000" u="none"/>
          </a:p>
        </p:txBody>
      </p:sp>
      <p:sp>
        <p:nvSpPr>
          <p:cNvPr id="73731" name="Text Box 3"/>
          <p:cNvSpPr txBox="1">
            <a:spLocks noChangeArrowheads="1"/>
          </p:cNvSpPr>
          <p:nvPr/>
        </p:nvSpPr>
        <p:spPr bwMode="auto">
          <a:xfrm>
            <a:off x="228600" y="685800"/>
            <a:ext cx="5715000" cy="3397250"/>
          </a:xfrm>
          <a:prstGeom prst="rect">
            <a:avLst/>
          </a:prstGeom>
          <a:noFill/>
          <a:ln w="9525">
            <a:solidFill>
              <a:srgbClr val="808080"/>
            </a:solidFill>
            <a:miter lim="800000"/>
            <a:headEnd/>
            <a:tailEnd/>
          </a:ln>
        </p:spPr>
        <p:txBody>
          <a:bodyPr>
            <a:spAutoFit/>
          </a:bodyPr>
          <a:lstStyle/>
          <a:p>
            <a:r>
              <a:rPr lang="en-US" b="0" u="none">
                <a:solidFill>
                  <a:srgbClr val="FF0000"/>
                </a:solidFill>
              </a:rPr>
              <a:t>2.  Name conclusions that have been drawn </a:t>
            </a:r>
          </a:p>
          <a:p>
            <a:r>
              <a:rPr lang="en-US" b="0" u="none">
                <a:solidFill>
                  <a:srgbClr val="FF0000"/>
                </a:solidFill>
              </a:rPr>
              <a:t>     about Indus River culture?</a:t>
            </a: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p:txBody>
      </p:sp>
      <p:pic>
        <p:nvPicPr>
          <p:cNvPr id="73732" name="Picture 4" descr="http://www.npcts.edu/history/WebChron/India/Harappa2.jpg"/>
          <p:cNvPicPr>
            <a:picLocks noChangeAspect="1" noChangeArrowheads="1"/>
          </p:cNvPicPr>
          <p:nvPr/>
        </p:nvPicPr>
        <p:blipFill>
          <a:blip r:embed="rId2" cstate="print"/>
          <a:srcRect/>
          <a:stretch>
            <a:fillRect/>
          </a:stretch>
        </p:blipFill>
        <p:spPr bwMode="auto">
          <a:xfrm>
            <a:off x="6096000" y="0"/>
            <a:ext cx="3048000" cy="2290763"/>
          </a:xfrm>
          <a:prstGeom prst="rect">
            <a:avLst/>
          </a:prstGeom>
          <a:noFill/>
          <a:ln w="9525">
            <a:noFill/>
            <a:miter lim="800000"/>
            <a:headEnd/>
            <a:tailEnd/>
          </a:ln>
        </p:spPr>
      </p:pic>
      <p:sp>
        <p:nvSpPr>
          <p:cNvPr id="73733" name="Text Box 5"/>
          <p:cNvSpPr txBox="1">
            <a:spLocks noChangeArrowheads="1"/>
          </p:cNvSpPr>
          <p:nvPr/>
        </p:nvSpPr>
        <p:spPr bwMode="auto">
          <a:xfrm>
            <a:off x="6019800" y="2286000"/>
            <a:ext cx="3124200" cy="1558925"/>
          </a:xfrm>
          <a:prstGeom prst="rect">
            <a:avLst/>
          </a:prstGeom>
          <a:noFill/>
          <a:ln w="9525">
            <a:noFill/>
            <a:miter lim="800000"/>
            <a:headEnd/>
            <a:tailEnd/>
          </a:ln>
        </p:spPr>
        <p:txBody>
          <a:bodyPr>
            <a:spAutoFit/>
          </a:bodyPr>
          <a:lstStyle/>
          <a:p>
            <a:r>
              <a:rPr lang="en-US" sz="1600" b="0" u="none">
                <a:solidFill>
                  <a:srgbClr val="FF0000"/>
                </a:solidFill>
              </a:rPr>
              <a:t>Indus Harappan</a:t>
            </a:r>
            <a:r>
              <a:rPr lang="en-US" sz="1600" b="0" u="none"/>
              <a:t> </a:t>
            </a:r>
            <a:r>
              <a:rPr lang="en-US" sz="1600" b="0" u="none">
                <a:solidFill>
                  <a:srgbClr val="FF0000"/>
                </a:solidFill>
              </a:rPr>
              <a:t>script has not been deciphered.</a:t>
            </a:r>
            <a:r>
              <a:rPr lang="en-US" sz="1600" b="0" u="none"/>
              <a:t> </a:t>
            </a:r>
          </a:p>
          <a:p>
            <a:pPr algn="r"/>
            <a:r>
              <a:rPr lang="en-US" sz="1600" b="0" u="none">
                <a:solidFill>
                  <a:srgbClr val="663300"/>
                </a:solidFill>
              </a:rPr>
              <a:t>This means basic questions about </a:t>
            </a:r>
          </a:p>
          <a:p>
            <a:pPr algn="r"/>
            <a:r>
              <a:rPr lang="en-US" sz="1600" b="0" u="none">
                <a:solidFill>
                  <a:srgbClr val="663300"/>
                </a:solidFill>
              </a:rPr>
              <a:t>the people who created this highly complex culture </a:t>
            </a:r>
          </a:p>
          <a:p>
            <a:pPr algn="r"/>
            <a:r>
              <a:rPr lang="en-US" sz="1600" b="0" u="none">
                <a:solidFill>
                  <a:srgbClr val="663300"/>
                </a:solidFill>
              </a:rPr>
              <a:t>are  still unanswered.</a:t>
            </a:r>
          </a:p>
        </p:txBody>
      </p:sp>
      <p:pic>
        <p:nvPicPr>
          <p:cNvPr id="73734" name="Picture 6" descr="Mohenjo-daro Great Bath"/>
          <p:cNvPicPr>
            <a:picLocks noChangeAspect="1" noChangeArrowheads="1"/>
          </p:cNvPicPr>
          <p:nvPr/>
        </p:nvPicPr>
        <p:blipFill>
          <a:blip r:embed="rId3" cstate="print"/>
          <a:srcRect/>
          <a:stretch>
            <a:fillRect/>
          </a:stretch>
        </p:blipFill>
        <p:spPr bwMode="auto">
          <a:xfrm>
            <a:off x="0" y="4273550"/>
            <a:ext cx="3810000" cy="2578100"/>
          </a:xfrm>
          <a:prstGeom prst="rect">
            <a:avLst/>
          </a:prstGeom>
          <a:noFill/>
          <a:ln w="9525">
            <a:solidFill>
              <a:srgbClr val="FF0000"/>
            </a:solidFill>
            <a:miter lim="800000"/>
            <a:headEnd/>
            <a:tailEnd/>
          </a:ln>
        </p:spPr>
      </p:pic>
      <p:sp>
        <p:nvSpPr>
          <p:cNvPr id="73735" name="Text Box 7"/>
          <p:cNvSpPr txBox="1">
            <a:spLocks noChangeArrowheads="1"/>
          </p:cNvSpPr>
          <p:nvPr/>
        </p:nvSpPr>
        <p:spPr bwMode="auto">
          <a:xfrm>
            <a:off x="3886200" y="4114800"/>
            <a:ext cx="1371600" cy="2654300"/>
          </a:xfrm>
          <a:prstGeom prst="rect">
            <a:avLst/>
          </a:prstGeom>
          <a:noFill/>
          <a:ln w="9525">
            <a:solidFill>
              <a:srgbClr val="663300"/>
            </a:solidFill>
            <a:miter lim="800000"/>
            <a:headEnd/>
            <a:tailEnd/>
          </a:ln>
        </p:spPr>
        <p:txBody>
          <a:bodyPr>
            <a:spAutoFit/>
          </a:bodyPr>
          <a:lstStyle/>
          <a:p>
            <a:r>
              <a:rPr lang="en-US" sz="1400" b="0" i="1" u="none">
                <a:solidFill>
                  <a:srgbClr val="663300"/>
                </a:solidFill>
              </a:rPr>
              <a:t>Left:</a:t>
            </a:r>
            <a:r>
              <a:rPr lang="en-US" sz="1400" b="0" u="none">
                <a:solidFill>
                  <a:srgbClr val="663300"/>
                </a:solidFill>
              </a:rPr>
              <a:t> The excavated ruins of Mohenjodaro – one of several  planned cities laid out on a grid system in the Indus region.</a:t>
            </a:r>
          </a:p>
          <a:p>
            <a:pPr algn="r"/>
            <a:r>
              <a:rPr lang="en-US" sz="1400" b="0" i="1" u="none">
                <a:solidFill>
                  <a:srgbClr val="663300"/>
                </a:solidFill>
              </a:rPr>
              <a:t>Right:</a:t>
            </a:r>
            <a:r>
              <a:rPr lang="en-US" sz="1400" b="0" u="none">
                <a:solidFill>
                  <a:srgbClr val="663300"/>
                </a:solidFill>
              </a:rPr>
              <a:t>  The citadel at Mohenjodaro.</a:t>
            </a:r>
          </a:p>
        </p:txBody>
      </p:sp>
      <p:pic>
        <p:nvPicPr>
          <p:cNvPr id="73736" name="Picture 9" descr="http://www.harappa.com/har/gif/mohenjodaro.jpg"/>
          <p:cNvPicPr>
            <a:picLocks noChangeAspect="1" noChangeArrowheads="1"/>
          </p:cNvPicPr>
          <p:nvPr/>
        </p:nvPicPr>
        <p:blipFill>
          <a:blip r:embed="rId4" cstate="print"/>
          <a:srcRect/>
          <a:stretch>
            <a:fillRect/>
          </a:stretch>
        </p:blipFill>
        <p:spPr bwMode="auto">
          <a:xfrm>
            <a:off x="5334000" y="4295775"/>
            <a:ext cx="3810000" cy="2562225"/>
          </a:xfrm>
          <a:prstGeom prst="rect">
            <a:avLst/>
          </a:prstGeom>
          <a:noFill/>
          <a:ln w="9525">
            <a:noFill/>
            <a:miter lim="800000"/>
            <a:headEnd/>
            <a:tailEnd/>
          </a:ln>
        </p:spPr>
      </p:pic>
      <p:sp>
        <p:nvSpPr>
          <p:cNvPr id="94218" name="Text Box 10"/>
          <p:cNvSpPr txBox="1">
            <a:spLocks noChangeArrowheads="1"/>
          </p:cNvSpPr>
          <p:nvPr/>
        </p:nvSpPr>
        <p:spPr bwMode="auto">
          <a:xfrm>
            <a:off x="228600" y="1219200"/>
            <a:ext cx="5715000" cy="2838450"/>
          </a:xfrm>
          <a:prstGeom prst="rect">
            <a:avLst/>
          </a:prstGeom>
          <a:noFill/>
          <a:ln w="9525">
            <a:noFill/>
            <a:miter lim="800000"/>
            <a:headEnd/>
            <a:tailEnd/>
          </a:ln>
        </p:spPr>
        <p:txBody>
          <a:bodyPr>
            <a:spAutoFit/>
          </a:bodyPr>
          <a:lstStyle/>
          <a:p>
            <a:pPr>
              <a:buFontTx/>
              <a:buChar char="•"/>
            </a:pPr>
            <a:r>
              <a:rPr lang="en-US" b="0" u="none"/>
              <a:t> Began farming along Indus about 3,200 B.C.</a:t>
            </a:r>
          </a:p>
          <a:p>
            <a:pPr>
              <a:buFontTx/>
              <a:buChar char="•"/>
            </a:pPr>
            <a:r>
              <a:rPr lang="en-US" b="0" u="none"/>
              <a:t> Size of settled region larger </a:t>
            </a:r>
          </a:p>
          <a:p>
            <a:r>
              <a:rPr lang="en-US" b="0" u="none"/>
              <a:t>    than Egypt or Mesopotamia.</a:t>
            </a:r>
          </a:p>
          <a:p>
            <a:pPr>
              <a:buFontTx/>
              <a:buChar char="•"/>
            </a:pPr>
            <a:r>
              <a:rPr lang="en-US" b="0" u="none"/>
              <a:t> Careful city planners; laid out in grid </a:t>
            </a:r>
          </a:p>
          <a:p>
            <a:r>
              <a:rPr lang="en-US" b="0" u="none"/>
              <a:t>    with a defendable citadel.</a:t>
            </a:r>
          </a:p>
          <a:p>
            <a:pPr>
              <a:buFontTx/>
              <a:buChar char="•"/>
            </a:pPr>
            <a:r>
              <a:rPr lang="en-US" b="0" u="none"/>
              <a:t> Engineered sophisticated plumbing and sewage systems.</a:t>
            </a:r>
          </a:p>
          <a:p>
            <a:pPr>
              <a:buFontTx/>
              <a:buChar char="•"/>
            </a:pPr>
            <a:r>
              <a:rPr lang="en-US" b="0" u="none"/>
              <a:t> Peaceful people – few weapons found</a:t>
            </a:r>
          </a:p>
          <a:p>
            <a:pPr>
              <a:buFontTx/>
              <a:buChar char="•"/>
            </a:pPr>
            <a:r>
              <a:rPr lang="en-US" b="0" u="none"/>
              <a:t> Similarity in housing indicates little differences </a:t>
            </a:r>
          </a:p>
          <a:p>
            <a:r>
              <a:rPr lang="en-US" b="0" u="none"/>
              <a:t>     between social classes.</a:t>
            </a:r>
          </a:p>
          <a:p>
            <a:pPr>
              <a:buFontTx/>
              <a:buChar char="•"/>
            </a:pPr>
            <a:r>
              <a:rPr lang="en-US" b="0" u="none"/>
              <a:t> Religious objects and symbols clearly linked to Hinduism.</a:t>
            </a:r>
          </a:p>
        </p:txBody>
      </p:sp>
      <p:pic>
        <p:nvPicPr>
          <p:cNvPr id="94220" name="Picture 12" descr="Mohenjodaro"/>
          <p:cNvPicPr>
            <a:picLocks noChangeAspect="1" noChangeArrowheads="1"/>
          </p:cNvPicPr>
          <p:nvPr/>
        </p:nvPicPr>
        <p:blipFill>
          <a:blip r:embed="rId5" cstate="print"/>
          <a:srcRect/>
          <a:stretch>
            <a:fillRect/>
          </a:stretch>
        </p:blipFill>
        <p:spPr bwMode="auto">
          <a:xfrm>
            <a:off x="0" y="4268788"/>
            <a:ext cx="3886200" cy="2589212"/>
          </a:xfrm>
          <a:prstGeom prst="rect">
            <a:avLst/>
          </a:prstGeom>
          <a:noFill/>
          <a:ln w="9525">
            <a:noFill/>
            <a:miter lim="800000"/>
            <a:headEnd/>
            <a:tailEnd/>
          </a:ln>
        </p:spPr>
      </p:pic>
      <p:pic>
        <p:nvPicPr>
          <p:cNvPr id="94221" name="Picture 13" descr="\\Library\Shared\Harappan dwelling.jpg"/>
          <p:cNvPicPr>
            <a:picLocks noChangeAspect="1" noChangeArrowheads="1"/>
          </p:cNvPicPr>
          <p:nvPr/>
        </p:nvPicPr>
        <p:blipFill>
          <a:blip r:embed="rId6" cstate="print"/>
          <a:srcRect/>
          <a:stretch>
            <a:fillRect/>
          </a:stretch>
        </p:blipFill>
        <p:spPr bwMode="auto">
          <a:xfrm>
            <a:off x="5029200" y="0"/>
            <a:ext cx="4114800" cy="2613025"/>
          </a:xfrm>
          <a:prstGeom prst="rect">
            <a:avLst/>
          </a:prstGeom>
          <a:noFill/>
          <a:ln w="9525">
            <a:noFill/>
            <a:miter lim="800000"/>
            <a:headEnd/>
            <a:tailEnd/>
          </a:ln>
        </p:spPr>
      </p:pic>
      <p:sp>
        <p:nvSpPr>
          <p:cNvPr id="94222" name="Text Box 14"/>
          <p:cNvSpPr txBox="1">
            <a:spLocks noChangeArrowheads="1"/>
          </p:cNvSpPr>
          <p:nvPr/>
        </p:nvSpPr>
        <p:spPr bwMode="auto">
          <a:xfrm>
            <a:off x="6096000" y="2590800"/>
            <a:ext cx="3048000" cy="1436688"/>
          </a:xfrm>
          <a:prstGeom prst="rect">
            <a:avLst/>
          </a:prstGeom>
          <a:solidFill>
            <a:schemeClr val="bg1"/>
          </a:solidFill>
          <a:ln w="9525">
            <a:noFill/>
            <a:miter lim="800000"/>
            <a:headEnd/>
            <a:tailEnd/>
          </a:ln>
        </p:spPr>
        <p:txBody>
          <a:bodyPr>
            <a:spAutoFit/>
          </a:bodyPr>
          <a:lstStyle/>
          <a:p>
            <a:pPr algn="r">
              <a:spcBef>
                <a:spcPct val="50000"/>
              </a:spcBef>
            </a:pPr>
            <a:r>
              <a:rPr lang="en-US" sz="1600" b="0" u="none">
                <a:solidFill>
                  <a:srgbClr val="663300"/>
                </a:solidFill>
              </a:rPr>
              <a:t>Typical Harappan dwellling</a:t>
            </a:r>
          </a:p>
          <a:p>
            <a:pPr algn="r">
              <a:spcBef>
                <a:spcPct val="50000"/>
              </a:spcBef>
            </a:pPr>
            <a:endParaRPr lang="en-US" sz="1600" b="0" u="none">
              <a:solidFill>
                <a:srgbClr val="663300"/>
              </a:solidFill>
            </a:endParaRPr>
          </a:p>
          <a:p>
            <a:pPr algn="r">
              <a:spcBef>
                <a:spcPct val="50000"/>
              </a:spcBef>
            </a:pPr>
            <a:endParaRPr lang="en-US" sz="1600" b="0" u="none">
              <a:solidFill>
                <a:srgbClr val="663300"/>
              </a:solidFill>
            </a:endParaRPr>
          </a:p>
          <a:p>
            <a:pPr algn="r">
              <a:spcBef>
                <a:spcPct val="50000"/>
              </a:spcBef>
            </a:pPr>
            <a:endParaRPr lang="en-US" sz="1600" b="0" u="none">
              <a:solidFill>
                <a:srgbClr val="663300"/>
              </a:solidFill>
            </a:endParaRPr>
          </a:p>
        </p:txBody>
      </p:sp>
      <p:sp>
        <p:nvSpPr>
          <p:cNvPr id="94224" name="Text Box 16"/>
          <p:cNvSpPr txBox="1">
            <a:spLocks noChangeArrowheads="1"/>
          </p:cNvSpPr>
          <p:nvPr/>
        </p:nvSpPr>
        <p:spPr bwMode="auto">
          <a:xfrm>
            <a:off x="4860925" y="11113"/>
            <a:ext cx="4435475" cy="2644775"/>
          </a:xfrm>
          <a:prstGeom prst="rect">
            <a:avLst/>
          </a:prstGeom>
          <a:solidFill>
            <a:schemeClr val="bg1"/>
          </a:solidFill>
          <a:ln w="9525">
            <a:noFill/>
            <a:miter lim="800000"/>
            <a:headEnd/>
            <a:tailEnd/>
          </a:ln>
        </p:spPr>
        <p:txBody>
          <a:bodyPr>
            <a:spAutoFit/>
          </a:bodyPr>
          <a:lstStyle/>
          <a:p>
            <a:endParaRPr lang="en-US" sz="1400" b="0" u="none"/>
          </a:p>
          <a:p>
            <a:endParaRPr lang="en-US" sz="1400" b="0" u="none"/>
          </a:p>
          <a:p>
            <a:endParaRPr lang="en-US" sz="1400" b="0" u="none"/>
          </a:p>
          <a:p>
            <a:endParaRPr lang="en-US" sz="1400" b="0" u="none"/>
          </a:p>
          <a:p>
            <a:endParaRPr lang="en-US" sz="1400" b="0" u="none"/>
          </a:p>
          <a:p>
            <a:endParaRPr lang="en-US" sz="1400" b="0" u="none"/>
          </a:p>
          <a:p>
            <a:endParaRPr lang="en-US" sz="1400" b="0" u="none"/>
          </a:p>
          <a:p>
            <a:endParaRPr lang="en-US" sz="1400" b="0" u="none"/>
          </a:p>
          <a:p>
            <a:endParaRPr lang="en-US" sz="1400" b="0" u="none"/>
          </a:p>
          <a:p>
            <a:endParaRPr lang="en-US" sz="1400" b="0" u="none"/>
          </a:p>
          <a:p>
            <a:endParaRPr lang="en-US" sz="1400" b="0" u="none"/>
          </a:p>
          <a:p>
            <a:endParaRPr lang="en-US" sz="1400" b="0" u="none"/>
          </a:p>
        </p:txBody>
      </p:sp>
      <p:pic>
        <p:nvPicPr>
          <p:cNvPr id="94225" name="Picture 17" descr="\\Library\Shared\Indian mother goddess.jpg"/>
          <p:cNvPicPr>
            <a:picLocks noChangeAspect="1" noChangeArrowheads="1"/>
          </p:cNvPicPr>
          <p:nvPr/>
        </p:nvPicPr>
        <p:blipFill>
          <a:blip r:embed="rId7" cstate="print"/>
          <a:srcRect/>
          <a:stretch>
            <a:fillRect/>
          </a:stretch>
        </p:blipFill>
        <p:spPr bwMode="auto">
          <a:xfrm>
            <a:off x="6705600" y="0"/>
            <a:ext cx="2438400" cy="2895600"/>
          </a:xfrm>
          <a:prstGeom prst="rect">
            <a:avLst/>
          </a:prstGeom>
          <a:noFill/>
          <a:ln w="9525">
            <a:noFill/>
            <a:miter lim="800000"/>
            <a:headEnd/>
            <a:tailEnd/>
          </a:ln>
        </p:spPr>
      </p:pic>
      <p:sp>
        <p:nvSpPr>
          <p:cNvPr id="94226" name="Text Box 18"/>
          <p:cNvSpPr txBox="1">
            <a:spLocks noChangeArrowheads="1"/>
          </p:cNvSpPr>
          <p:nvPr/>
        </p:nvSpPr>
        <p:spPr bwMode="auto">
          <a:xfrm>
            <a:off x="6019800" y="2895600"/>
            <a:ext cx="3124200" cy="1381125"/>
          </a:xfrm>
          <a:prstGeom prst="rect">
            <a:avLst/>
          </a:prstGeom>
          <a:solidFill>
            <a:schemeClr val="bg1"/>
          </a:solidFill>
          <a:ln w="12700">
            <a:solidFill>
              <a:srgbClr val="FF9900"/>
            </a:solidFill>
            <a:miter lim="800000"/>
            <a:headEnd/>
            <a:tailEnd/>
          </a:ln>
        </p:spPr>
        <p:txBody>
          <a:bodyPr>
            <a:spAutoFit/>
          </a:bodyPr>
          <a:lstStyle/>
          <a:p>
            <a:pPr algn="r"/>
            <a:r>
              <a:rPr lang="en-US" sz="1400" b="0" i="1" u="none">
                <a:solidFill>
                  <a:srgbClr val="663300"/>
                </a:solidFill>
              </a:rPr>
              <a:t>Above:</a:t>
            </a:r>
            <a:r>
              <a:rPr lang="en-US" sz="1400" b="0" u="none">
                <a:solidFill>
                  <a:srgbClr val="663300"/>
                </a:solidFill>
              </a:rPr>
              <a:t>  Terracota household statues such as this female goddess are found frequently in the region.  Is this religious icon an early Shiva?  Does modern Hinduism have its origins in Harappan civilization?</a:t>
            </a:r>
            <a:endParaRPr lang="en-US" sz="1400" b="0" i="1" u="none">
              <a:solidFill>
                <a:srgbClr val="663300"/>
              </a:solidFill>
            </a:endParaRPr>
          </a:p>
        </p:txBody>
      </p:sp>
      <p:sp>
        <p:nvSpPr>
          <p:cNvPr id="94227" name="Text Box 19"/>
          <p:cNvSpPr txBox="1">
            <a:spLocks noChangeArrowheads="1"/>
          </p:cNvSpPr>
          <p:nvPr/>
        </p:nvSpPr>
        <p:spPr bwMode="auto">
          <a:xfrm>
            <a:off x="5029200" y="533400"/>
            <a:ext cx="1692275" cy="2019300"/>
          </a:xfrm>
          <a:prstGeom prst="rect">
            <a:avLst/>
          </a:prstGeom>
          <a:noFill/>
          <a:ln w="12700">
            <a:solidFill>
              <a:srgbClr val="FF9900"/>
            </a:solidFill>
            <a:miter lim="800000"/>
            <a:headEnd/>
            <a:tailEnd/>
          </a:ln>
        </p:spPr>
        <p:txBody>
          <a:bodyPr>
            <a:spAutoFit/>
          </a:bodyPr>
          <a:lstStyle/>
          <a:p>
            <a:pPr algn="ctr"/>
            <a:r>
              <a:rPr lang="en-US" sz="1400" i="1" u="none">
                <a:solidFill>
                  <a:srgbClr val="663300"/>
                </a:solidFill>
              </a:rPr>
              <a:t>Did you know?</a:t>
            </a:r>
          </a:p>
          <a:p>
            <a:pPr algn="ctr"/>
            <a:endParaRPr lang="en-US" sz="1400" u="none">
              <a:solidFill>
                <a:srgbClr val="663300"/>
              </a:solidFill>
            </a:endParaRPr>
          </a:p>
          <a:p>
            <a:pPr algn="ctr"/>
            <a:r>
              <a:rPr lang="en-US" sz="1400" b="0" u="none">
                <a:solidFill>
                  <a:srgbClr val="663300"/>
                </a:solidFill>
              </a:rPr>
              <a:t>Hinduism is considered to be </a:t>
            </a:r>
          </a:p>
          <a:p>
            <a:pPr algn="ctr"/>
            <a:r>
              <a:rPr lang="en-US" sz="1400" b="0" u="none">
                <a:solidFill>
                  <a:srgbClr val="663300"/>
                </a:solidFill>
              </a:rPr>
              <a:t>the world’s oldest religion.  </a:t>
            </a:r>
          </a:p>
          <a:p>
            <a:pPr algn="ctr"/>
            <a:endParaRPr lang="en-US" sz="1400" b="0" u="none">
              <a:solidFill>
                <a:srgbClr val="663300"/>
              </a:solidFill>
            </a:endParaRPr>
          </a:p>
          <a:p>
            <a:pPr algn="ctr"/>
            <a:r>
              <a:rPr lang="en-US" sz="1400" b="0" u="none">
                <a:solidFill>
                  <a:srgbClr val="663300"/>
                </a:solidFill>
              </a:rPr>
              <a:t>Yet it’s origins have long been a mystery.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75" fill="hold"/>
                                        <p:tgtEl>
                                          <p:spTgt spid="94218"/>
                                        </p:tgtEl>
                                        <p:attrNameLst>
                                          <p:attrName>ppt_x</p:attrName>
                                        </p:attrNameLst>
                                      </p:cBhvr>
                                      <p:tavLst>
                                        <p:tav tm="0">
                                          <p:val>
                                            <p:strVal val="0-#ppt_w/2"/>
                                          </p:val>
                                        </p:tav>
                                        <p:tav tm="100000">
                                          <p:val>
                                            <p:strVal val="#ppt_x"/>
                                          </p:val>
                                        </p:tav>
                                      </p:tavLst>
                                    </p:anim>
                                    <p:anim calcmode="lin" valueType="num">
                                      <p:cBhvr additive="base">
                                        <p:cTn id="8" dur="75" fill="hold"/>
                                        <p:tgtEl>
                                          <p:spTgt spid="94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4220"/>
                                        </p:tgtEl>
                                        <p:attrNameLst>
                                          <p:attrName>style.visibility</p:attrName>
                                        </p:attrNameLst>
                                      </p:cBhvr>
                                      <p:to>
                                        <p:strVal val="visible"/>
                                      </p:to>
                                    </p:set>
                                    <p:anim calcmode="lin" valueType="num">
                                      <p:cBhvr additive="base">
                                        <p:cTn id="13" dur="500" fill="hold"/>
                                        <p:tgtEl>
                                          <p:spTgt spid="94220"/>
                                        </p:tgtEl>
                                        <p:attrNameLst>
                                          <p:attrName>ppt_x</p:attrName>
                                        </p:attrNameLst>
                                      </p:cBhvr>
                                      <p:tavLst>
                                        <p:tav tm="0">
                                          <p:val>
                                            <p:strVal val="0-#ppt_w/2"/>
                                          </p:val>
                                        </p:tav>
                                        <p:tav tm="100000">
                                          <p:val>
                                            <p:strVal val="#ppt_x"/>
                                          </p:val>
                                        </p:tav>
                                      </p:tavLst>
                                    </p:anim>
                                    <p:anim calcmode="lin" valueType="num">
                                      <p:cBhvr additive="base">
                                        <p:cTn id="14" dur="500" fill="hold"/>
                                        <p:tgtEl>
                                          <p:spTgt spid="942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4221"/>
                                        </p:tgtEl>
                                        <p:attrNameLst>
                                          <p:attrName>style.visibility</p:attrName>
                                        </p:attrNameLst>
                                      </p:cBhvr>
                                      <p:to>
                                        <p:strVal val="visible"/>
                                      </p:to>
                                    </p:set>
                                    <p:anim calcmode="lin" valueType="num">
                                      <p:cBhvr additive="base">
                                        <p:cTn id="19" dur="500" fill="hold"/>
                                        <p:tgtEl>
                                          <p:spTgt spid="94221"/>
                                        </p:tgtEl>
                                        <p:attrNameLst>
                                          <p:attrName>ppt_x</p:attrName>
                                        </p:attrNameLst>
                                      </p:cBhvr>
                                      <p:tavLst>
                                        <p:tav tm="0">
                                          <p:val>
                                            <p:strVal val="0-#ppt_w/2"/>
                                          </p:val>
                                        </p:tav>
                                        <p:tav tm="100000">
                                          <p:val>
                                            <p:strVal val="#ppt_x"/>
                                          </p:val>
                                        </p:tav>
                                      </p:tavLst>
                                    </p:anim>
                                    <p:anim calcmode="lin" valueType="num">
                                      <p:cBhvr additive="base">
                                        <p:cTn id="20" dur="500" fill="hold"/>
                                        <p:tgtEl>
                                          <p:spTgt spid="942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222"/>
                                        </p:tgtEl>
                                        <p:attrNameLst>
                                          <p:attrName>style.visibility</p:attrName>
                                        </p:attrNameLst>
                                      </p:cBhvr>
                                      <p:to>
                                        <p:strVal val="visible"/>
                                      </p:to>
                                    </p:set>
                                    <p:anim calcmode="lin" valueType="num">
                                      <p:cBhvr additive="base">
                                        <p:cTn id="25" dur="500" fill="hold"/>
                                        <p:tgtEl>
                                          <p:spTgt spid="94222"/>
                                        </p:tgtEl>
                                        <p:attrNameLst>
                                          <p:attrName>ppt_x</p:attrName>
                                        </p:attrNameLst>
                                      </p:cBhvr>
                                      <p:tavLst>
                                        <p:tav tm="0">
                                          <p:val>
                                            <p:strVal val="0-#ppt_w/2"/>
                                          </p:val>
                                        </p:tav>
                                        <p:tav tm="100000">
                                          <p:val>
                                            <p:strVal val="#ppt_x"/>
                                          </p:val>
                                        </p:tav>
                                      </p:tavLst>
                                    </p:anim>
                                    <p:anim calcmode="lin" valueType="num">
                                      <p:cBhvr additive="base">
                                        <p:cTn id="26" dur="500" fill="hold"/>
                                        <p:tgtEl>
                                          <p:spTgt spid="942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224"/>
                                        </p:tgtEl>
                                        <p:attrNameLst>
                                          <p:attrName>style.visibility</p:attrName>
                                        </p:attrNameLst>
                                      </p:cBhvr>
                                      <p:to>
                                        <p:strVal val="visible"/>
                                      </p:to>
                                    </p:set>
                                    <p:anim calcmode="lin" valueType="num">
                                      <p:cBhvr additive="base">
                                        <p:cTn id="31" dur="500" fill="hold"/>
                                        <p:tgtEl>
                                          <p:spTgt spid="94224"/>
                                        </p:tgtEl>
                                        <p:attrNameLst>
                                          <p:attrName>ppt_x</p:attrName>
                                        </p:attrNameLst>
                                      </p:cBhvr>
                                      <p:tavLst>
                                        <p:tav tm="0">
                                          <p:val>
                                            <p:strVal val="0-#ppt_w/2"/>
                                          </p:val>
                                        </p:tav>
                                        <p:tav tm="100000">
                                          <p:val>
                                            <p:strVal val="#ppt_x"/>
                                          </p:val>
                                        </p:tav>
                                      </p:tavLst>
                                    </p:anim>
                                    <p:anim calcmode="lin" valueType="num">
                                      <p:cBhvr additive="base">
                                        <p:cTn id="32" dur="500" fill="hold"/>
                                        <p:tgtEl>
                                          <p:spTgt spid="942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4227"/>
                                        </p:tgtEl>
                                        <p:attrNameLst>
                                          <p:attrName>style.visibility</p:attrName>
                                        </p:attrNameLst>
                                      </p:cBhvr>
                                      <p:to>
                                        <p:strVal val="visible"/>
                                      </p:to>
                                    </p:set>
                                    <p:anim calcmode="lin" valueType="num">
                                      <p:cBhvr additive="base">
                                        <p:cTn id="37" dur="500" fill="hold"/>
                                        <p:tgtEl>
                                          <p:spTgt spid="94227"/>
                                        </p:tgtEl>
                                        <p:attrNameLst>
                                          <p:attrName>ppt_x</p:attrName>
                                        </p:attrNameLst>
                                      </p:cBhvr>
                                      <p:tavLst>
                                        <p:tav tm="0">
                                          <p:val>
                                            <p:strVal val="0-#ppt_w/2"/>
                                          </p:val>
                                        </p:tav>
                                        <p:tav tm="100000">
                                          <p:val>
                                            <p:strVal val="#ppt_x"/>
                                          </p:val>
                                        </p:tav>
                                      </p:tavLst>
                                    </p:anim>
                                    <p:anim calcmode="lin" valueType="num">
                                      <p:cBhvr additive="base">
                                        <p:cTn id="38" dur="500" fill="hold"/>
                                        <p:tgtEl>
                                          <p:spTgt spid="942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94225"/>
                                        </p:tgtEl>
                                        <p:attrNameLst>
                                          <p:attrName>style.visibility</p:attrName>
                                        </p:attrNameLst>
                                      </p:cBhvr>
                                      <p:to>
                                        <p:strVal val="visible"/>
                                      </p:to>
                                    </p:set>
                                    <p:anim calcmode="lin" valueType="num">
                                      <p:cBhvr additive="base">
                                        <p:cTn id="43" dur="500" fill="hold"/>
                                        <p:tgtEl>
                                          <p:spTgt spid="94225"/>
                                        </p:tgtEl>
                                        <p:attrNameLst>
                                          <p:attrName>ppt_x</p:attrName>
                                        </p:attrNameLst>
                                      </p:cBhvr>
                                      <p:tavLst>
                                        <p:tav tm="0">
                                          <p:val>
                                            <p:strVal val="0-#ppt_w/2"/>
                                          </p:val>
                                        </p:tav>
                                        <p:tav tm="100000">
                                          <p:val>
                                            <p:strVal val="#ppt_x"/>
                                          </p:val>
                                        </p:tav>
                                      </p:tavLst>
                                    </p:anim>
                                    <p:anim calcmode="lin" valueType="num">
                                      <p:cBhvr additive="base">
                                        <p:cTn id="44" dur="500" fill="hold"/>
                                        <p:tgtEl>
                                          <p:spTgt spid="942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4226"/>
                                        </p:tgtEl>
                                        <p:attrNameLst>
                                          <p:attrName>style.visibility</p:attrName>
                                        </p:attrNameLst>
                                      </p:cBhvr>
                                      <p:to>
                                        <p:strVal val="visible"/>
                                      </p:to>
                                    </p:set>
                                    <p:anim calcmode="lin" valueType="num">
                                      <p:cBhvr additive="base">
                                        <p:cTn id="49" dur="500" fill="hold"/>
                                        <p:tgtEl>
                                          <p:spTgt spid="94226"/>
                                        </p:tgtEl>
                                        <p:attrNameLst>
                                          <p:attrName>ppt_x</p:attrName>
                                        </p:attrNameLst>
                                      </p:cBhvr>
                                      <p:tavLst>
                                        <p:tav tm="0">
                                          <p:val>
                                            <p:strVal val="0-#ppt_w/2"/>
                                          </p:val>
                                        </p:tav>
                                        <p:tav tm="100000">
                                          <p:val>
                                            <p:strVal val="#ppt_x"/>
                                          </p:val>
                                        </p:tav>
                                      </p:tavLst>
                                    </p:anim>
                                    <p:anim calcmode="lin" valueType="num">
                                      <p:cBhvr additive="base">
                                        <p:cTn id="50" dur="500" fill="hold"/>
                                        <p:tgtEl>
                                          <p:spTgt spid="94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utoUpdateAnimBg="0"/>
      <p:bldP spid="94222" grpId="0" animBg="1" autoUpdateAnimBg="0"/>
      <p:bldP spid="94224" grpId="0" animBg="1" autoUpdateAnimBg="0"/>
      <p:bldP spid="94226" grpId="0" animBg="1" autoUpdateAnimBg="0"/>
      <p:bldP spid="94227"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4754" name="Picture 11" descr="http://www.lksd.org/kongiganak/kongiganak/ContinuousEdCarnagie/Carnagie/WorldHistory/WldHistoryCh2/indusvalley.jpg"/>
          <p:cNvPicPr>
            <a:picLocks noChangeAspect="1" noChangeArrowheads="1"/>
          </p:cNvPicPr>
          <p:nvPr/>
        </p:nvPicPr>
        <p:blipFill>
          <a:blip r:embed="rId3" cstate="print"/>
          <a:srcRect/>
          <a:stretch>
            <a:fillRect/>
          </a:stretch>
        </p:blipFill>
        <p:spPr bwMode="auto">
          <a:xfrm>
            <a:off x="0" y="4114800"/>
            <a:ext cx="2090738" cy="2743200"/>
          </a:xfrm>
          <a:prstGeom prst="rect">
            <a:avLst/>
          </a:prstGeom>
          <a:noFill/>
          <a:ln w="9525">
            <a:noFill/>
            <a:miter lim="800000"/>
            <a:headEnd/>
            <a:tailEnd/>
          </a:ln>
        </p:spPr>
      </p:pic>
      <p:pic>
        <p:nvPicPr>
          <p:cNvPr id="74755" name="Picture 14" descr="http://www.harappa.com/seal/graphics/1.jpg"/>
          <p:cNvPicPr>
            <a:picLocks noChangeAspect="1" noChangeArrowheads="1"/>
          </p:cNvPicPr>
          <p:nvPr/>
        </p:nvPicPr>
        <p:blipFill>
          <a:blip r:embed="rId4" cstate="print"/>
          <a:srcRect/>
          <a:stretch>
            <a:fillRect/>
          </a:stretch>
        </p:blipFill>
        <p:spPr bwMode="auto">
          <a:xfrm>
            <a:off x="2133600" y="4191000"/>
            <a:ext cx="2743200" cy="2667000"/>
          </a:xfrm>
          <a:prstGeom prst="rect">
            <a:avLst/>
          </a:prstGeom>
          <a:noFill/>
          <a:ln w="9525">
            <a:noFill/>
            <a:miter lim="800000"/>
            <a:headEnd/>
            <a:tailEnd/>
          </a:ln>
        </p:spPr>
      </p:pic>
      <p:sp>
        <p:nvSpPr>
          <p:cNvPr id="74756" name="Rectangle 17"/>
          <p:cNvSpPr>
            <a:spLocks noChangeArrowheads="1"/>
          </p:cNvSpPr>
          <p:nvPr/>
        </p:nvSpPr>
        <p:spPr bwMode="auto">
          <a:xfrm>
            <a:off x="4114800" y="2971800"/>
            <a:ext cx="9144000" cy="0"/>
          </a:xfrm>
          <a:prstGeom prst="rect">
            <a:avLst/>
          </a:prstGeom>
          <a:noFill/>
          <a:ln w="9525">
            <a:noFill/>
            <a:miter lim="800000"/>
            <a:headEnd/>
            <a:tailEnd/>
          </a:ln>
        </p:spPr>
        <p:txBody>
          <a:bodyPr>
            <a:spAutoFit/>
          </a:bodyPr>
          <a:lstStyle/>
          <a:p>
            <a:endParaRPr lang="en-US"/>
          </a:p>
        </p:txBody>
      </p:sp>
      <p:sp>
        <p:nvSpPr>
          <p:cNvPr id="74757" name="Rectangle 21"/>
          <p:cNvSpPr>
            <a:spLocks noChangeArrowheads="1"/>
          </p:cNvSpPr>
          <p:nvPr/>
        </p:nvSpPr>
        <p:spPr bwMode="auto">
          <a:xfrm>
            <a:off x="168275" y="2354263"/>
            <a:ext cx="9144000" cy="0"/>
          </a:xfrm>
          <a:prstGeom prst="rect">
            <a:avLst/>
          </a:prstGeom>
          <a:noFill/>
          <a:ln w="9525">
            <a:noFill/>
            <a:miter lim="800000"/>
            <a:headEnd/>
            <a:tailEnd/>
          </a:ln>
        </p:spPr>
        <p:txBody>
          <a:bodyPr>
            <a:spAutoFit/>
          </a:bodyPr>
          <a:lstStyle/>
          <a:p>
            <a:endParaRPr lang="en-US"/>
          </a:p>
        </p:txBody>
      </p:sp>
      <p:pic>
        <p:nvPicPr>
          <p:cNvPr id="74758" name="Picture 23" descr="http://store1.yimg.com/I/harappa_1803_5904"/>
          <p:cNvPicPr>
            <a:picLocks noChangeAspect="1" noChangeArrowheads="1"/>
          </p:cNvPicPr>
          <p:nvPr/>
        </p:nvPicPr>
        <p:blipFill>
          <a:blip r:embed="rId5" cstate="print"/>
          <a:srcRect/>
          <a:stretch>
            <a:fillRect/>
          </a:stretch>
        </p:blipFill>
        <p:spPr bwMode="auto">
          <a:xfrm>
            <a:off x="4724400" y="4191000"/>
            <a:ext cx="2819400" cy="2667000"/>
          </a:xfrm>
          <a:prstGeom prst="rect">
            <a:avLst/>
          </a:prstGeom>
          <a:noFill/>
          <a:ln w="9525">
            <a:noFill/>
            <a:miter lim="800000"/>
            <a:headEnd/>
            <a:tailEnd/>
          </a:ln>
        </p:spPr>
      </p:pic>
      <p:pic>
        <p:nvPicPr>
          <p:cNvPr id="74759" name="Picture 32" descr="http://www.metmuseum.org/explore/First_Cities/images/281r2.R.jpg">
            <a:hlinkClick r:id="rId6"/>
          </p:cNvPr>
          <p:cNvPicPr>
            <a:picLocks noChangeAspect="1" noChangeArrowheads="1"/>
          </p:cNvPicPr>
          <p:nvPr/>
        </p:nvPicPr>
        <p:blipFill>
          <a:blip r:embed="rId7" cstate="print"/>
          <a:srcRect/>
          <a:stretch>
            <a:fillRect/>
          </a:stretch>
        </p:blipFill>
        <p:spPr bwMode="auto">
          <a:xfrm>
            <a:off x="7467600" y="914400"/>
            <a:ext cx="1828800" cy="1600200"/>
          </a:xfrm>
          <a:prstGeom prst="rect">
            <a:avLst/>
          </a:prstGeom>
          <a:noFill/>
          <a:ln w="9525">
            <a:noFill/>
            <a:miter lim="800000"/>
            <a:headEnd/>
            <a:tailEnd/>
          </a:ln>
        </p:spPr>
      </p:pic>
      <p:sp>
        <p:nvSpPr>
          <p:cNvPr id="74760" name="Text Box 33"/>
          <p:cNvSpPr txBox="1">
            <a:spLocks noChangeArrowheads="1"/>
          </p:cNvSpPr>
          <p:nvPr/>
        </p:nvSpPr>
        <p:spPr bwMode="auto">
          <a:xfrm>
            <a:off x="0" y="152400"/>
            <a:ext cx="9144000" cy="457200"/>
          </a:xfrm>
          <a:prstGeom prst="rect">
            <a:avLst/>
          </a:prstGeom>
          <a:noFill/>
          <a:ln w="9525">
            <a:noFill/>
            <a:miter lim="800000"/>
            <a:headEnd/>
            <a:tailEnd/>
          </a:ln>
        </p:spPr>
        <p:txBody>
          <a:bodyPr>
            <a:spAutoFit/>
          </a:bodyPr>
          <a:lstStyle/>
          <a:p>
            <a:pPr algn="ctr"/>
            <a:r>
              <a:rPr lang="en-US" sz="2400" b="0" u="none">
                <a:solidFill>
                  <a:srgbClr val="0099FF"/>
                </a:solidFill>
              </a:rPr>
              <a:t>What happened to the Harappan civilization on the Indus River?</a:t>
            </a:r>
          </a:p>
        </p:txBody>
      </p:sp>
      <p:pic>
        <p:nvPicPr>
          <p:cNvPr id="74761" name="Picture 34" descr="Priest King Mohenjo-daro"/>
          <p:cNvPicPr>
            <a:picLocks noChangeAspect="1" noChangeArrowheads="1"/>
          </p:cNvPicPr>
          <p:nvPr/>
        </p:nvPicPr>
        <p:blipFill>
          <a:blip r:embed="rId8" cstate="print"/>
          <a:srcRect/>
          <a:stretch>
            <a:fillRect/>
          </a:stretch>
        </p:blipFill>
        <p:spPr bwMode="auto">
          <a:xfrm>
            <a:off x="0" y="838200"/>
            <a:ext cx="2062163" cy="3276600"/>
          </a:xfrm>
          <a:prstGeom prst="rect">
            <a:avLst/>
          </a:prstGeom>
          <a:noFill/>
          <a:ln w="9525">
            <a:noFill/>
            <a:miter lim="800000"/>
            <a:headEnd/>
            <a:tailEnd/>
          </a:ln>
        </p:spPr>
      </p:pic>
      <p:pic>
        <p:nvPicPr>
          <p:cNvPr id="74762" name="Picture 35" descr="\\Library\Shared\Great Bath at MohenjoDaro.jpg"/>
          <p:cNvPicPr>
            <a:picLocks noChangeAspect="1" noChangeArrowheads="1"/>
          </p:cNvPicPr>
          <p:nvPr/>
        </p:nvPicPr>
        <p:blipFill>
          <a:blip r:embed="rId9" cstate="print"/>
          <a:srcRect/>
          <a:stretch>
            <a:fillRect/>
          </a:stretch>
        </p:blipFill>
        <p:spPr bwMode="auto">
          <a:xfrm>
            <a:off x="2286000" y="609600"/>
            <a:ext cx="4895850" cy="3073400"/>
          </a:xfrm>
          <a:prstGeom prst="rect">
            <a:avLst/>
          </a:prstGeom>
          <a:noFill/>
          <a:ln w="9525">
            <a:noFill/>
            <a:miter lim="800000"/>
            <a:headEnd/>
            <a:tailEnd/>
          </a:ln>
        </p:spPr>
      </p:pic>
      <p:pic>
        <p:nvPicPr>
          <p:cNvPr id="74763" name="Picture 36" descr="http://www.lksd.org/kongiganak/kongiganak/ContinuousEdCarnagie/Carnagie/WorldHistory/WldHistoryCh2/indusvalley3.gif"/>
          <p:cNvPicPr>
            <a:picLocks noChangeAspect="1" noChangeArrowheads="1"/>
          </p:cNvPicPr>
          <p:nvPr/>
        </p:nvPicPr>
        <p:blipFill>
          <a:blip r:embed="rId10" cstate="print"/>
          <a:srcRect/>
          <a:stretch>
            <a:fillRect/>
          </a:stretch>
        </p:blipFill>
        <p:spPr bwMode="auto">
          <a:xfrm>
            <a:off x="7467600" y="2514600"/>
            <a:ext cx="1905000" cy="1828800"/>
          </a:xfrm>
          <a:prstGeom prst="rect">
            <a:avLst/>
          </a:prstGeom>
          <a:noFill/>
          <a:ln w="9525">
            <a:noFill/>
            <a:miter lim="800000"/>
            <a:headEnd/>
            <a:tailEnd/>
          </a:ln>
        </p:spPr>
      </p:pic>
      <p:pic>
        <p:nvPicPr>
          <p:cNvPr id="74764" name="Picture 37" descr="http://www.metmuseum.org/explore/First_Cities/images/278Ar2.R.jpg">
            <a:hlinkClick r:id="rId11"/>
          </p:cNvPr>
          <p:cNvPicPr>
            <a:picLocks noChangeAspect="1" noChangeArrowheads="1"/>
          </p:cNvPicPr>
          <p:nvPr/>
        </p:nvPicPr>
        <p:blipFill>
          <a:blip r:embed="rId12" cstate="print"/>
          <a:srcRect/>
          <a:stretch>
            <a:fillRect/>
          </a:stretch>
        </p:blipFill>
        <p:spPr bwMode="auto">
          <a:xfrm>
            <a:off x="7467600" y="4191000"/>
            <a:ext cx="1676400" cy="2667000"/>
          </a:xfrm>
          <a:prstGeom prst="rect">
            <a:avLst/>
          </a:prstGeom>
          <a:noFill/>
          <a:ln w="9525">
            <a:noFill/>
            <a:miter lim="800000"/>
            <a:headEnd/>
            <a:tailEnd/>
          </a:ln>
        </p:spPr>
      </p:pic>
      <p:sp>
        <p:nvSpPr>
          <p:cNvPr id="74765" name="Text Box 38"/>
          <p:cNvSpPr txBox="1">
            <a:spLocks noChangeArrowheads="1"/>
          </p:cNvSpPr>
          <p:nvPr/>
        </p:nvSpPr>
        <p:spPr bwMode="auto">
          <a:xfrm>
            <a:off x="2133600" y="3657600"/>
            <a:ext cx="5121275" cy="581025"/>
          </a:xfrm>
          <a:prstGeom prst="rect">
            <a:avLst/>
          </a:prstGeom>
          <a:noFill/>
          <a:ln w="9525">
            <a:noFill/>
            <a:miter lim="800000"/>
            <a:headEnd/>
            <a:tailEnd/>
          </a:ln>
        </p:spPr>
        <p:txBody>
          <a:bodyPr>
            <a:spAutoFit/>
          </a:bodyPr>
          <a:lstStyle/>
          <a:p>
            <a:pPr algn="ctr"/>
            <a:r>
              <a:rPr lang="en-US" sz="1600" b="0" i="1" u="none">
                <a:solidFill>
                  <a:schemeClr val="bg1"/>
                </a:solidFill>
              </a:rPr>
              <a:t>Above:</a:t>
            </a:r>
            <a:r>
              <a:rPr lang="en-US" sz="1600" b="0" u="none">
                <a:solidFill>
                  <a:schemeClr val="bg1"/>
                </a:solidFill>
              </a:rPr>
              <a:t> The Great Bath at Mohenjo-Daro.  </a:t>
            </a:r>
          </a:p>
          <a:p>
            <a:pPr algn="ctr"/>
            <a:r>
              <a:rPr lang="en-US" sz="1600" b="0" i="1" u="none">
                <a:solidFill>
                  <a:schemeClr val="bg1"/>
                </a:solidFill>
              </a:rPr>
              <a:t>Surrounding pics:</a:t>
            </a:r>
            <a:r>
              <a:rPr lang="en-US" sz="1600" b="0" u="none">
                <a:solidFill>
                  <a:schemeClr val="bg1"/>
                </a:solidFill>
              </a:rPr>
              <a:t> various Harappan artifacts.</a:t>
            </a:r>
            <a:endParaRPr lang="en-US" sz="1600" b="0" i="1" u="none">
              <a:solidFill>
                <a:schemeClr val="bg1"/>
              </a:solidFill>
            </a:endParaRPr>
          </a:p>
        </p:txBody>
      </p:sp>
      <p:sp>
        <p:nvSpPr>
          <p:cNvPr id="74766" name="Text Box 39"/>
          <p:cNvSpPr txBox="1">
            <a:spLocks noChangeArrowheads="1"/>
          </p:cNvSpPr>
          <p:nvPr/>
        </p:nvSpPr>
        <p:spPr bwMode="auto">
          <a:xfrm>
            <a:off x="4724400" y="6613525"/>
            <a:ext cx="2759075" cy="244475"/>
          </a:xfrm>
          <a:prstGeom prst="rect">
            <a:avLst/>
          </a:prstGeom>
          <a:noFill/>
          <a:ln w="9525">
            <a:noFill/>
            <a:miter lim="800000"/>
            <a:headEnd/>
            <a:tailEnd/>
          </a:ln>
        </p:spPr>
        <p:txBody>
          <a:bodyPr>
            <a:spAutoFit/>
          </a:bodyPr>
          <a:lstStyle/>
          <a:p>
            <a:pPr algn="ctr"/>
            <a:r>
              <a:rPr lang="en-US" sz="1000" b="0" u="none">
                <a:solidFill>
                  <a:schemeClr val="bg2"/>
                </a:solidFill>
              </a:rPr>
              <a:t>PP Design of T. Loessin; Akins H.S.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3"/>
          <p:cNvGrpSpPr>
            <a:grpSpLocks/>
          </p:cNvGrpSpPr>
          <p:nvPr/>
        </p:nvGrpSpPr>
        <p:grpSpPr bwMode="auto">
          <a:xfrm>
            <a:off x="2563813" y="3032125"/>
            <a:ext cx="4017962" cy="793750"/>
            <a:chOff x="0" y="4320"/>
            <a:chExt cx="2531" cy="500"/>
          </a:xfrm>
        </p:grpSpPr>
        <p:sp>
          <p:nvSpPr>
            <p:cNvPr id="75788" name="Rectangle 20"/>
            <p:cNvSpPr>
              <a:spLocks noChangeArrowheads="1"/>
            </p:cNvSpPr>
            <p:nvPr/>
          </p:nvSpPr>
          <p:spPr bwMode="auto">
            <a:xfrm>
              <a:off x="0" y="4320"/>
              <a:ext cx="2531" cy="0"/>
            </a:xfrm>
            <a:prstGeom prst="rect">
              <a:avLst/>
            </a:prstGeom>
            <a:noFill/>
            <a:ln w="9525">
              <a:noFill/>
              <a:miter lim="800000"/>
              <a:headEnd/>
              <a:tailEnd/>
            </a:ln>
          </p:spPr>
          <p:txBody>
            <a:bodyPr>
              <a:spAutoFit/>
            </a:bodyPr>
            <a:lstStyle/>
            <a:p>
              <a:endParaRPr lang="en-US"/>
            </a:p>
          </p:txBody>
        </p:sp>
        <p:sp>
          <p:nvSpPr>
            <p:cNvPr id="75789" name="Rectangle 21"/>
            <p:cNvSpPr>
              <a:spLocks noChangeArrowheads="1"/>
            </p:cNvSpPr>
            <p:nvPr/>
          </p:nvSpPr>
          <p:spPr bwMode="auto">
            <a:xfrm>
              <a:off x="0" y="4320"/>
              <a:ext cx="2531" cy="500"/>
            </a:xfrm>
            <a:prstGeom prst="rect">
              <a:avLst/>
            </a:prstGeom>
            <a:noFill/>
            <a:ln w="9525">
              <a:noFill/>
              <a:miter lim="800000"/>
              <a:headEnd/>
              <a:tailEnd/>
            </a:ln>
          </p:spPr>
          <p:txBody>
            <a:bodyPr/>
            <a:lstStyle/>
            <a:p>
              <a:r>
                <a:rPr lang="en-US" sz="800" b="0" u="none">
                  <a:solidFill>
                    <a:srgbClr val="FFFFFF"/>
                  </a:solidFill>
                  <a:latin typeface="Tahoma" pitchFamily="34" charset="0"/>
                  <a:cs typeface="Tahoma" pitchFamily="34" charset="0"/>
                  <a:hlinkClick r:id="rId2"/>
                </a:rPr>
                <a:t>  </a:t>
              </a:r>
              <a:r>
                <a:rPr lang="en-US" sz="4600" b="0" u="none">
                  <a:solidFill>
                    <a:srgbClr val="FFFFFF"/>
                  </a:solidFill>
                  <a:latin typeface="Tahoma" pitchFamily="34" charset="0"/>
                  <a:cs typeface="Tahoma" pitchFamily="34" charset="0"/>
                </a:rPr>
                <a:t> </a:t>
              </a:r>
              <a:r>
                <a:rPr lang="en-US" sz="800" b="0" u="none">
                  <a:solidFill>
                    <a:srgbClr val="FFFFFF"/>
                  </a:solidFill>
                  <a:latin typeface="Tahoma" pitchFamily="34" charset="0"/>
                  <a:cs typeface="Tahoma" pitchFamily="34" charset="0"/>
                </a:rPr>
                <a:t>                      </a:t>
              </a:r>
            </a:p>
          </p:txBody>
        </p:sp>
      </p:grpSp>
      <p:sp>
        <p:nvSpPr>
          <p:cNvPr id="75779" name="Rectangle 24"/>
          <p:cNvSpPr>
            <a:spLocks noChangeArrowheads="1"/>
          </p:cNvSpPr>
          <p:nvPr/>
        </p:nvSpPr>
        <p:spPr bwMode="auto">
          <a:xfrm>
            <a:off x="-300038" y="1554163"/>
            <a:ext cx="9144001" cy="0"/>
          </a:xfrm>
          <a:prstGeom prst="rect">
            <a:avLst/>
          </a:prstGeom>
          <a:noFill/>
          <a:ln w="9525">
            <a:noFill/>
            <a:miter lim="800000"/>
            <a:headEnd/>
            <a:tailEnd/>
          </a:ln>
        </p:spPr>
        <p:txBody>
          <a:bodyPr>
            <a:spAutoFit/>
          </a:bodyPr>
          <a:lstStyle/>
          <a:p>
            <a:endParaRPr lang="en-US"/>
          </a:p>
        </p:txBody>
      </p:sp>
      <p:sp>
        <p:nvSpPr>
          <p:cNvPr id="75780" name="Rectangle 38"/>
          <p:cNvSpPr>
            <a:spLocks noChangeArrowheads="1"/>
          </p:cNvSpPr>
          <p:nvPr/>
        </p:nvSpPr>
        <p:spPr bwMode="auto">
          <a:xfrm>
            <a:off x="0" y="2652713"/>
            <a:ext cx="9144000" cy="0"/>
          </a:xfrm>
          <a:prstGeom prst="rect">
            <a:avLst/>
          </a:prstGeom>
          <a:noFill/>
          <a:ln w="9525">
            <a:noFill/>
            <a:miter lim="800000"/>
            <a:headEnd/>
            <a:tailEnd/>
          </a:ln>
        </p:spPr>
        <p:txBody>
          <a:bodyPr>
            <a:spAutoFit/>
          </a:bodyPr>
          <a:lstStyle/>
          <a:p>
            <a:endParaRPr lang="en-US"/>
          </a:p>
        </p:txBody>
      </p:sp>
      <p:sp>
        <p:nvSpPr>
          <p:cNvPr id="75781" name="Text Box 42"/>
          <p:cNvSpPr txBox="1">
            <a:spLocks noChangeArrowheads="1"/>
          </p:cNvSpPr>
          <p:nvPr/>
        </p:nvSpPr>
        <p:spPr bwMode="auto">
          <a:xfrm>
            <a:off x="60325" y="0"/>
            <a:ext cx="8855075" cy="701675"/>
          </a:xfrm>
          <a:prstGeom prst="rect">
            <a:avLst/>
          </a:prstGeom>
          <a:noFill/>
          <a:ln w="9525">
            <a:noFill/>
            <a:miter lim="800000"/>
            <a:headEnd/>
            <a:tailEnd/>
          </a:ln>
        </p:spPr>
        <p:txBody>
          <a:bodyPr>
            <a:spAutoFit/>
          </a:bodyPr>
          <a:lstStyle/>
          <a:p>
            <a:r>
              <a:rPr lang="en-US" sz="2000" u="none"/>
              <a:t>CH 2: Sec. 3 “Planned Cities on the Indus”  </a:t>
            </a:r>
          </a:p>
          <a:p>
            <a:r>
              <a:rPr lang="en-US" sz="2000" b="0" i="1" u="none"/>
              <a:t>Homework</a:t>
            </a:r>
            <a:r>
              <a:rPr lang="en-US" sz="2000" u="none"/>
              <a:t> </a:t>
            </a:r>
            <a:r>
              <a:rPr lang="en-US" sz="2000" b="0" i="1" u="none"/>
              <a:t>packet  p. </a:t>
            </a:r>
            <a:endParaRPr lang="en-US" sz="2000" u="none"/>
          </a:p>
        </p:txBody>
      </p:sp>
      <p:sp>
        <p:nvSpPr>
          <p:cNvPr id="75782" name="Text Box 44"/>
          <p:cNvSpPr txBox="1">
            <a:spLocks noChangeArrowheads="1"/>
          </p:cNvSpPr>
          <p:nvPr/>
        </p:nvSpPr>
        <p:spPr bwMode="auto">
          <a:xfrm>
            <a:off x="228600" y="685800"/>
            <a:ext cx="8610600" cy="3397250"/>
          </a:xfrm>
          <a:prstGeom prst="rect">
            <a:avLst/>
          </a:prstGeom>
          <a:noFill/>
          <a:ln w="9525">
            <a:solidFill>
              <a:srgbClr val="808080"/>
            </a:solidFill>
            <a:miter lim="800000"/>
            <a:headEnd/>
            <a:tailEnd/>
          </a:ln>
        </p:spPr>
        <p:txBody>
          <a:bodyPr>
            <a:spAutoFit/>
          </a:bodyPr>
          <a:lstStyle/>
          <a:p>
            <a:r>
              <a:rPr lang="en-US" b="0" u="none">
                <a:solidFill>
                  <a:srgbClr val="FF0000"/>
                </a:solidFill>
              </a:rPr>
              <a:t>3.  Name three theories about why the Indus Valley </a:t>
            </a:r>
          </a:p>
          <a:p>
            <a:r>
              <a:rPr lang="en-US" b="0" u="none">
                <a:solidFill>
                  <a:srgbClr val="FF0000"/>
                </a:solidFill>
              </a:rPr>
              <a:t>     civilization ended around 1500 BCE?</a:t>
            </a: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a:p>
            <a:endParaRPr lang="en-US" b="0" u="none">
              <a:solidFill>
                <a:srgbClr val="FF0000"/>
              </a:solidFill>
            </a:endParaRPr>
          </a:p>
        </p:txBody>
      </p:sp>
      <p:pic>
        <p:nvPicPr>
          <p:cNvPr id="75783" name="Picture 45" descr="\\Library\Shared\Harappans abandon their city.jpg"/>
          <p:cNvPicPr>
            <a:picLocks noChangeAspect="1" noChangeArrowheads="1"/>
          </p:cNvPicPr>
          <p:nvPr/>
        </p:nvPicPr>
        <p:blipFill>
          <a:blip r:embed="rId3" cstate="print"/>
          <a:srcRect/>
          <a:stretch>
            <a:fillRect/>
          </a:stretch>
        </p:blipFill>
        <p:spPr bwMode="auto">
          <a:xfrm>
            <a:off x="0" y="3519488"/>
            <a:ext cx="5334000" cy="3338512"/>
          </a:xfrm>
          <a:prstGeom prst="rect">
            <a:avLst/>
          </a:prstGeom>
          <a:noFill/>
          <a:ln w="9525">
            <a:noFill/>
            <a:miter lim="800000"/>
            <a:headEnd/>
            <a:tailEnd/>
          </a:ln>
        </p:spPr>
      </p:pic>
      <p:sp>
        <p:nvSpPr>
          <p:cNvPr id="75784" name="Text Box 46"/>
          <p:cNvSpPr txBox="1">
            <a:spLocks noChangeArrowheads="1"/>
          </p:cNvSpPr>
          <p:nvPr/>
        </p:nvSpPr>
        <p:spPr bwMode="auto">
          <a:xfrm>
            <a:off x="5715000" y="6019800"/>
            <a:ext cx="2987675" cy="336550"/>
          </a:xfrm>
          <a:prstGeom prst="rect">
            <a:avLst/>
          </a:prstGeom>
          <a:noFill/>
          <a:ln w="9525">
            <a:noFill/>
            <a:miter lim="800000"/>
            <a:headEnd/>
            <a:tailEnd/>
          </a:ln>
        </p:spPr>
        <p:txBody>
          <a:bodyPr>
            <a:spAutoFit/>
          </a:bodyPr>
          <a:lstStyle/>
          <a:p>
            <a:r>
              <a:rPr lang="en-US" sz="1600" b="0" i="1" u="none"/>
              <a:t>Harappans abandoning their city.</a:t>
            </a:r>
          </a:p>
        </p:txBody>
      </p:sp>
      <p:sp>
        <p:nvSpPr>
          <p:cNvPr id="37935" name="Text Box 47"/>
          <p:cNvSpPr txBox="1">
            <a:spLocks noChangeArrowheads="1"/>
          </p:cNvSpPr>
          <p:nvPr/>
        </p:nvSpPr>
        <p:spPr bwMode="auto">
          <a:xfrm>
            <a:off x="304800" y="1295400"/>
            <a:ext cx="7102475" cy="2563813"/>
          </a:xfrm>
          <a:prstGeom prst="rect">
            <a:avLst/>
          </a:prstGeom>
          <a:noFill/>
          <a:ln w="9525">
            <a:noFill/>
            <a:miter lim="800000"/>
            <a:headEnd/>
            <a:tailEnd/>
          </a:ln>
        </p:spPr>
        <p:txBody>
          <a:bodyPr>
            <a:spAutoFit/>
          </a:bodyPr>
          <a:lstStyle/>
          <a:p>
            <a:pPr>
              <a:buFontTx/>
              <a:buChar char="•"/>
            </a:pPr>
            <a:r>
              <a:rPr lang="en-US" b="0" u="none"/>
              <a:t> The river may have changed course, natural disaster</a:t>
            </a:r>
          </a:p>
          <a:p>
            <a:r>
              <a:rPr lang="en-US" b="0" u="none"/>
              <a:t>               (caused by heavy monsoons)</a:t>
            </a:r>
          </a:p>
          <a:p>
            <a:endParaRPr lang="en-US" b="0" u="none"/>
          </a:p>
          <a:p>
            <a:pPr>
              <a:buFontTx/>
              <a:buChar char="•"/>
            </a:pPr>
            <a:r>
              <a:rPr lang="en-US" b="0" u="none"/>
              <a:t> The people may have overworked the land</a:t>
            </a:r>
          </a:p>
          <a:p>
            <a:r>
              <a:rPr lang="en-US" b="0" u="none"/>
              <a:t>     (overcutting trees, overgrazed, overfarmed land depleting nutrients)</a:t>
            </a:r>
          </a:p>
          <a:p>
            <a:endParaRPr lang="en-US" b="0" u="none"/>
          </a:p>
          <a:p>
            <a:pPr>
              <a:buFontTx/>
              <a:buChar char="•"/>
            </a:pPr>
            <a:r>
              <a:rPr lang="en-US" b="0" u="none"/>
              <a:t> Invaders  </a:t>
            </a:r>
          </a:p>
          <a:p>
            <a:r>
              <a:rPr lang="en-US" b="0" u="none"/>
              <a:t>     (What is the disputed (A.I.T.) Aryan Invasion Theory?)</a:t>
            </a:r>
          </a:p>
          <a:p>
            <a:endParaRPr lang="en-US" b="0" u="none"/>
          </a:p>
        </p:txBody>
      </p:sp>
      <p:pic>
        <p:nvPicPr>
          <p:cNvPr id="75786" name="Picture 48" descr="\\Library\Shared\Indus map.jpg"/>
          <p:cNvPicPr>
            <a:picLocks noChangeAspect="1" noChangeArrowheads="1"/>
          </p:cNvPicPr>
          <p:nvPr/>
        </p:nvPicPr>
        <p:blipFill>
          <a:blip r:embed="rId4" cstate="print"/>
          <a:srcRect/>
          <a:stretch>
            <a:fillRect/>
          </a:stretch>
        </p:blipFill>
        <p:spPr bwMode="auto">
          <a:xfrm>
            <a:off x="5757863" y="-152400"/>
            <a:ext cx="3386137" cy="2295525"/>
          </a:xfrm>
          <a:prstGeom prst="rect">
            <a:avLst/>
          </a:prstGeom>
          <a:noFill/>
          <a:ln w="9525">
            <a:noFill/>
            <a:miter lim="800000"/>
            <a:headEnd/>
            <a:tailEnd/>
          </a:ln>
        </p:spPr>
      </p:pic>
      <p:sp>
        <p:nvSpPr>
          <p:cNvPr id="75787" name="Text Box 49"/>
          <p:cNvSpPr txBox="1">
            <a:spLocks noChangeArrowheads="1"/>
          </p:cNvSpPr>
          <p:nvPr/>
        </p:nvSpPr>
        <p:spPr bwMode="auto">
          <a:xfrm>
            <a:off x="6400800" y="6629400"/>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37935"/>
                                        </p:tgtEl>
                                        <p:attrNameLst>
                                          <p:attrName>style.visibility</p:attrName>
                                        </p:attrNameLst>
                                      </p:cBhvr>
                                      <p:to>
                                        <p:strVal val="visible"/>
                                      </p:to>
                                    </p:set>
                                    <p:anim calcmode="lin" valueType="num">
                                      <p:cBhvr additive="base">
                                        <p:cTn id="7" dur="300" fill="hold"/>
                                        <p:tgtEl>
                                          <p:spTgt spid="37935"/>
                                        </p:tgtEl>
                                        <p:attrNameLst>
                                          <p:attrName>ppt_x</p:attrName>
                                        </p:attrNameLst>
                                      </p:cBhvr>
                                      <p:tavLst>
                                        <p:tav tm="0">
                                          <p:val>
                                            <p:strVal val="0-#ppt_w/2"/>
                                          </p:val>
                                        </p:tav>
                                        <p:tav tm="100000">
                                          <p:val>
                                            <p:strVal val="#ppt_x"/>
                                          </p:val>
                                        </p:tav>
                                      </p:tavLst>
                                    </p:anim>
                                    <p:anim calcmode="lin" valueType="num">
                                      <p:cBhvr additive="base">
                                        <p:cTn id="8" dur="300" fill="hold"/>
                                        <p:tgtEl>
                                          <p:spTgt spid="379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0" y="0"/>
            <a:ext cx="5514975" cy="5686425"/>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5486400" y="3429000"/>
            <a:ext cx="3657600" cy="22288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3"/>
          <p:cNvSpPr txBox="1">
            <a:spLocks noChangeArrowheads="1"/>
          </p:cNvSpPr>
          <p:nvPr/>
        </p:nvSpPr>
        <p:spPr bwMode="auto">
          <a:xfrm>
            <a:off x="381000" y="0"/>
            <a:ext cx="8931275" cy="519113"/>
          </a:xfrm>
          <a:prstGeom prst="rect">
            <a:avLst/>
          </a:prstGeom>
          <a:noFill/>
          <a:ln w="9525">
            <a:noFill/>
            <a:miter lim="800000"/>
            <a:headEnd/>
            <a:tailEnd/>
          </a:ln>
        </p:spPr>
        <p:txBody>
          <a:bodyPr>
            <a:spAutoFit/>
          </a:bodyPr>
          <a:lstStyle/>
          <a:p>
            <a:pPr algn="ctr"/>
            <a:r>
              <a:rPr lang="en-US" sz="2800" u="none">
                <a:solidFill>
                  <a:schemeClr val="accent2"/>
                </a:solidFill>
              </a:rPr>
              <a:t>   4 early River Valley Civilizations</a:t>
            </a:r>
          </a:p>
        </p:txBody>
      </p:sp>
      <p:sp>
        <p:nvSpPr>
          <p:cNvPr id="168963" name="Text Box 7"/>
          <p:cNvSpPr txBox="1">
            <a:spLocks noChangeArrowheads="1"/>
          </p:cNvSpPr>
          <p:nvPr/>
        </p:nvSpPr>
        <p:spPr bwMode="auto">
          <a:xfrm>
            <a:off x="2057400" y="1600200"/>
            <a:ext cx="6721475" cy="396875"/>
          </a:xfrm>
          <a:prstGeom prst="rect">
            <a:avLst/>
          </a:prstGeom>
          <a:noFill/>
          <a:ln w="9525">
            <a:noFill/>
            <a:miter lim="800000"/>
            <a:headEnd/>
            <a:tailEnd/>
          </a:ln>
        </p:spPr>
        <p:txBody>
          <a:bodyPr>
            <a:spAutoFit/>
          </a:bodyPr>
          <a:lstStyle/>
          <a:p>
            <a:pPr>
              <a:buFontTx/>
              <a:buChar char="•"/>
            </a:pPr>
            <a:r>
              <a:rPr lang="en-US" sz="2000" b="0" u="none"/>
              <a:t> </a:t>
            </a:r>
            <a:r>
              <a:rPr lang="en-US" sz="2000" b="0" u="none">
                <a:solidFill>
                  <a:srgbClr val="FF0000"/>
                </a:solidFill>
              </a:rPr>
              <a:t>Ancient China - Huang He River</a:t>
            </a:r>
          </a:p>
        </p:txBody>
      </p:sp>
      <p:sp>
        <p:nvSpPr>
          <p:cNvPr id="168964" name="Text Box 8"/>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pic>
        <p:nvPicPr>
          <p:cNvPr id="168965" name="Picture 14" descr="D:\home\twloessin\School\Maps\Four Early River Valley Civs B.gif"/>
          <p:cNvPicPr>
            <a:picLocks noChangeAspect="1" noChangeArrowheads="1"/>
          </p:cNvPicPr>
          <p:nvPr/>
        </p:nvPicPr>
        <p:blipFill>
          <a:blip r:embed="rId2" cstate="print"/>
          <a:srcRect/>
          <a:stretch>
            <a:fillRect/>
          </a:stretch>
        </p:blipFill>
        <p:spPr bwMode="auto">
          <a:xfrm>
            <a:off x="0" y="2286000"/>
            <a:ext cx="8686800" cy="3543300"/>
          </a:xfrm>
          <a:prstGeom prst="rect">
            <a:avLst/>
          </a:prstGeom>
          <a:noFill/>
          <a:ln w="9525">
            <a:noFill/>
            <a:miter lim="800000"/>
            <a:headEnd/>
            <a:tailEnd/>
          </a:ln>
        </p:spPr>
      </p:pic>
      <p:sp>
        <p:nvSpPr>
          <p:cNvPr id="168966" name="Text Box 15"/>
          <p:cNvSpPr txBox="1">
            <a:spLocks noChangeArrowheads="1"/>
          </p:cNvSpPr>
          <p:nvPr/>
        </p:nvSpPr>
        <p:spPr bwMode="auto">
          <a:xfrm>
            <a:off x="7086600" y="2667000"/>
            <a:ext cx="777875" cy="274638"/>
          </a:xfrm>
          <a:prstGeom prst="rect">
            <a:avLst/>
          </a:prstGeom>
          <a:solidFill>
            <a:schemeClr val="bg1"/>
          </a:solidFill>
          <a:ln w="9525">
            <a:noFill/>
            <a:miter lim="800000"/>
            <a:headEnd/>
            <a:tailEnd/>
          </a:ln>
        </p:spPr>
        <p:txBody>
          <a:bodyPr>
            <a:spAutoFit/>
          </a:bodyPr>
          <a:lstStyle/>
          <a:p>
            <a:endParaRPr lang="en-US" sz="1200" b="0" u="none"/>
          </a:p>
        </p:txBody>
      </p:sp>
      <p:sp>
        <p:nvSpPr>
          <p:cNvPr id="168967" name="Text Box 16"/>
          <p:cNvSpPr txBox="1">
            <a:spLocks noChangeArrowheads="1"/>
          </p:cNvSpPr>
          <p:nvPr/>
        </p:nvSpPr>
        <p:spPr bwMode="auto">
          <a:xfrm>
            <a:off x="6858000" y="4114800"/>
            <a:ext cx="777875" cy="274638"/>
          </a:xfrm>
          <a:prstGeom prst="rect">
            <a:avLst/>
          </a:prstGeom>
          <a:solidFill>
            <a:schemeClr val="bg1"/>
          </a:solidFill>
          <a:ln w="9525">
            <a:noFill/>
            <a:miter lim="800000"/>
            <a:headEnd/>
            <a:tailEnd/>
          </a:ln>
        </p:spPr>
        <p:txBody>
          <a:bodyPr>
            <a:spAutoFit/>
          </a:bodyPr>
          <a:lstStyle/>
          <a:p>
            <a:endParaRPr lang="en-US" sz="1200" b="0" u="none"/>
          </a:p>
        </p:txBody>
      </p:sp>
      <p:sp>
        <p:nvSpPr>
          <p:cNvPr id="168969" name="Freeform 20"/>
          <p:cNvSpPr>
            <a:spLocks/>
          </p:cNvSpPr>
          <p:nvPr/>
        </p:nvSpPr>
        <p:spPr bwMode="auto">
          <a:xfrm>
            <a:off x="2085975" y="3557588"/>
            <a:ext cx="1417638" cy="731837"/>
          </a:xfrm>
          <a:custGeom>
            <a:avLst/>
            <a:gdLst>
              <a:gd name="T0" fmla="*/ 8 w 893"/>
              <a:gd name="T1" fmla="*/ 31 h 461"/>
              <a:gd name="T2" fmla="*/ 98 w 893"/>
              <a:gd name="T3" fmla="*/ 6 h 461"/>
              <a:gd name="T4" fmla="*/ 227 w 893"/>
              <a:gd name="T5" fmla="*/ 31 h 461"/>
              <a:gd name="T6" fmla="*/ 276 w 893"/>
              <a:gd name="T7" fmla="*/ 47 h 461"/>
              <a:gd name="T8" fmla="*/ 422 w 893"/>
              <a:gd name="T9" fmla="*/ 39 h 461"/>
              <a:gd name="T10" fmla="*/ 747 w 893"/>
              <a:gd name="T11" fmla="*/ 87 h 461"/>
              <a:gd name="T12" fmla="*/ 795 w 893"/>
              <a:gd name="T13" fmla="*/ 144 h 461"/>
              <a:gd name="T14" fmla="*/ 844 w 893"/>
              <a:gd name="T15" fmla="*/ 290 h 461"/>
              <a:gd name="T16" fmla="*/ 893 w 893"/>
              <a:gd name="T17" fmla="*/ 379 h 461"/>
              <a:gd name="T18" fmla="*/ 885 w 893"/>
              <a:gd name="T19" fmla="*/ 420 h 461"/>
              <a:gd name="T20" fmla="*/ 690 w 893"/>
              <a:gd name="T21" fmla="*/ 461 h 461"/>
              <a:gd name="T22" fmla="*/ 195 w 893"/>
              <a:gd name="T23" fmla="*/ 323 h 461"/>
              <a:gd name="T24" fmla="*/ 130 w 893"/>
              <a:gd name="T25" fmla="*/ 282 h 461"/>
              <a:gd name="T26" fmla="*/ 41 w 893"/>
              <a:gd name="T27" fmla="*/ 185 h 461"/>
              <a:gd name="T28" fmla="*/ 33 w 893"/>
              <a:gd name="T29" fmla="*/ 160 h 461"/>
              <a:gd name="T30" fmla="*/ 16 w 893"/>
              <a:gd name="T31" fmla="*/ 136 h 461"/>
              <a:gd name="T32" fmla="*/ 0 w 893"/>
              <a:gd name="T33" fmla="*/ 87 h 461"/>
              <a:gd name="T34" fmla="*/ 8 w 893"/>
              <a:gd name="T35" fmla="*/ 31 h 4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3"/>
              <a:gd name="T55" fmla="*/ 0 h 461"/>
              <a:gd name="T56" fmla="*/ 893 w 893"/>
              <a:gd name="T57" fmla="*/ 461 h 4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3" h="461">
                <a:moveTo>
                  <a:pt x="8" y="31"/>
                </a:moveTo>
                <a:cubicBezTo>
                  <a:pt x="70" y="9"/>
                  <a:pt x="40" y="17"/>
                  <a:pt x="98" y="6"/>
                </a:cubicBezTo>
                <a:cubicBezTo>
                  <a:pt x="142" y="12"/>
                  <a:pt x="185" y="18"/>
                  <a:pt x="227" y="31"/>
                </a:cubicBezTo>
                <a:cubicBezTo>
                  <a:pt x="243" y="36"/>
                  <a:pt x="276" y="47"/>
                  <a:pt x="276" y="47"/>
                </a:cubicBezTo>
                <a:cubicBezTo>
                  <a:pt x="333" y="41"/>
                  <a:pt x="368" y="48"/>
                  <a:pt x="422" y="39"/>
                </a:cubicBezTo>
                <a:cubicBezTo>
                  <a:pt x="532" y="48"/>
                  <a:pt x="637" y="75"/>
                  <a:pt x="747" y="87"/>
                </a:cubicBezTo>
                <a:cubicBezTo>
                  <a:pt x="783" y="99"/>
                  <a:pt x="786" y="107"/>
                  <a:pt x="795" y="144"/>
                </a:cubicBezTo>
                <a:cubicBezTo>
                  <a:pt x="783" y="208"/>
                  <a:pt x="787" y="252"/>
                  <a:pt x="844" y="290"/>
                </a:cubicBezTo>
                <a:cubicBezTo>
                  <a:pt x="865" y="319"/>
                  <a:pt x="882" y="345"/>
                  <a:pt x="893" y="379"/>
                </a:cubicBezTo>
                <a:cubicBezTo>
                  <a:pt x="890" y="393"/>
                  <a:pt x="892" y="408"/>
                  <a:pt x="885" y="420"/>
                </a:cubicBezTo>
                <a:cubicBezTo>
                  <a:pt x="864" y="456"/>
                  <a:pt x="703" y="460"/>
                  <a:pt x="690" y="461"/>
                </a:cubicBezTo>
                <a:cubicBezTo>
                  <a:pt x="520" y="430"/>
                  <a:pt x="358" y="377"/>
                  <a:pt x="195" y="323"/>
                </a:cubicBezTo>
                <a:cubicBezTo>
                  <a:pt x="175" y="302"/>
                  <a:pt x="158" y="291"/>
                  <a:pt x="130" y="282"/>
                </a:cubicBezTo>
                <a:cubicBezTo>
                  <a:pt x="97" y="249"/>
                  <a:pt x="88" y="201"/>
                  <a:pt x="41" y="185"/>
                </a:cubicBezTo>
                <a:cubicBezTo>
                  <a:pt x="38" y="177"/>
                  <a:pt x="37" y="168"/>
                  <a:pt x="33" y="160"/>
                </a:cubicBezTo>
                <a:cubicBezTo>
                  <a:pt x="29" y="151"/>
                  <a:pt x="20" y="145"/>
                  <a:pt x="16" y="136"/>
                </a:cubicBezTo>
                <a:cubicBezTo>
                  <a:pt x="9" y="120"/>
                  <a:pt x="0" y="87"/>
                  <a:pt x="0" y="87"/>
                </a:cubicBezTo>
                <a:cubicBezTo>
                  <a:pt x="8" y="19"/>
                  <a:pt x="8" y="0"/>
                  <a:pt x="8" y="31"/>
                </a:cubicBezTo>
                <a:close/>
              </a:path>
            </a:pathLst>
          </a:custGeom>
          <a:solidFill>
            <a:schemeClr val="bg1"/>
          </a:solidFill>
          <a:ln w="9525">
            <a:noFill/>
            <a:round/>
            <a:headEnd/>
            <a:tailEnd/>
          </a:ln>
        </p:spPr>
        <p:txBody>
          <a:bodyPr/>
          <a:lstStyle/>
          <a:p>
            <a:endParaRPr lang="en-US"/>
          </a:p>
        </p:txBody>
      </p:sp>
      <p:sp>
        <p:nvSpPr>
          <p:cNvPr id="168970" name="Freeform 21"/>
          <p:cNvSpPr>
            <a:spLocks/>
          </p:cNvSpPr>
          <p:nvPr/>
        </p:nvSpPr>
        <p:spPr bwMode="auto">
          <a:xfrm>
            <a:off x="42863" y="4224338"/>
            <a:ext cx="833437" cy="809625"/>
          </a:xfrm>
          <a:custGeom>
            <a:avLst/>
            <a:gdLst>
              <a:gd name="T0" fmla="*/ 127 w 525"/>
              <a:gd name="T1" fmla="*/ 422 h 510"/>
              <a:gd name="T2" fmla="*/ 330 w 525"/>
              <a:gd name="T3" fmla="*/ 470 h 510"/>
              <a:gd name="T4" fmla="*/ 460 w 525"/>
              <a:gd name="T5" fmla="*/ 430 h 510"/>
              <a:gd name="T6" fmla="*/ 525 w 525"/>
              <a:gd name="T7" fmla="*/ 381 h 510"/>
              <a:gd name="T8" fmla="*/ 354 w 525"/>
              <a:gd name="T9" fmla="*/ 81 h 510"/>
              <a:gd name="T10" fmla="*/ 306 w 525"/>
              <a:gd name="T11" fmla="*/ 49 h 510"/>
              <a:gd name="T12" fmla="*/ 208 w 525"/>
              <a:gd name="T13" fmla="*/ 0 h 510"/>
              <a:gd name="T14" fmla="*/ 14 w 525"/>
              <a:gd name="T15" fmla="*/ 49 h 510"/>
              <a:gd name="T16" fmla="*/ 38 w 525"/>
              <a:gd name="T17" fmla="*/ 154 h 510"/>
              <a:gd name="T18" fmla="*/ 103 w 525"/>
              <a:gd name="T19" fmla="*/ 357 h 510"/>
              <a:gd name="T20" fmla="*/ 192 w 525"/>
              <a:gd name="T21" fmla="*/ 462 h 510"/>
              <a:gd name="T22" fmla="*/ 176 w 525"/>
              <a:gd name="T23" fmla="*/ 406 h 510"/>
              <a:gd name="T24" fmla="*/ 127 w 525"/>
              <a:gd name="T25" fmla="*/ 422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510"/>
              <a:gd name="T41" fmla="*/ 525 w 525"/>
              <a:gd name="T42" fmla="*/ 510 h 5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510">
                <a:moveTo>
                  <a:pt x="127" y="422"/>
                </a:moveTo>
                <a:cubicBezTo>
                  <a:pt x="197" y="432"/>
                  <a:pt x="261" y="457"/>
                  <a:pt x="330" y="470"/>
                </a:cubicBezTo>
                <a:cubicBezTo>
                  <a:pt x="399" y="460"/>
                  <a:pt x="402" y="448"/>
                  <a:pt x="460" y="430"/>
                </a:cubicBezTo>
                <a:cubicBezTo>
                  <a:pt x="514" y="393"/>
                  <a:pt x="494" y="410"/>
                  <a:pt x="525" y="381"/>
                </a:cubicBezTo>
                <a:cubicBezTo>
                  <a:pt x="498" y="254"/>
                  <a:pt x="454" y="165"/>
                  <a:pt x="354" y="81"/>
                </a:cubicBezTo>
                <a:cubicBezTo>
                  <a:pt x="315" y="48"/>
                  <a:pt x="348" y="63"/>
                  <a:pt x="306" y="49"/>
                </a:cubicBezTo>
                <a:cubicBezTo>
                  <a:pt x="275" y="28"/>
                  <a:pt x="240" y="20"/>
                  <a:pt x="208" y="0"/>
                </a:cubicBezTo>
                <a:cubicBezTo>
                  <a:pt x="139" y="8"/>
                  <a:pt x="79" y="27"/>
                  <a:pt x="14" y="49"/>
                </a:cubicBezTo>
                <a:cubicBezTo>
                  <a:pt x="0" y="85"/>
                  <a:pt x="26" y="117"/>
                  <a:pt x="38" y="154"/>
                </a:cubicBezTo>
                <a:cubicBezTo>
                  <a:pt x="61" y="222"/>
                  <a:pt x="75" y="290"/>
                  <a:pt x="103" y="357"/>
                </a:cubicBezTo>
                <a:cubicBezTo>
                  <a:pt x="122" y="402"/>
                  <a:pt x="143" y="446"/>
                  <a:pt x="192" y="462"/>
                </a:cubicBezTo>
                <a:cubicBezTo>
                  <a:pt x="238" y="510"/>
                  <a:pt x="181" y="420"/>
                  <a:pt x="176" y="406"/>
                </a:cubicBezTo>
                <a:cubicBezTo>
                  <a:pt x="144" y="426"/>
                  <a:pt x="161" y="422"/>
                  <a:pt x="127" y="422"/>
                </a:cubicBezTo>
                <a:close/>
              </a:path>
            </a:pathLst>
          </a:custGeom>
          <a:solidFill>
            <a:schemeClr val="bg1"/>
          </a:solidFill>
          <a:ln w="9525">
            <a:noFill/>
            <a:round/>
            <a:headEnd/>
            <a:tailEnd/>
          </a:ln>
        </p:spPr>
        <p:txBody>
          <a:bodyPr/>
          <a:lstStyle/>
          <a:p>
            <a:endParaRPr lang="en-US"/>
          </a:p>
        </p:txBody>
      </p:sp>
      <p:sp>
        <p:nvSpPr>
          <p:cNvPr id="168971" name="Freeform 22"/>
          <p:cNvSpPr>
            <a:spLocks/>
          </p:cNvSpPr>
          <p:nvPr/>
        </p:nvSpPr>
        <p:spPr bwMode="auto">
          <a:xfrm>
            <a:off x="4079875" y="4327525"/>
            <a:ext cx="1471613" cy="625475"/>
          </a:xfrm>
          <a:custGeom>
            <a:avLst/>
            <a:gdLst>
              <a:gd name="T0" fmla="*/ 42 w 927"/>
              <a:gd name="T1" fmla="*/ 146 h 357"/>
              <a:gd name="T2" fmla="*/ 67 w 927"/>
              <a:gd name="T3" fmla="*/ 40 h 357"/>
              <a:gd name="T4" fmla="*/ 75 w 927"/>
              <a:gd name="T5" fmla="*/ 16 h 357"/>
              <a:gd name="T6" fmla="*/ 123 w 927"/>
              <a:gd name="T7" fmla="*/ 0 h 357"/>
              <a:gd name="T8" fmla="*/ 326 w 927"/>
              <a:gd name="T9" fmla="*/ 24 h 357"/>
              <a:gd name="T10" fmla="*/ 448 w 927"/>
              <a:gd name="T11" fmla="*/ 122 h 357"/>
              <a:gd name="T12" fmla="*/ 472 w 927"/>
              <a:gd name="T13" fmla="*/ 138 h 357"/>
              <a:gd name="T14" fmla="*/ 521 w 927"/>
              <a:gd name="T15" fmla="*/ 154 h 357"/>
              <a:gd name="T16" fmla="*/ 854 w 927"/>
              <a:gd name="T17" fmla="*/ 178 h 357"/>
              <a:gd name="T18" fmla="*/ 927 w 927"/>
              <a:gd name="T19" fmla="*/ 219 h 357"/>
              <a:gd name="T20" fmla="*/ 829 w 927"/>
              <a:gd name="T21" fmla="*/ 316 h 357"/>
              <a:gd name="T22" fmla="*/ 724 w 927"/>
              <a:gd name="T23" fmla="*/ 357 h 357"/>
              <a:gd name="T24" fmla="*/ 407 w 927"/>
              <a:gd name="T25" fmla="*/ 284 h 357"/>
              <a:gd name="T26" fmla="*/ 50 w 927"/>
              <a:gd name="T27" fmla="*/ 195 h 357"/>
              <a:gd name="T28" fmla="*/ 34 w 927"/>
              <a:gd name="T29" fmla="*/ 97 h 357"/>
              <a:gd name="T30" fmla="*/ 118 w 927"/>
              <a:gd name="T31" fmla="*/ 106 h 357"/>
              <a:gd name="T32" fmla="*/ 70 w 927"/>
              <a:gd name="T33" fmla="*/ 106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7"/>
              <a:gd name="T52" fmla="*/ 0 h 357"/>
              <a:gd name="T53" fmla="*/ 927 w 927"/>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7" h="357">
                <a:moveTo>
                  <a:pt x="42" y="146"/>
                </a:moveTo>
                <a:cubicBezTo>
                  <a:pt x="30" y="111"/>
                  <a:pt x="40" y="67"/>
                  <a:pt x="67" y="40"/>
                </a:cubicBezTo>
                <a:cubicBezTo>
                  <a:pt x="70" y="32"/>
                  <a:pt x="68" y="21"/>
                  <a:pt x="75" y="16"/>
                </a:cubicBezTo>
                <a:cubicBezTo>
                  <a:pt x="89" y="6"/>
                  <a:pt x="123" y="0"/>
                  <a:pt x="123" y="0"/>
                </a:cubicBezTo>
                <a:cubicBezTo>
                  <a:pt x="198" y="4"/>
                  <a:pt x="258" y="1"/>
                  <a:pt x="326" y="24"/>
                </a:cubicBezTo>
                <a:cubicBezTo>
                  <a:pt x="355" y="69"/>
                  <a:pt x="402" y="98"/>
                  <a:pt x="448" y="122"/>
                </a:cubicBezTo>
                <a:cubicBezTo>
                  <a:pt x="457" y="126"/>
                  <a:pt x="463" y="134"/>
                  <a:pt x="472" y="138"/>
                </a:cubicBezTo>
                <a:cubicBezTo>
                  <a:pt x="488" y="145"/>
                  <a:pt x="521" y="154"/>
                  <a:pt x="521" y="154"/>
                </a:cubicBezTo>
                <a:cubicBezTo>
                  <a:pt x="635" y="131"/>
                  <a:pt x="742" y="164"/>
                  <a:pt x="854" y="178"/>
                </a:cubicBezTo>
                <a:cubicBezTo>
                  <a:pt x="902" y="146"/>
                  <a:pt x="911" y="175"/>
                  <a:pt x="927" y="219"/>
                </a:cubicBezTo>
                <a:cubicBezTo>
                  <a:pt x="904" y="280"/>
                  <a:pt x="895" y="295"/>
                  <a:pt x="829" y="316"/>
                </a:cubicBezTo>
                <a:cubicBezTo>
                  <a:pt x="795" y="338"/>
                  <a:pt x="762" y="344"/>
                  <a:pt x="724" y="357"/>
                </a:cubicBezTo>
                <a:cubicBezTo>
                  <a:pt x="620" y="332"/>
                  <a:pt x="513" y="301"/>
                  <a:pt x="407" y="284"/>
                </a:cubicBezTo>
                <a:cubicBezTo>
                  <a:pt x="292" y="246"/>
                  <a:pt x="171" y="208"/>
                  <a:pt x="50" y="195"/>
                </a:cubicBezTo>
                <a:cubicBezTo>
                  <a:pt x="38" y="157"/>
                  <a:pt x="0" y="131"/>
                  <a:pt x="34" y="97"/>
                </a:cubicBezTo>
                <a:lnTo>
                  <a:pt x="118" y="106"/>
                </a:lnTo>
                <a:lnTo>
                  <a:pt x="70" y="106"/>
                </a:lnTo>
              </a:path>
            </a:pathLst>
          </a:custGeom>
          <a:solidFill>
            <a:schemeClr val="bg1"/>
          </a:solidFill>
          <a:ln w="9525">
            <a:noFill/>
            <a:round/>
            <a:headEnd/>
            <a:tailEnd/>
          </a:ln>
        </p:spPr>
        <p:txBody>
          <a:bodyPr/>
          <a:lstStyle/>
          <a:p>
            <a:endParaRPr lang="en-US"/>
          </a:p>
        </p:txBody>
      </p:sp>
      <p:sp>
        <p:nvSpPr>
          <p:cNvPr id="168972" name="Freeform 23"/>
          <p:cNvSpPr>
            <a:spLocks/>
          </p:cNvSpPr>
          <p:nvPr/>
        </p:nvSpPr>
        <p:spPr bwMode="auto">
          <a:xfrm>
            <a:off x="7269163" y="2705100"/>
            <a:ext cx="1165225" cy="514350"/>
          </a:xfrm>
          <a:custGeom>
            <a:avLst/>
            <a:gdLst>
              <a:gd name="T0" fmla="*/ 370 w 734"/>
              <a:gd name="T1" fmla="*/ 316 h 324"/>
              <a:gd name="T2" fmla="*/ 443 w 734"/>
              <a:gd name="T3" fmla="*/ 243 h 324"/>
              <a:gd name="T4" fmla="*/ 491 w 734"/>
              <a:gd name="T5" fmla="*/ 162 h 324"/>
              <a:gd name="T6" fmla="*/ 524 w 734"/>
              <a:gd name="T7" fmla="*/ 170 h 324"/>
              <a:gd name="T8" fmla="*/ 556 w 734"/>
              <a:gd name="T9" fmla="*/ 138 h 324"/>
              <a:gd name="T10" fmla="*/ 581 w 734"/>
              <a:gd name="T11" fmla="*/ 129 h 324"/>
              <a:gd name="T12" fmla="*/ 613 w 734"/>
              <a:gd name="T13" fmla="*/ 138 h 324"/>
              <a:gd name="T14" fmla="*/ 678 w 734"/>
              <a:gd name="T15" fmla="*/ 154 h 324"/>
              <a:gd name="T16" fmla="*/ 694 w 734"/>
              <a:gd name="T17" fmla="*/ 32 h 324"/>
              <a:gd name="T18" fmla="*/ 646 w 734"/>
              <a:gd name="T19" fmla="*/ 48 h 324"/>
              <a:gd name="T20" fmla="*/ 621 w 734"/>
              <a:gd name="T21" fmla="*/ 56 h 324"/>
              <a:gd name="T22" fmla="*/ 329 w 734"/>
              <a:gd name="T23" fmla="*/ 0 h 324"/>
              <a:gd name="T24" fmla="*/ 21 w 734"/>
              <a:gd name="T25" fmla="*/ 40 h 324"/>
              <a:gd name="T26" fmla="*/ 45 w 734"/>
              <a:gd name="T27" fmla="*/ 194 h 324"/>
              <a:gd name="T28" fmla="*/ 86 w 734"/>
              <a:gd name="T29" fmla="*/ 284 h 324"/>
              <a:gd name="T30" fmla="*/ 354 w 734"/>
              <a:gd name="T31" fmla="*/ 324 h 324"/>
              <a:gd name="T32" fmla="*/ 370 w 734"/>
              <a:gd name="T33" fmla="*/ 316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
              <a:gd name="T52" fmla="*/ 0 h 324"/>
              <a:gd name="T53" fmla="*/ 734 w 734"/>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 h="324">
                <a:moveTo>
                  <a:pt x="370" y="316"/>
                </a:moveTo>
                <a:cubicBezTo>
                  <a:pt x="411" y="302"/>
                  <a:pt x="426" y="282"/>
                  <a:pt x="443" y="243"/>
                </a:cubicBezTo>
                <a:cubicBezTo>
                  <a:pt x="462" y="199"/>
                  <a:pt x="448" y="176"/>
                  <a:pt x="491" y="162"/>
                </a:cubicBezTo>
                <a:cubicBezTo>
                  <a:pt x="502" y="165"/>
                  <a:pt x="513" y="170"/>
                  <a:pt x="524" y="170"/>
                </a:cubicBezTo>
                <a:cubicBezTo>
                  <a:pt x="567" y="170"/>
                  <a:pt x="535" y="159"/>
                  <a:pt x="556" y="138"/>
                </a:cubicBezTo>
                <a:cubicBezTo>
                  <a:pt x="562" y="132"/>
                  <a:pt x="573" y="132"/>
                  <a:pt x="581" y="129"/>
                </a:cubicBezTo>
                <a:cubicBezTo>
                  <a:pt x="592" y="132"/>
                  <a:pt x="602" y="135"/>
                  <a:pt x="613" y="138"/>
                </a:cubicBezTo>
                <a:cubicBezTo>
                  <a:pt x="635" y="144"/>
                  <a:pt x="678" y="154"/>
                  <a:pt x="678" y="154"/>
                </a:cubicBezTo>
                <a:cubicBezTo>
                  <a:pt x="734" y="135"/>
                  <a:pt x="709" y="78"/>
                  <a:pt x="694" y="32"/>
                </a:cubicBezTo>
                <a:cubicBezTo>
                  <a:pt x="678" y="37"/>
                  <a:pt x="662" y="43"/>
                  <a:pt x="646" y="48"/>
                </a:cubicBezTo>
                <a:cubicBezTo>
                  <a:pt x="638" y="51"/>
                  <a:pt x="621" y="56"/>
                  <a:pt x="621" y="56"/>
                </a:cubicBezTo>
                <a:cubicBezTo>
                  <a:pt x="521" y="42"/>
                  <a:pt x="429" y="11"/>
                  <a:pt x="329" y="0"/>
                </a:cubicBezTo>
                <a:cubicBezTo>
                  <a:pt x="226" y="10"/>
                  <a:pt x="121" y="15"/>
                  <a:pt x="21" y="40"/>
                </a:cubicBezTo>
                <a:cubicBezTo>
                  <a:pt x="0" y="104"/>
                  <a:pt x="6" y="136"/>
                  <a:pt x="45" y="194"/>
                </a:cubicBezTo>
                <a:cubicBezTo>
                  <a:pt x="56" y="229"/>
                  <a:pt x="61" y="258"/>
                  <a:pt x="86" y="284"/>
                </a:cubicBezTo>
                <a:cubicBezTo>
                  <a:pt x="172" y="268"/>
                  <a:pt x="268" y="307"/>
                  <a:pt x="354" y="324"/>
                </a:cubicBezTo>
                <a:cubicBezTo>
                  <a:pt x="381" y="315"/>
                  <a:pt x="386" y="316"/>
                  <a:pt x="370" y="316"/>
                </a:cubicBezTo>
                <a:close/>
              </a:path>
            </a:pathLst>
          </a:custGeom>
          <a:solidFill>
            <a:schemeClr val="bg1"/>
          </a:solidFill>
          <a:ln w="9525">
            <a:noFill/>
            <a:round/>
            <a:headEnd/>
            <a:tailEnd/>
          </a:ln>
        </p:spPr>
        <p:txBody>
          <a:bodyPr/>
          <a:lstStyle/>
          <a:p>
            <a:endParaRPr lang="en-US"/>
          </a:p>
        </p:txBody>
      </p:sp>
      <p:pic>
        <p:nvPicPr>
          <p:cNvPr id="89113" name="Picture 25" descr="D:\home\twloessin\School\Maps\Four Early River Valley Civs B.gif"/>
          <p:cNvPicPr>
            <a:picLocks noChangeAspect="1" noChangeArrowheads="1"/>
          </p:cNvPicPr>
          <p:nvPr/>
        </p:nvPicPr>
        <p:blipFill>
          <a:blip r:embed="rId2" cstate="print"/>
          <a:srcRect/>
          <a:stretch>
            <a:fillRect/>
          </a:stretch>
        </p:blipFill>
        <p:spPr bwMode="auto">
          <a:xfrm>
            <a:off x="0" y="2286000"/>
            <a:ext cx="8686800" cy="3543300"/>
          </a:xfrm>
          <a:prstGeom prst="rect">
            <a:avLst/>
          </a:prstGeom>
          <a:noFill/>
          <a:ln w="9525">
            <a:noFill/>
            <a:miter lim="800000"/>
            <a:headEnd/>
            <a:tailEnd/>
          </a:ln>
        </p:spPr>
      </p:pic>
      <p:sp>
        <p:nvSpPr>
          <p:cNvPr id="168975" name="Freeform 26"/>
          <p:cNvSpPr>
            <a:spLocks/>
          </p:cNvSpPr>
          <p:nvPr/>
        </p:nvSpPr>
        <p:spPr bwMode="auto">
          <a:xfrm>
            <a:off x="7212013" y="2693988"/>
            <a:ext cx="660400" cy="268287"/>
          </a:xfrm>
          <a:custGeom>
            <a:avLst/>
            <a:gdLst>
              <a:gd name="T0" fmla="*/ 0 w 416"/>
              <a:gd name="T1" fmla="*/ 96 h 169"/>
              <a:gd name="T2" fmla="*/ 138 w 416"/>
              <a:gd name="T3" fmla="*/ 145 h 169"/>
              <a:gd name="T4" fmla="*/ 187 w 416"/>
              <a:gd name="T5" fmla="*/ 128 h 169"/>
              <a:gd name="T6" fmla="*/ 203 w 416"/>
              <a:gd name="T7" fmla="*/ 145 h 169"/>
              <a:gd name="T8" fmla="*/ 227 w 416"/>
              <a:gd name="T9" fmla="*/ 161 h 169"/>
              <a:gd name="T10" fmla="*/ 333 w 416"/>
              <a:gd name="T11" fmla="*/ 169 h 169"/>
              <a:gd name="T12" fmla="*/ 381 w 416"/>
              <a:gd name="T13" fmla="*/ 161 h 169"/>
              <a:gd name="T14" fmla="*/ 406 w 416"/>
              <a:gd name="T15" fmla="*/ 153 h 169"/>
              <a:gd name="T16" fmla="*/ 390 w 416"/>
              <a:gd name="T17" fmla="*/ 104 h 169"/>
              <a:gd name="T18" fmla="*/ 365 w 416"/>
              <a:gd name="T19" fmla="*/ 55 h 169"/>
              <a:gd name="T20" fmla="*/ 122 w 416"/>
              <a:gd name="T21" fmla="*/ 7 h 169"/>
              <a:gd name="T22" fmla="*/ 16 w 416"/>
              <a:gd name="T23" fmla="*/ 47 h 169"/>
              <a:gd name="T24" fmla="*/ 0 w 416"/>
              <a:gd name="T25" fmla="*/ 96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169"/>
              <a:gd name="T41" fmla="*/ 416 w 416"/>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169">
                <a:moveTo>
                  <a:pt x="0" y="96"/>
                </a:moveTo>
                <a:cubicBezTo>
                  <a:pt x="47" y="107"/>
                  <a:pt x="90" y="132"/>
                  <a:pt x="138" y="145"/>
                </a:cubicBezTo>
                <a:cubicBezTo>
                  <a:pt x="141" y="144"/>
                  <a:pt x="184" y="127"/>
                  <a:pt x="187" y="128"/>
                </a:cubicBezTo>
                <a:cubicBezTo>
                  <a:pt x="195" y="130"/>
                  <a:pt x="197" y="140"/>
                  <a:pt x="203" y="145"/>
                </a:cubicBezTo>
                <a:cubicBezTo>
                  <a:pt x="210" y="151"/>
                  <a:pt x="219" y="156"/>
                  <a:pt x="227" y="161"/>
                </a:cubicBezTo>
                <a:cubicBezTo>
                  <a:pt x="264" y="149"/>
                  <a:pt x="295" y="163"/>
                  <a:pt x="333" y="169"/>
                </a:cubicBezTo>
                <a:cubicBezTo>
                  <a:pt x="349" y="166"/>
                  <a:pt x="365" y="164"/>
                  <a:pt x="381" y="161"/>
                </a:cubicBezTo>
                <a:cubicBezTo>
                  <a:pt x="390" y="159"/>
                  <a:pt x="405" y="162"/>
                  <a:pt x="406" y="153"/>
                </a:cubicBezTo>
                <a:cubicBezTo>
                  <a:pt x="409" y="136"/>
                  <a:pt x="390" y="104"/>
                  <a:pt x="390" y="104"/>
                </a:cubicBezTo>
                <a:cubicBezTo>
                  <a:pt x="416" y="66"/>
                  <a:pt x="404" y="68"/>
                  <a:pt x="365" y="55"/>
                </a:cubicBezTo>
                <a:cubicBezTo>
                  <a:pt x="294" y="8"/>
                  <a:pt x="204" y="13"/>
                  <a:pt x="122" y="7"/>
                </a:cubicBezTo>
                <a:cubicBezTo>
                  <a:pt x="74" y="12"/>
                  <a:pt x="32" y="0"/>
                  <a:pt x="16" y="47"/>
                </a:cubicBezTo>
                <a:cubicBezTo>
                  <a:pt x="8" y="99"/>
                  <a:pt x="25" y="96"/>
                  <a:pt x="0" y="96"/>
                </a:cubicBezTo>
                <a:close/>
              </a:path>
            </a:pathLst>
          </a:custGeom>
          <a:solidFill>
            <a:schemeClr val="bg1"/>
          </a:solidFill>
          <a:ln w="9525">
            <a:noFill/>
            <a:round/>
            <a:headEnd/>
            <a:tailEnd/>
          </a:ln>
        </p:spPr>
        <p:txBody>
          <a:bodyPr/>
          <a:lstStyle/>
          <a:p>
            <a:endParaRPr lang="en-US"/>
          </a:p>
        </p:txBody>
      </p:sp>
      <p:sp>
        <p:nvSpPr>
          <p:cNvPr id="168976" name="Freeform 27"/>
          <p:cNvSpPr>
            <a:spLocks/>
          </p:cNvSpPr>
          <p:nvPr/>
        </p:nvSpPr>
        <p:spPr bwMode="auto">
          <a:xfrm>
            <a:off x="6921500" y="4056063"/>
            <a:ext cx="766763" cy="387350"/>
          </a:xfrm>
          <a:custGeom>
            <a:avLst/>
            <a:gdLst>
              <a:gd name="T0" fmla="*/ 353 w 483"/>
              <a:gd name="T1" fmla="*/ 228 h 244"/>
              <a:gd name="T2" fmla="*/ 483 w 483"/>
              <a:gd name="T3" fmla="*/ 163 h 244"/>
              <a:gd name="T4" fmla="*/ 459 w 483"/>
              <a:gd name="T5" fmla="*/ 65 h 244"/>
              <a:gd name="T6" fmla="*/ 410 w 483"/>
              <a:gd name="T7" fmla="*/ 41 h 244"/>
              <a:gd name="T8" fmla="*/ 224 w 483"/>
              <a:gd name="T9" fmla="*/ 25 h 244"/>
              <a:gd name="T10" fmla="*/ 183 w 483"/>
              <a:gd name="T11" fmla="*/ 33 h 244"/>
              <a:gd name="T12" fmla="*/ 118 w 483"/>
              <a:gd name="T13" fmla="*/ 49 h 244"/>
              <a:gd name="T14" fmla="*/ 86 w 483"/>
              <a:gd name="T15" fmla="*/ 41 h 244"/>
              <a:gd name="T16" fmla="*/ 37 w 483"/>
              <a:gd name="T17" fmla="*/ 57 h 244"/>
              <a:gd name="T18" fmla="*/ 29 w 483"/>
              <a:gd name="T19" fmla="*/ 195 h 244"/>
              <a:gd name="T20" fmla="*/ 37 w 483"/>
              <a:gd name="T21" fmla="*/ 220 h 244"/>
              <a:gd name="T22" fmla="*/ 86 w 483"/>
              <a:gd name="T23" fmla="*/ 236 h 244"/>
              <a:gd name="T24" fmla="*/ 110 w 483"/>
              <a:gd name="T25" fmla="*/ 244 h 244"/>
              <a:gd name="T26" fmla="*/ 426 w 483"/>
              <a:gd name="T27" fmla="*/ 203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244"/>
              <a:gd name="T44" fmla="*/ 483 w 483"/>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244">
                <a:moveTo>
                  <a:pt x="353" y="228"/>
                </a:moveTo>
                <a:cubicBezTo>
                  <a:pt x="399" y="213"/>
                  <a:pt x="443" y="190"/>
                  <a:pt x="483" y="163"/>
                </a:cubicBezTo>
                <a:cubicBezTo>
                  <a:pt x="474" y="135"/>
                  <a:pt x="472" y="89"/>
                  <a:pt x="459" y="65"/>
                </a:cubicBezTo>
                <a:cubicBezTo>
                  <a:pt x="452" y="52"/>
                  <a:pt x="422" y="45"/>
                  <a:pt x="410" y="41"/>
                </a:cubicBezTo>
                <a:cubicBezTo>
                  <a:pt x="349" y="0"/>
                  <a:pt x="306" y="20"/>
                  <a:pt x="224" y="25"/>
                </a:cubicBezTo>
                <a:cubicBezTo>
                  <a:pt x="210" y="28"/>
                  <a:pt x="197" y="30"/>
                  <a:pt x="183" y="33"/>
                </a:cubicBezTo>
                <a:cubicBezTo>
                  <a:pt x="161" y="38"/>
                  <a:pt x="118" y="49"/>
                  <a:pt x="118" y="49"/>
                </a:cubicBezTo>
                <a:cubicBezTo>
                  <a:pt x="107" y="46"/>
                  <a:pt x="97" y="40"/>
                  <a:pt x="86" y="41"/>
                </a:cubicBezTo>
                <a:cubicBezTo>
                  <a:pt x="69" y="43"/>
                  <a:pt x="37" y="57"/>
                  <a:pt x="37" y="57"/>
                </a:cubicBezTo>
                <a:cubicBezTo>
                  <a:pt x="0" y="97"/>
                  <a:pt x="18" y="146"/>
                  <a:pt x="29" y="195"/>
                </a:cubicBezTo>
                <a:cubicBezTo>
                  <a:pt x="31" y="204"/>
                  <a:pt x="30" y="215"/>
                  <a:pt x="37" y="220"/>
                </a:cubicBezTo>
                <a:cubicBezTo>
                  <a:pt x="51" y="230"/>
                  <a:pt x="70" y="231"/>
                  <a:pt x="86" y="236"/>
                </a:cubicBezTo>
                <a:cubicBezTo>
                  <a:pt x="94" y="239"/>
                  <a:pt x="110" y="244"/>
                  <a:pt x="110" y="244"/>
                </a:cubicBezTo>
                <a:cubicBezTo>
                  <a:pt x="218" y="234"/>
                  <a:pt x="318" y="203"/>
                  <a:pt x="426" y="203"/>
                </a:cubicBezTo>
              </a:path>
            </a:pathLst>
          </a:custGeom>
          <a:solidFill>
            <a:schemeClr val="bg1"/>
          </a:solidFill>
          <a:ln w="9525">
            <a:noFill/>
            <a:round/>
            <a:headEnd/>
            <a:tailEnd/>
          </a:ln>
        </p:spPr>
        <p:txBody>
          <a:bodyPr/>
          <a:lstStyle/>
          <a:p>
            <a:endParaRPr lang="en-US"/>
          </a:p>
        </p:txBody>
      </p:sp>
      <p:sp>
        <p:nvSpPr>
          <p:cNvPr id="168977" name="Freeform 29"/>
          <p:cNvSpPr>
            <a:spLocks/>
          </p:cNvSpPr>
          <p:nvPr/>
        </p:nvSpPr>
        <p:spPr bwMode="auto">
          <a:xfrm>
            <a:off x="4727575" y="4533900"/>
            <a:ext cx="836613" cy="303213"/>
          </a:xfrm>
          <a:custGeom>
            <a:avLst/>
            <a:gdLst>
              <a:gd name="T0" fmla="*/ 32 w 527"/>
              <a:gd name="T1" fmla="*/ 129 h 191"/>
              <a:gd name="T2" fmla="*/ 324 w 527"/>
              <a:gd name="T3" fmla="*/ 178 h 191"/>
              <a:gd name="T4" fmla="*/ 478 w 527"/>
              <a:gd name="T5" fmla="*/ 170 h 191"/>
              <a:gd name="T6" fmla="*/ 527 w 527"/>
              <a:gd name="T7" fmla="*/ 113 h 191"/>
              <a:gd name="T8" fmla="*/ 502 w 527"/>
              <a:gd name="T9" fmla="*/ 65 h 191"/>
              <a:gd name="T10" fmla="*/ 300 w 527"/>
              <a:gd name="T11" fmla="*/ 32 h 191"/>
              <a:gd name="T12" fmla="*/ 178 w 527"/>
              <a:gd name="T13" fmla="*/ 0 h 191"/>
              <a:gd name="T14" fmla="*/ 137 w 527"/>
              <a:gd name="T15" fmla="*/ 8 h 191"/>
              <a:gd name="T16" fmla="*/ 89 w 527"/>
              <a:gd name="T17" fmla="*/ 24 h 191"/>
              <a:gd name="T18" fmla="*/ 64 w 527"/>
              <a:gd name="T19" fmla="*/ 16 h 191"/>
              <a:gd name="T20" fmla="*/ 7 w 527"/>
              <a:gd name="T21" fmla="*/ 24 h 191"/>
              <a:gd name="T22" fmla="*/ 16 w 527"/>
              <a:gd name="T23" fmla="*/ 48 h 191"/>
              <a:gd name="T24" fmla="*/ 32 w 527"/>
              <a:gd name="T25" fmla="*/ 129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7"/>
              <a:gd name="T40" fmla="*/ 0 h 191"/>
              <a:gd name="T41" fmla="*/ 527 w 527"/>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7" h="191">
                <a:moveTo>
                  <a:pt x="32" y="129"/>
                </a:moveTo>
                <a:cubicBezTo>
                  <a:pt x="90" y="191"/>
                  <a:pt x="259" y="174"/>
                  <a:pt x="324" y="178"/>
                </a:cubicBezTo>
                <a:cubicBezTo>
                  <a:pt x="380" y="185"/>
                  <a:pt x="424" y="188"/>
                  <a:pt x="478" y="170"/>
                </a:cubicBezTo>
                <a:cubicBezTo>
                  <a:pt x="506" y="128"/>
                  <a:pt x="512" y="158"/>
                  <a:pt x="527" y="113"/>
                </a:cubicBezTo>
                <a:cubicBezTo>
                  <a:pt x="517" y="98"/>
                  <a:pt x="515" y="78"/>
                  <a:pt x="502" y="65"/>
                </a:cubicBezTo>
                <a:cubicBezTo>
                  <a:pt x="460" y="22"/>
                  <a:pt x="318" y="33"/>
                  <a:pt x="300" y="32"/>
                </a:cubicBezTo>
                <a:cubicBezTo>
                  <a:pt x="258" y="24"/>
                  <a:pt x="219" y="10"/>
                  <a:pt x="178" y="0"/>
                </a:cubicBezTo>
                <a:cubicBezTo>
                  <a:pt x="164" y="3"/>
                  <a:pt x="150" y="4"/>
                  <a:pt x="137" y="8"/>
                </a:cubicBezTo>
                <a:cubicBezTo>
                  <a:pt x="121" y="12"/>
                  <a:pt x="89" y="24"/>
                  <a:pt x="89" y="24"/>
                </a:cubicBezTo>
                <a:cubicBezTo>
                  <a:pt x="81" y="21"/>
                  <a:pt x="73" y="16"/>
                  <a:pt x="64" y="16"/>
                </a:cubicBezTo>
                <a:cubicBezTo>
                  <a:pt x="45" y="16"/>
                  <a:pt x="23" y="13"/>
                  <a:pt x="7" y="24"/>
                </a:cubicBezTo>
                <a:cubicBezTo>
                  <a:pt x="0" y="29"/>
                  <a:pt x="13" y="40"/>
                  <a:pt x="16" y="48"/>
                </a:cubicBezTo>
                <a:cubicBezTo>
                  <a:pt x="17" y="52"/>
                  <a:pt x="50" y="129"/>
                  <a:pt x="32" y="129"/>
                </a:cubicBezTo>
                <a:close/>
              </a:path>
            </a:pathLst>
          </a:custGeom>
          <a:solidFill>
            <a:schemeClr val="bg1"/>
          </a:solidFill>
          <a:ln w="9525">
            <a:noFill/>
            <a:round/>
            <a:headEnd/>
            <a:tailEnd/>
          </a:ln>
        </p:spPr>
        <p:txBody>
          <a:bodyPr/>
          <a:lstStyle/>
          <a:p>
            <a:endParaRPr lang="en-US"/>
          </a:p>
        </p:txBody>
      </p:sp>
      <p:sp>
        <p:nvSpPr>
          <p:cNvPr id="6149" name="Text Box 5"/>
          <p:cNvSpPr txBox="1">
            <a:spLocks noChangeArrowheads="1"/>
          </p:cNvSpPr>
          <p:nvPr/>
        </p:nvSpPr>
        <p:spPr bwMode="auto">
          <a:xfrm>
            <a:off x="2057400" y="381000"/>
            <a:ext cx="7086600" cy="396875"/>
          </a:xfrm>
          <a:prstGeom prst="rect">
            <a:avLst/>
          </a:prstGeom>
          <a:noFill/>
          <a:ln w="9525">
            <a:noFill/>
            <a:miter lim="800000"/>
            <a:headEnd/>
            <a:tailEnd/>
          </a:ln>
        </p:spPr>
        <p:txBody>
          <a:bodyPr>
            <a:spAutoFit/>
          </a:bodyPr>
          <a:lstStyle/>
          <a:p>
            <a:pPr>
              <a:buFontTx/>
              <a:buChar char="•"/>
            </a:pPr>
            <a:r>
              <a:rPr lang="en-US" sz="2000" b="0" u="none"/>
              <a:t> Sumerian Civilization - Tigris &amp; Euphrates Rivers (Mesopotamia)</a:t>
            </a:r>
          </a:p>
        </p:txBody>
      </p:sp>
      <p:sp>
        <p:nvSpPr>
          <p:cNvPr id="6150" name="Text Box 6"/>
          <p:cNvSpPr txBox="1">
            <a:spLocks noChangeArrowheads="1"/>
          </p:cNvSpPr>
          <p:nvPr/>
        </p:nvSpPr>
        <p:spPr bwMode="auto">
          <a:xfrm>
            <a:off x="2057400" y="762000"/>
            <a:ext cx="6645275" cy="396875"/>
          </a:xfrm>
          <a:prstGeom prst="rect">
            <a:avLst/>
          </a:prstGeom>
          <a:noFill/>
          <a:ln w="9525">
            <a:noFill/>
            <a:miter lim="800000"/>
            <a:headEnd/>
            <a:tailEnd/>
          </a:ln>
        </p:spPr>
        <p:txBody>
          <a:bodyPr>
            <a:spAutoFit/>
          </a:bodyPr>
          <a:lstStyle/>
          <a:p>
            <a:pPr>
              <a:buFontTx/>
              <a:buChar char="•"/>
            </a:pPr>
            <a:r>
              <a:rPr lang="en-US" sz="2000" b="0" u="none"/>
              <a:t> Egyptian Civilization - Nile River</a:t>
            </a:r>
          </a:p>
        </p:txBody>
      </p:sp>
      <p:sp>
        <p:nvSpPr>
          <p:cNvPr id="6151" name="Text Box 7"/>
          <p:cNvSpPr txBox="1">
            <a:spLocks noChangeArrowheads="1"/>
          </p:cNvSpPr>
          <p:nvPr/>
        </p:nvSpPr>
        <p:spPr bwMode="auto">
          <a:xfrm>
            <a:off x="2057400" y="1143000"/>
            <a:ext cx="6264275" cy="396875"/>
          </a:xfrm>
          <a:prstGeom prst="rect">
            <a:avLst/>
          </a:prstGeom>
          <a:noFill/>
          <a:ln w="9525">
            <a:noFill/>
            <a:miter lim="800000"/>
            <a:headEnd/>
            <a:tailEnd/>
          </a:ln>
        </p:spPr>
        <p:txBody>
          <a:bodyPr>
            <a:spAutoFit/>
          </a:bodyPr>
          <a:lstStyle/>
          <a:p>
            <a:pPr>
              <a:buFontTx/>
              <a:buChar char="•"/>
            </a:pPr>
            <a:r>
              <a:rPr lang="en-US" sz="2000" b="0" u="none"/>
              <a:t> Harappan Civilization - Indus River</a:t>
            </a:r>
          </a:p>
        </p:txBody>
      </p:sp>
      <p:sp>
        <p:nvSpPr>
          <p:cNvPr id="168981" name="Line 21"/>
          <p:cNvSpPr>
            <a:spLocks noChangeShapeType="1"/>
          </p:cNvSpPr>
          <p:nvPr/>
        </p:nvSpPr>
        <p:spPr bwMode="auto">
          <a:xfrm>
            <a:off x="5715000" y="1981200"/>
            <a:ext cx="2057400" cy="76200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113"/>
                                        </p:tgtEl>
                                        <p:attrNameLst>
                                          <p:attrName>style.visibility</p:attrName>
                                        </p:attrNameLst>
                                      </p:cBhvr>
                                      <p:to>
                                        <p:strVal val="visible"/>
                                      </p:to>
                                    </p:set>
                                    <p:anim calcmode="lin" valueType="num">
                                      <p:cBhvr additive="base">
                                        <p:cTn id="7" dur="500" fill="hold"/>
                                        <p:tgtEl>
                                          <p:spTgt spid="89113"/>
                                        </p:tgtEl>
                                        <p:attrNameLst>
                                          <p:attrName>ppt_x</p:attrName>
                                        </p:attrNameLst>
                                      </p:cBhvr>
                                      <p:tavLst>
                                        <p:tav tm="0">
                                          <p:val>
                                            <p:strVal val="0-#ppt_w/2"/>
                                          </p:val>
                                        </p:tav>
                                        <p:tav tm="100000">
                                          <p:val>
                                            <p:strVal val="#ppt_x"/>
                                          </p:val>
                                        </p:tav>
                                      </p:tavLst>
                                    </p:anim>
                                    <p:anim calcmode="lin" valueType="num">
                                      <p:cBhvr additive="base">
                                        <p:cTn id="8" dur="500" fill="hold"/>
                                        <p:tgtEl>
                                          <p:spTgt spid="891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75" fill="hold"/>
                                        <p:tgtEl>
                                          <p:spTgt spid="6149"/>
                                        </p:tgtEl>
                                        <p:attrNameLst>
                                          <p:attrName>ppt_x</p:attrName>
                                        </p:attrNameLst>
                                      </p:cBhvr>
                                      <p:tavLst>
                                        <p:tav tm="0">
                                          <p:val>
                                            <p:strVal val="#ppt_x"/>
                                          </p:val>
                                        </p:tav>
                                        <p:tav tm="100000">
                                          <p:val>
                                            <p:strVal val="#ppt_x"/>
                                          </p:val>
                                        </p:tav>
                                      </p:tavLst>
                                    </p:anim>
                                    <p:anim calcmode="lin" valueType="num">
                                      <p:cBhvr additive="base">
                                        <p:cTn id="14" dur="75"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lt">
                                    <p:tmPct val="100000"/>
                                  </p:iterate>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75" fill="hold"/>
                                        <p:tgtEl>
                                          <p:spTgt spid="6150"/>
                                        </p:tgtEl>
                                        <p:attrNameLst>
                                          <p:attrName>ppt_x</p:attrName>
                                        </p:attrNameLst>
                                      </p:cBhvr>
                                      <p:tavLst>
                                        <p:tav tm="0">
                                          <p:val>
                                            <p:strVal val="0-#ppt_w/2"/>
                                          </p:val>
                                        </p:tav>
                                        <p:tav tm="100000">
                                          <p:val>
                                            <p:strVal val="#ppt_x"/>
                                          </p:val>
                                        </p:tav>
                                      </p:tavLst>
                                    </p:anim>
                                    <p:anim calcmode="lin" valueType="num">
                                      <p:cBhvr additive="base">
                                        <p:cTn id="20" dur="75"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iterate type="lt">
                                    <p:tmPct val="100000"/>
                                  </p:iterate>
                                  <p:childTnLst>
                                    <p:set>
                                      <p:cBhvr>
                                        <p:cTn id="24" dur="1" fill="hold">
                                          <p:stCondLst>
                                            <p:cond delay="0"/>
                                          </p:stCondLst>
                                        </p:cTn>
                                        <p:tgtEl>
                                          <p:spTgt spid="6151"/>
                                        </p:tgtEl>
                                        <p:attrNameLst>
                                          <p:attrName>style.visibility</p:attrName>
                                        </p:attrNameLst>
                                      </p:cBhvr>
                                      <p:to>
                                        <p:strVal val="visible"/>
                                      </p:to>
                                    </p:set>
                                    <p:anim calcmode="lin" valueType="num">
                                      <p:cBhvr additive="base">
                                        <p:cTn id="25" dur="75" fill="hold"/>
                                        <p:tgtEl>
                                          <p:spTgt spid="6151"/>
                                        </p:tgtEl>
                                        <p:attrNameLst>
                                          <p:attrName>ppt_x</p:attrName>
                                        </p:attrNameLst>
                                      </p:cBhvr>
                                      <p:tavLst>
                                        <p:tav tm="0">
                                          <p:val>
                                            <p:strVal val="1+#ppt_w/2"/>
                                          </p:val>
                                        </p:tav>
                                        <p:tav tm="100000">
                                          <p:val>
                                            <p:strVal val="#ppt_x"/>
                                          </p:val>
                                        </p:tav>
                                      </p:tavLst>
                                    </p:anim>
                                    <p:anim calcmode="lin" valueType="num">
                                      <p:cBhvr additive="base">
                                        <p:cTn id="26" dur="75"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5126" name="Text Box 6"/>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5127" name="Text Box 7"/>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5128" name="Text Box 8"/>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dirty="0"/>
              <a:t>each city had its own government / rulers, warriors,  </a:t>
            </a:r>
          </a:p>
          <a:p>
            <a:pPr marL="457200" indent="-457200"/>
            <a:r>
              <a:rPr lang="en-US" sz="2000" b="0" u="none" dirty="0"/>
              <a:t>        it’s own patron god, and functioned like an independent country</a:t>
            </a:r>
          </a:p>
        </p:txBody>
      </p:sp>
      <p:sp>
        <p:nvSpPr>
          <p:cNvPr id="5129" name="Text Box 9"/>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5130" name="AutoShape 10"/>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p:spPr>
        <p:txBody>
          <a:bodyPr wrap="none" anchor="ctr"/>
          <a:lstStyle/>
          <a:p>
            <a:endParaRPr lang="en-US"/>
          </a:p>
        </p:txBody>
      </p:sp>
      <p:sp>
        <p:nvSpPr>
          <p:cNvPr id="5132" name="Text Box 12"/>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dirty="0"/>
              <a:t>D.  Examples include Sumerian cities of Ur, </a:t>
            </a:r>
            <a:r>
              <a:rPr lang="en-US" sz="2000" b="0" u="none" dirty="0" err="1"/>
              <a:t>Uruk</a:t>
            </a:r>
            <a:r>
              <a:rPr lang="en-US" sz="2000" b="0" u="none" dirty="0"/>
              <a:t>, Kish, </a:t>
            </a:r>
            <a:r>
              <a:rPr lang="en-US" sz="2000" b="0" u="none" dirty="0" err="1"/>
              <a:t>Lagesh</a:t>
            </a:r>
            <a:endParaRPr lang="en-US" sz="2000" b="0" u="none" dirty="0"/>
          </a:p>
        </p:txBody>
      </p:sp>
      <p:sp>
        <p:nvSpPr>
          <p:cNvPr id="5133" name="Text Box 13"/>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r>
              <a:rPr lang="en-US" sz="2000" b="0" u="none" dirty="0"/>
              <a:t>E.  At center of each city was the walled temple with a </a:t>
            </a:r>
            <a:r>
              <a:rPr lang="en-US" sz="2000" b="0" dirty="0">
                <a:solidFill>
                  <a:srgbClr val="CC3300"/>
                </a:solidFill>
              </a:rPr>
              <a:t>ziggurat</a:t>
            </a:r>
            <a:r>
              <a:rPr lang="en-US" sz="2000" b="0" u="none" dirty="0"/>
              <a:t> – a massive, tiered, pyramid-shaped structure.</a:t>
            </a:r>
          </a:p>
        </p:txBody>
      </p:sp>
      <p:pic>
        <p:nvPicPr>
          <p:cNvPr id="5134" name="Picture 14" descr="http://ragz-international.com/reconstruction_ur.gif"/>
          <p:cNvPicPr>
            <a:picLocks noChangeAspect="1" noChangeArrowheads="1"/>
          </p:cNvPicPr>
          <p:nvPr/>
        </p:nvPicPr>
        <p:blipFill>
          <a:blip r:embed="rId3" cstate="print"/>
          <a:srcRect/>
          <a:stretch>
            <a:fillRect/>
          </a:stretch>
        </p:blipFill>
        <p:spPr bwMode="auto">
          <a:xfrm>
            <a:off x="3276600" y="3429000"/>
            <a:ext cx="5600700" cy="3178175"/>
          </a:xfrm>
          <a:prstGeom prst="rect">
            <a:avLst/>
          </a:prstGeom>
          <a:noFill/>
          <a:ln w="9525">
            <a:noFill/>
            <a:miter lim="800000"/>
            <a:headEnd/>
            <a:tailEnd/>
          </a:ln>
        </p:spPr>
      </p:pic>
      <p:sp>
        <p:nvSpPr>
          <p:cNvPr id="8204" name="Text Box 15"/>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5136" name="Rectangle 16"/>
          <p:cNvSpPr>
            <a:spLocks noChangeArrowheads="1"/>
          </p:cNvSpPr>
          <p:nvPr/>
        </p:nvSpPr>
        <p:spPr bwMode="auto">
          <a:xfrm>
            <a:off x="7815263" y="1062038"/>
            <a:ext cx="1285875" cy="925512"/>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0-#ppt_w/2"/>
                                          </p:val>
                                        </p:tav>
                                        <p:tav tm="100000">
                                          <p:val>
                                            <p:strVal val="#ppt_x"/>
                                          </p:val>
                                        </p:tav>
                                      </p:tavLst>
                                    </p:anim>
                                    <p:anim calcmode="lin" valueType="num">
                                      <p:cBhvr additive="base">
                                        <p:cTn id="14"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additive="base">
                                        <p:cTn id="19" dur="500" fill="hold"/>
                                        <p:tgtEl>
                                          <p:spTgt spid="5128"/>
                                        </p:tgtEl>
                                        <p:attrNameLst>
                                          <p:attrName>ppt_x</p:attrName>
                                        </p:attrNameLst>
                                      </p:cBhvr>
                                      <p:tavLst>
                                        <p:tav tm="0">
                                          <p:val>
                                            <p:strVal val="0-#ppt_w/2"/>
                                          </p:val>
                                        </p:tav>
                                        <p:tav tm="100000">
                                          <p:val>
                                            <p:strVal val="#ppt_x"/>
                                          </p:val>
                                        </p:tav>
                                      </p:tavLst>
                                    </p:anim>
                                    <p:anim calcmode="lin" valueType="num">
                                      <p:cBhvr additive="base">
                                        <p:cTn id="20"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9"/>
                                        </p:tgtEl>
                                        <p:attrNameLst>
                                          <p:attrName>style.visibility</p:attrName>
                                        </p:attrNameLst>
                                      </p:cBhvr>
                                      <p:to>
                                        <p:strVal val="visible"/>
                                      </p:to>
                                    </p:set>
                                    <p:anim calcmode="lin" valueType="num">
                                      <p:cBhvr additive="base">
                                        <p:cTn id="25" dur="500" fill="hold"/>
                                        <p:tgtEl>
                                          <p:spTgt spid="5129"/>
                                        </p:tgtEl>
                                        <p:attrNameLst>
                                          <p:attrName>ppt_x</p:attrName>
                                        </p:attrNameLst>
                                      </p:cBhvr>
                                      <p:tavLst>
                                        <p:tav tm="0">
                                          <p:val>
                                            <p:strVal val="0-#ppt_w/2"/>
                                          </p:val>
                                        </p:tav>
                                        <p:tav tm="100000">
                                          <p:val>
                                            <p:strVal val="#ppt_x"/>
                                          </p:val>
                                        </p:tav>
                                      </p:tavLst>
                                    </p:anim>
                                    <p:anim calcmode="lin" valueType="num">
                                      <p:cBhvr additive="base">
                                        <p:cTn id="26"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0-#ppt_w/2"/>
                                          </p:val>
                                        </p:tav>
                                        <p:tav tm="100000">
                                          <p:val>
                                            <p:strVal val="#ppt_x"/>
                                          </p:val>
                                        </p:tav>
                                      </p:tavLst>
                                    </p:anim>
                                    <p:anim calcmode="lin" valueType="num">
                                      <p:cBhvr additive="base">
                                        <p:cTn id="32"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 calcmode="lin" valueType="num">
                                      <p:cBhvr additive="base">
                                        <p:cTn id="37" dur="500" fill="hold"/>
                                        <p:tgtEl>
                                          <p:spTgt spid="5136"/>
                                        </p:tgtEl>
                                        <p:attrNameLst>
                                          <p:attrName>ppt_x</p:attrName>
                                        </p:attrNameLst>
                                      </p:cBhvr>
                                      <p:tavLst>
                                        <p:tav tm="0">
                                          <p:val>
                                            <p:strVal val="0-#ppt_w/2"/>
                                          </p:val>
                                        </p:tav>
                                        <p:tav tm="100000">
                                          <p:val>
                                            <p:strVal val="#ppt_x"/>
                                          </p:val>
                                        </p:tav>
                                      </p:tavLst>
                                    </p:anim>
                                    <p:anim calcmode="lin" valueType="num">
                                      <p:cBhvr additive="base">
                                        <p:cTn id="38"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32"/>
                                        </p:tgtEl>
                                        <p:attrNameLst>
                                          <p:attrName>style.visibility</p:attrName>
                                        </p:attrNameLst>
                                      </p:cBhvr>
                                      <p:to>
                                        <p:strVal val="visible"/>
                                      </p:to>
                                    </p:set>
                                    <p:anim calcmode="lin" valueType="num">
                                      <p:cBhvr additive="base">
                                        <p:cTn id="43" dur="500" fill="hold"/>
                                        <p:tgtEl>
                                          <p:spTgt spid="5132"/>
                                        </p:tgtEl>
                                        <p:attrNameLst>
                                          <p:attrName>ppt_x</p:attrName>
                                        </p:attrNameLst>
                                      </p:cBhvr>
                                      <p:tavLst>
                                        <p:tav tm="0">
                                          <p:val>
                                            <p:strVal val="0-#ppt_w/2"/>
                                          </p:val>
                                        </p:tav>
                                        <p:tav tm="100000">
                                          <p:val>
                                            <p:strVal val="#ppt_x"/>
                                          </p:val>
                                        </p:tav>
                                      </p:tavLst>
                                    </p:anim>
                                    <p:anim calcmode="lin" valueType="num">
                                      <p:cBhvr additive="base">
                                        <p:cTn id="44"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33"/>
                                        </p:tgtEl>
                                        <p:attrNameLst>
                                          <p:attrName>style.visibility</p:attrName>
                                        </p:attrNameLst>
                                      </p:cBhvr>
                                      <p:to>
                                        <p:strVal val="visible"/>
                                      </p:to>
                                    </p:set>
                                    <p:anim calcmode="lin" valueType="num">
                                      <p:cBhvr additive="base">
                                        <p:cTn id="49" dur="500" fill="hold"/>
                                        <p:tgtEl>
                                          <p:spTgt spid="5133"/>
                                        </p:tgtEl>
                                        <p:attrNameLst>
                                          <p:attrName>ppt_x</p:attrName>
                                        </p:attrNameLst>
                                      </p:cBhvr>
                                      <p:tavLst>
                                        <p:tav tm="0">
                                          <p:val>
                                            <p:strVal val="0-#ppt_w/2"/>
                                          </p:val>
                                        </p:tav>
                                        <p:tav tm="100000">
                                          <p:val>
                                            <p:strVal val="#ppt_x"/>
                                          </p:val>
                                        </p:tav>
                                      </p:tavLst>
                                    </p:anim>
                                    <p:anim calcmode="lin" valueType="num">
                                      <p:cBhvr additive="base">
                                        <p:cTn id="50"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5134"/>
                                        </p:tgtEl>
                                        <p:attrNameLst>
                                          <p:attrName>style.visibility</p:attrName>
                                        </p:attrNameLst>
                                      </p:cBhvr>
                                      <p:to>
                                        <p:strVal val="visible"/>
                                      </p:to>
                                    </p:set>
                                    <p:animEffect transition="in" filter="box(in)">
                                      <p:cBhvr>
                                        <p:cTn id="55"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utoUpdateAnimBg="0"/>
      <p:bldP spid="5127" grpId="0" autoUpdateAnimBg="0"/>
      <p:bldP spid="5128" grpId="0" autoUpdateAnimBg="0"/>
      <p:bldP spid="5129" grpId="0" autoUpdateAnimBg="0"/>
      <p:bldP spid="5130" grpId="0" animBg="1"/>
      <p:bldP spid="5132" grpId="0" autoUpdateAnimBg="0"/>
      <p:bldP spid="5133" grpId="0" autoUpdateAnimBg="0"/>
      <p:bldP spid="5136"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12725" y="0"/>
            <a:ext cx="8702675" cy="884238"/>
          </a:xfrm>
          <a:prstGeom prst="rect">
            <a:avLst/>
          </a:prstGeom>
          <a:noFill/>
          <a:ln w="9525">
            <a:noFill/>
            <a:miter lim="800000"/>
            <a:headEnd/>
            <a:tailEnd/>
          </a:ln>
        </p:spPr>
        <p:txBody>
          <a:bodyPr>
            <a:spAutoFit/>
          </a:bodyPr>
          <a:lstStyle/>
          <a:p>
            <a:r>
              <a:rPr lang="en-US" sz="2400" b="0"/>
              <a:t>Chapter 2</a:t>
            </a:r>
            <a:r>
              <a:rPr lang="en-US" sz="2400" b="0" u="none"/>
              <a:t>:    </a:t>
            </a:r>
            <a:r>
              <a:rPr lang="en-US" sz="1600" b="0" i="1" u="none">
                <a:solidFill>
                  <a:srgbClr val="800080"/>
                </a:solidFill>
              </a:rPr>
              <a:t>(See your Packet, p.    )</a:t>
            </a:r>
            <a:endParaRPr lang="en-US" sz="2400" b="0" u="none"/>
          </a:p>
          <a:p>
            <a:r>
              <a:rPr lang="en-US" sz="2400" b="0" u="none"/>
              <a:t>          </a:t>
            </a:r>
            <a:r>
              <a:rPr lang="en-US" sz="2800" u="none"/>
              <a:t>“The Four Early River Valley Civilizations”</a:t>
            </a:r>
          </a:p>
        </p:txBody>
      </p:sp>
      <p:sp>
        <p:nvSpPr>
          <p:cNvPr id="78851" name="Text Box 3"/>
          <p:cNvSpPr txBox="1">
            <a:spLocks noChangeArrowheads="1"/>
          </p:cNvSpPr>
          <p:nvPr/>
        </p:nvSpPr>
        <p:spPr bwMode="auto">
          <a:xfrm>
            <a:off x="304800" y="762000"/>
            <a:ext cx="8626475" cy="701675"/>
          </a:xfrm>
          <a:prstGeom prst="rect">
            <a:avLst/>
          </a:prstGeom>
          <a:noFill/>
          <a:ln w="9525">
            <a:noFill/>
            <a:miter lim="800000"/>
            <a:headEnd/>
            <a:tailEnd/>
          </a:ln>
        </p:spPr>
        <p:txBody>
          <a:bodyPr>
            <a:spAutoFit/>
          </a:bodyPr>
          <a:lstStyle/>
          <a:p>
            <a:pPr algn="ctr">
              <a:buFontTx/>
              <a:buChar char="•"/>
            </a:pPr>
            <a:r>
              <a:rPr lang="en-US" sz="2000" b="0" u="none"/>
              <a:t> Mesopotamia [Sumer] (Tigris &amp; Euphrates Rivers)</a:t>
            </a:r>
          </a:p>
          <a:p>
            <a:pPr algn="ctr">
              <a:buFontTx/>
              <a:buChar char="•"/>
            </a:pPr>
            <a:r>
              <a:rPr lang="en-US" sz="2000" b="0" u="none"/>
              <a:t> Egypt  (Nile River)</a:t>
            </a:r>
          </a:p>
        </p:txBody>
      </p:sp>
      <p:sp>
        <p:nvSpPr>
          <p:cNvPr id="78852" name="Text Box 4"/>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78853" name="Text Box 5"/>
          <p:cNvSpPr txBox="1">
            <a:spLocks noChangeArrowheads="1"/>
          </p:cNvSpPr>
          <p:nvPr/>
        </p:nvSpPr>
        <p:spPr bwMode="auto">
          <a:xfrm>
            <a:off x="2209800" y="5791200"/>
            <a:ext cx="4664075" cy="701675"/>
          </a:xfrm>
          <a:prstGeom prst="rect">
            <a:avLst/>
          </a:prstGeom>
          <a:noFill/>
          <a:ln w="9525">
            <a:noFill/>
            <a:miter lim="800000"/>
            <a:headEnd/>
            <a:tailEnd/>
          </a:ln>
        </p:spPr>
        <p:txBody>
          <a:bodyPr>
            <a:spAutoFit/>
          </a:bodyPr>
          <a:lstStyle/>
          <a:p>
            <a:pPr algn="ctr"/>
            <a:r>
              <a:rPr lang="en-US" sz="4000" b="0" u="none">
                <a:solidFill>
                  <a:schemeClr val="bg1"/>
                </a:solidFill>
                <a:latin typeface="Akbar" pitchFamily="2" charset="0"/>
              </a:rPr>
              <a:t>ENTER</a:t>
            </a:r>
          </a:p>
        </p:txBody>
      </p:sp>
      <p:sp>
        <p:nvSpPr>
          <p:cNvPr id="78854" name="Text Box 6"/>
          <p:cNvSpPr txBox="1">
            <a:spLocks noChangeArrowheads="1"/>
          </p:cNvSpPr>
          <p:nvPr/>
        </p:nvSpPr>
        <p:spPr bwMode="auto">
          <a:xfrm>
            <a:off x="533400" y="1371600"/>
            <a:ext cx="8093075" cy="396875"/>
          </a:xfrm>
          <a:prstGeom prst="rect">
            <a:avLst/>
          </a:prstGeom>
          <a:noFill/>
          <a:ln w="9525">
            <a:noFill/>
            <a:miter lim="800000"/>
            <a:headEnd/>
            <a:tailEnd/>
          </a:ln>
        </p:spPr>
        <p:txBody>
          <a:bodyPr>
            <a:spAutoFit/>
          </a:bodyPr>
          <a:lstStyle/>
          <a:p>
            <a:pPr algn="ctr">
              <a:buFontTx/>
              <a:buChar char="•"/>
            </a:pPr>
            <a:r>
              <a:rPr lang="en-US" sz="2000" b="0" u="none"/>
              <a:t> Indus Valley (Indus River)</a:t>
            </a:r>
          </a:p>
        </p:txBody>
      </p:sp>
      <p:sp>
        <p:nvSpPr>
          <p:cNvPr id="78855" name="Text Box 11"/>
          <p:cNvSpPr txBox="1">
            <a:spLocks noChangeArrowheads="1"/>
          </p:cNvSpPr>
          <p:nvPr/>
        </p:nvSpPr>
        <p:spPr bwMode="auto">
          <a:xfrm>
            <a:off x="685800" y="1676400"/>
            <a:ext cx="8093075" cy="396875"/>
          </a:xfrm>
          <a:prstGeom prst="rect">
            <a:avLst/>
          </a:prstGeom>
          <a:noFill/>
          <a:ln w="9525">
            <a:noFill/>
            <a:miter lim="800000"/>
            <a:headEnd/>
            <a:tailEnd/>
          </a:ln>
        </p:spPr>
        <p:txBody>
          <a:bodyPr>
            <a:spAutoFit/>
          </a:bodyPr>
          <a:lstStyle/>
          <a:p>
            <a:pPr algn="ctr">
              <a:buFontTx/>
              <a:buChar char="•"/>
            </a:pPr>
            <a:r>
              <a:rPr lang="en-US" sz="2000" u="none">
                <a:solidFill>
                  <a:srgbClr val="FF0000"/>
                </a:solidFill>
              </a:rPr>
              <a:t> Ancient China (Huang He River)</a:t>
            </a:r>
          </a:p>
        </p:txBody>
      </p:sp>
      <p:pic>
        <p:nvPicPr>
          <p:cNvPr id="78856" name="Picture 14" descr="D:\home\twloessin\My Pictures\china\Boat on Huang.jpg"/>
          <p:cNvPicPr>
            <a:picLocks noChangeAspect="1" noChangeArrowheads="1"/>
          </p:cNvPicPr>
          <p:nvPr/>
        </p:nvPicPr>
        <p:blipFill>
          <a:blip r:embed="rId2" cstate="print"/>
          <a:srcRect/>
          <a:stretch>
            <a:fillRect/>
          </a:stretch>
        </p:blipFill>
        <p:spPr bwMode="auto">
          <a:xfrm>
            <a:off x="3200400" y="2209800"/>
            <a:ext cx="3035300" cy="3690938"/>
          </a:xfrm>
          <a:prstGeom prst="rect">
            <a:avLst/>
          </a:prstGeom>
          <a:noFill/>
          <a:ln w="9525">
            <a:noFill/>
            <a:miter lim="800000"/>
            <a:headEnd/>
            <a:tailEnd/>
          </a:ln>
        </p:spPr>
      </p:pic>
      <p:sp>
        <p:nvSpPr>
          <p:cNvPr id="78857" name="Text Box 15"/>
          <p:cNvSpPr txBox="1">
            <a:spLocks noChangeArrowheads="1"/>
          </p:cNvSpPr>
          <p:nvPr/>
        </p:nvSpPr>
        <p:spPr bwMode="auto">
          <a:xfrm>
            <a:off x="3200400" y="5791200"/>
            <a:ext cx="3292475" cy="304800"/>
          </a:xfrm>
          <a:prstGeom prst="rect">
            <a:avLst/>
          </a:prstGeom>
          <a:noFill/>
          <a:ln w="9525">
            <a:noFill/>
            <a:miter lim="800000"/>
            <a:headEnd/>
            <a:tailEnd/>
          </a:ln>
        </p:spPr>
        <p:txBody>
          <a:bodyPr>
            <a:spAutoFit/>
          </a:bodyPr>
          <a:lstStyle/>
          <a:p>
            <a:r>
              <a:rPr lang="en-US" sz="1400" b="0" u="none">
                <a:solidFill>
                  <a:srgbClr val="333399"/>
                </a:solidFill>
              </a:rPr>
              <a:t>A Chinese junk on the Huang He today.</a:t>
            </a:r>
          </a:p>
        </p:txBody>
      </p:sp>
      <p:sp>
        <p:nvSpPr>
          <p:cNvPr id="98321" name="Text Box 17"/>
          <p:cNvSpPr txBox="1">
            <a:spLocks noChangeArrowheads="1"/>
          </p:cNvSpPr>
          <p:nvPr/>
        </p:nvSpPr>
        <p:spPr bwMode="auto">
          <a:xfrm>
            <a:off x="1371600" y="6057900"/>
            <a:ext cx="6400800" cy="641350"/>
          </a:xfrm>
          <a:prstGeom prst="rect">
            <a:avLst/>
          </a:prstGeom>
          <a:noFill/>
          <a:ln w="9525">
            <a:noFill/>
            <a:miter lim="800000"/>
            <a:headEnd/>
            <a:tailEnd/>
          </a:ln>
        </p:spPr>
        <p:txBody>
          <a:bodyPr>
            <a:spAutoFit/>
          </a:bodyPr>
          <a:lstStyle/>
          <a:p>
            <a:pPr algn="ctr"/>
            <a:r>
              <a:rPr lang="en-US" b="0" u="none">
                <a:solidFill>
                  <a:srgbClr val="333399"/>
                </a:solidFill>
              </a:rPr>
              <a:t>An artist visualizes what the ancient Chinese village of Banpo </a:t>
            </a:r>
          </a:p>
          <a:p>
            <a:pPr algn="ctr"/>
            <a:r>
              <a:rPr lang="en-US" b="0" u="none">
                <a:solidFill>
                  <a:srgbClr val="333399"/>
                </a:solidFill>
              </a:rPr>
              <a:t>on the Huang He may have looked like over 4,000 years ago.</a:t>
            </a:r>
          </a:p>
        </p:txBody>
      </p:sp>
      <p:pic>
        <p:nvPicPr>
          <p:cNvPr id="78859" name="Picture 18" descr="http://www.chinapage.com/bridge/yangzi-bridge2.jpg"/>
          <p:cNvPicPr>
            <a:picLocks noChangeAspect="1" noChangeArrowheads="1"/>
          </p:cNvPicPr>
          <p:nvPr/>
        </p:nvPicPr>
        <p:blipFill>
          <a:blip r:embed="rId3" cstate="print"/>
          <a:srcRect/>
          <a:stretch>
            <a:fillRect/>
          </a:stretch>
        </p:blipFill>
        <p:spPr bwMode="auto">
          <a:xfrm>
            <a:off x="0" y="3276600"/>
            <a:ext cx="3276600" cy="1928813"/>
          </a:xfrm>
          <a:prstGeom prst="rect">
            <a:avLst/>
          </a:prstGeom>
          <a:noFill/>
          <a:ln w="9525">
            <a:noFill/>
            <a:miter lim="800000"/>
            <a:headEnd/>
            <a:tailEnd/>
          </a:ln>
        </p:spPr>
      </p:pic>
      <p:pic>
        <p:nvPicPr>
          <p:cNvPr id="78860" name="Picture 19" descr="http://www.chinapage.com/bridge/yangzi-bridge1.jpg"/>
          <p:cNvPicPr>
            <a:picLocks noChangeAspect="1" noChangeArrowheads="1"/>
          </p:cNvPicPr>
          <p:nvPr/>
        </p:nvPicPr>
        <p:blipFill>
          <a:blip r:embed="rId4" cstate="print"/>
          <a:srcRect/>
          <a:stretch>
            <a:fillRect/>
          </a:stretch>
        </p:blipFill>
        <p:spPr bwMode="auto">
          <a:xfrm>
            <a:off x="6096000" y="3276600"/>
            <a:ext cx="3048000" cy="1911350"/>
          </a:xfrm>
          <a:prstGeom prst="rect">
            <a:avLst/>
          </a:prstGeom>
          <a:noFill/>
          <a:ln w="9525">
            <a:noFill/>
            <a:miter lim="800000"/>
            <a:headEnd/>
            <a:tailEnd/>
          </a:ln>
        </p:spPr>
      </p:pic>
      <p:pic>
        <p:nvPicPr>
          <p:cNvPr id="98324" name="Picture 20" descr="D:\home\twloessin\My Pictures\china\Ancient Chinese village of Banpo.jpg"/>
          <p:cNvPicPr>
            <a:picLocks noChangeAspect="1" noChangeArrowheads="1"/>
          </p:cNvPicPr>
          <p:nvPr/>
        </p:nvPicPr>
        <p:blipFill>
          <a:blip r:embed="rId5" cstate="print"/>
          <a:srcRect/>
          <a:stretch>
            <a:fillRect/>
          </a:stretch>
        </p:blipFill>
        <p:spPr bwMode="auto">
          <a:xfrm>
            <a:off x="0" y="2209800"/>
            <a:ext cx="9144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8324"/>
                                        </p:tgtEl>
                                        <p:attrNameLst>
                                          <p:attrName>style.visibility</p:attrName>
                                        </p:attrNameLst>
                                      </p:cBhvr>
                                      <p:to>
                                        <p:strVal val="visible"/>
                                      </p:to>
                                    </p:set>
                                    <p:anim calcmode="lin" valueType="num">
                                      <p:cBhvr additive="base">
                                        <p:cTn id="7" dur="500" fill="hold"/>
                                        <p:tgtEl>
                                          <p:spTgt spid="98324"/>
                                        </p:tgtEl>
                                        <p:attrNameLst>
                                          <p:attrName>ppt_x</p:attrName>
                                        </p:attrNameLst>
                                      </p:cBhvr>
                                      <p:tavLst>
                                        <p:tav tm="0">
                                          <p:val>
                                            <p:strVal val="0-#ppt_w/2"/>
                                          </p:val>
                                        </p:tav>
                                        <p:tav tm="100000">
                                          <p:val>
                                            <p:strVal val="#ppt_x"/>
                                          </p:val>
                                        </p:tav>
                                      </p:tavLst>
                                    </p:anim>
                                    <p:anim calcmode="lin" valueType="num">
                                      <p:cBhvr additive="base">
                                        <p:cTn id="8" dur="500" fill="hold"/>
                                        <p:tgtEl>
                                          <p:spTgt spid="983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21"/>
                                        </p:tgtEl>
                                        <p:attrNameLst>
                                          <p:attrName>style.visibility</p:attrName>
                                        </p:attrNameLst>
                                      </p:cBhvr>
                                      <p:to>
                                        <p:strVal val="visible"/>
                                      </p:to>
                                    </p:set>
                                    <p:anim calcmode="lin" valueType="num">
                                      <p:cBhvr additive="base">
                                        <p:cTn id="13" dur="500" fill="hold"/>
                                        <p:tgtEl>
                                          <p:spTgt spid="98321"/>
                                        </p:tgtEl>
                                        <p:attrNameLst>
                                          <p:attrName>ppt_x</p:attrName>
                                        </p:attrNameLst>
                                      </p:cBhvr>
                                      <p:tavLst>
                                        <p:tav tm="0">
                                          <p:val>
                                            <p:strVal val="0-#ppt_w/2"/>
                                          </p:val>
                                        </p:tav>
                                        <p:tav tm="100000">
                                          <p:val>
                                            <p:strVal val="#ppt_x"/>
                                          </p:val>
                                        </p:tav>
                                      </p:tavLst>
                                    </p:anim>
                                    <p:anim calcmode="lin" valueType="num">
                                      <p:cBhvr additive="base">
                                        <p:cTn id="14" dur="500" fill="hold"/>
                                        <p:tgtEl>
                                          <p:spTgt spid="98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1"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17" name="Picture 217" descr="http://www.chinapage.com/word/love.jpg"/>
          <p:cNvPicPr>
            <a:picLocks noChangeAspect="1" noChangeArrowheads="1"/>
          </p:cNvPicPr>
          <p:nvPr/>
        </p:nvPicPr>
        <p:blipFill>
          <a:blip r:embed="rId3" cstate="print"/>
          <a:srcRect/>
          <a:stretch>
            <a:fillRect/>
          </a:stretch>
        </p:blipFill>
        <p:spPr bwMode="auto">
          <a:xfrm>
            <a:off x="2895600" y="5410200"/>
            <a:ext cx="1690688" cy="1524000"/>
          </a:xfrm>
          <a:prstGeom prst="rect">
            <a:avLst/>
          </a:prstGeom>
          <a:noFill/>
          <a:ln w="9525">
            <a:noFill/>
            <a:miter lim="800000"/>
            <a:headEnd/>
            <a:tailEnd/>
          </a:ln>
        </p:spPr>
      </p:pic>
      <p:sp>
        <p:nvSpPr>
          <p:cNvPr id="51422" name="Text Box 222"/>
          <p:cNvSpPr txBox="1">
            <a:spLocks noChangeArrowheads="1"/>
          </p:cNvSpPr>
          <p:nvPr/>
        </p:nvSpPr>
        <p:spPr bwMode="auto">
          <a:xfrm>
            <a:off x="3276600" y="6477000"/>
            <a:ext cx="930275" cy="366713"/>
          </a:xfrm>
          <a:prstGeom prst="rect">
            <a:avLst/>
          </a:prstGeom>
          <a:noFill/>
          <a:ln w="9525">
            <a:noFill/>
            <a:miter lim="800000"/>
            <a:headEnd/>
            <a:tailEnd/>
          </a:ln>
        </p:spPr>
        <p:txBody>
          <a:bodyPr>
            <a:spAutoFit/>
          </a:bodyPr>
          <a:lstStyle/>
          <a:p>
            <a:r>
              <a:rPr lang="en-US">
                <a:solidFill>
                  <a:schemeClr val="bg1"/>
                </a:solidFill>
              </a:rPr>
              <a:t>LOVE</a:t>
            </a:r>
          </a:p>
        </p:txBody>
      </p:sp>
      <p:pic>
        <p:nvPicPr>
          <p:cNvPr id="51429" name="Picture 229" descr="http://www.chinapage.com/word/fu02.gif"/>
          <p:cNvPicPr>
            <a:picLocks noChangeAspect="1" noChangeArrowheads="1"/>
          </p:cNvPicPr>
          <p:nvPr/>
        </p:nvPicPr>
        <p:blipFill>
          <a:blip r:embed="rId4" cstate="print"/>
          <a:srcRect/>
          <a:stretch>
            <a:fillRect/>
          </a:stretch>
        </p:blipFill>
        <p:spPr bwMode="auto">
          <a:xfrm>
            <a:off x="6248400" y="5334000"/>
            <a:ext cx="1295400" cy="1295400"/>
          </a:xfrm>
          <a:prstGeom prst="rect">
            <a:avLst/>
          </a:prstGeom>
          <a:noFill/>
          <a:ln w="9525">
            <a:noFill/>
            <a:miter lim="800000"/>
            <a:headEnd/>
            <a:tailEnd/>
          </a:ln>
        </p:spPr>
      </p:pic>
      <p:sp>
        <p:nvSpPr>
          <p:cNvPr id="51432" name="Text Box 232"/>
          <p:cNvSpPr txBox="1">
            <a:spLocks noChangeArrowheads="1"/>
          </p:cNvSpPr>
          <p:nvPr/>
        </p:nvSpPr>
        <p:spPr bwMode="auto">
          <a:xfrm>
            <a:off x="6477000" y="6477000"/>
            <a:ext cx="930275" cy="366713"/>
          </a:xfrm>
          <a:prstGeom prst="rect">
            <a:avLst/>
          </a:prstGeom>
          <a:noFill/>
          <a:ln w="9525">
            <a:noFill/>
            <a:miter lim="800000"/>
            <a:headEnd/>
            <a:tailEnd/>
          </a:ln>
        </p:spPr>
        <p:txBody>
          <a:bodyPr>
            <a:spAutoFit/>
          </a:bodyPr>
          <a:lstStyle/>
          <a:p>
            <a:r>
              <a:rPr lang="en-US"/>
              <a:t>LUCK</a:t>
            </a:r>
          </a:p>
        </p:txBody>
      </p:sp>
      <p:pic>
        <p:nvPicPr>
          <p:cNvPr id="51435" name="Picture 235" descr="http://www.chinapage.com/word/peace.gif"/>
          <p:cNvPicPr>
            <a:picLocks noChangeAspect="1" noChangeArrowheads="1"/>
          </p:cNvPicPr>
          <p:nvPr/>
        </p:nvPicPr>
        <p:blipFill>
          <a:blip r:embed="rId5" cstate="print"/>
          <a:srcRect/>
          <a:stretch>
            <a:fillRect/>
          </a:stretch>
        </p:blipFill>
        <p:spPr bwMode="auto">
          <a:xfrm>
            <a:off x="0" y="5410200"/>
            <a:ext cx="2895600" cy="1447800"/>
          </a:xfrm>
          <a:prstGeom prst="rect">
            <a:avLst/>
          </a:prstGeom>
          <a:noFill/>
          <a:ln w="9525">
            <a:noFill/>
            <a:miter lim="800000"/>
            <a:headEnd/>
            <a:tailEnd/>
          </a:ln>
        </p:spPr>
      </p:pic>
      <p:sp>
        <p:nvSpPr>
          <p:cNvPr id="51438" name="Text Box 238"/>
          <p:cNvSpPr txBox="1">
            <a:spLocks noChangeArrowheads="1"/>
          </p:cNvSpPr>
          <p:nvPr/>
        </p:nvSpPr>
        <p:spPr bwMode="auto">
          <a:xfrm>
            <a:off x="914400" y="6477000"/>
            <a:ext cx="990600" cy="366713"/>
          </a:xfrm>
          <a:prstGeom prst="rect">
            <a:avLst/>
          </a:prstGeom>
          <a:noFill/>
          <a:ln w="9525">
            <a:noFill/>
            <a:miter lim="800000"/>
            <a:headEnd/>
            <a:tailEnd/>
          </a:ln>
        </p:spPr>
        <p:txBody>
          <a:bodyPr>
            <a:spAutoFit/>
          </a:bodyPr>
          <a:lstStyle/>
          <a:p>
            <a:r>
              <a:rPr lang="en-US"/>
              <a:t>PEACE</a:t>
            </a:r>
          </a:p>
        </p:txBody>
      </p:sp>
      <p:sp>
        <p:nvSpPr>
          <p:cNvPr id="79880" name="Rectangle 239"/>
          <p:cNvSpPr>
            <a:spLocks noChangeArrowheads="1"/>
          </p:cNvSpPr>
          <p:nvPr/>
        </p:nvSpPr>
        <p:spPr bwMode="auto">
          <a:xfrm>
            <a:off x="0" y="2652713"/>
            <a:ext cx="9144000" cy="0"/>
          </a:xfrm>
          <a:prstGeom prst="rect">
            <a:avLst/>
          </a:prstGeom>
          <a:noFill/>
          <a:ln w="9525">
            <a:noFill/>
            <a:miter lim="800000"/>
            <a:headEnd/>
            <a:tailEnd/>
          </a:ln>
        </p:spPr>
        <p:txBody>
          <a:bodyPr>
            <a:spAutoFit/>
          </a:bodyPr>
          <a:lstStyle/>
          <a:p>
            <a:endParaRPr lang="en-US"/>
          </a:p>
        </p:txBody>
      </p:sp>
      <p:pic>
        <p:nvPicPr>
          <p:cNvPr id="51441" name="Picture 241" descr="http://www.chinapage.com/word/eternity.jpg"/>
          <p:cNvPicPr>
            <a:picLocks noChangeAspect="1" noChangeArrowheads="1"/>
          </p:cNvPicPr>
          <p:nvPr/>
        </p:nvPicPr>
        <p:blipFill>
          <a:blip r:embed="rId6" cstate="print"/>
          <a:srcRect/>
          <a:stretch>
            <a:fillRect/>
          </a:stretch>
        </p:blipFill>
        <p:spPr bwMode="auto">
          <a:xfrm>
            <a:off x="7543800" y="5410200"/>
            <a:ext cx="1158875" cy="1143000"/>
          </a:xfrm>
          <a:prstGeom prst="rect">
            <a:avLst/>
          </a:prstGeom>
          <a:noFill/>
          <a:ln w="9525">
            <a:noFill/>
            <a:miter lim="800000"/>
            <a:headEnd/>
            <a:tailEnd/>
          </a:ln>
        </p:spPr>
      </p:pic>
      <p:sp>
        <p:nvSpPr>
          <p:cNvPr id="51444" name="Text Box 244"/>
          <p:cNvSpPr txBox="1">
            <a:spLocks noChangeArrowheads="1"/>
          </p:cNvSpPr>
          <p:nvPr/>
        </p:nvSpPr>
        <p:spPr bwMode="auto">
          <a:xfrm>
            <a:off x="7467600" y="6477000"/>
            <a:ext cx="1447800" cy="366713"/>
          </a:xfrm>
          <a:prstGeom prst="rect">
            <a:avLst/>
          </a:prstGeom>
          <a:noFill/>
          <a:ln w="9525">
            <a:noFill/>
            <a:miter lim="800000"/>
            <a:headEnd/>
            <a:tailEnd/>
          </a:ln>
        </p:spPr>
        <p:txBody>
          <a:bodyPr>
            <a:spAutoFit/>
          </a:bodyPr>
          <a:lstStyle/>
          <a:p>
            <a:r>
              <a:rPr lang="en-US"/>
              <a:t>ETERNITY</a:t>
            </a:r>
          </a:p>
        </p:txBody>
      </p:sp>
      <p:pic>
        <p:nvPicPr>
          <p:cNvPr id="51447" name="Picture 247" descr="http://www.chinapage.com/word/ren05.jpg"/>
          <p:cNvPicPr>
            <a:picLocks noChangeAspect="1" noChangeArrowheads="1"/>
          </p:cNvPicPr>
          <p:nvPr/>
        </p:nvPicPr>
        <p:blipFill>
          <a:blip r:embed="rId7" cstate="print"/>
          <a:srcRect/>
          <a:stretch>
            <a:fillRect/>
          </a:stretch>
        </p:blipFill>
        <p:spPr bwMode="auto">
          <a:xfrm>
            <a:off x="4572000" y="5410200"/>
            <a:ext cx="1714500" cy="1447800"/>
          </a:xfrm>
          <a:prstGeom prst="rect">
            <a:avLst/>
          </a:prstGeom>
          <a:noFill/>
          <a:ln w="9525">
            <a:noFill/>
            <a:miter lim="800000"/>
            <a:headEnd/>
            <a:tailEnd/>
          </a:ln>
        </p:spPr>
      </p:pic>
      <p:sp>
        <p:nvSpPr>
          <p:cNvPr id="51450" name="Text Box 250"/>
          <p:cNvSpPr txBox="1">
            <a:spLocks noChangeArrowheads="1"/>
          </p:cNvSpPr>
          <p:nvPr/>
        </p:nvSpPr>
        <p:spPr bwMode="auto">
          <a:xfrm>
            <a:off x="4572000" y="6477000"/>
            <a:ext cx="1752600" cy="366713"/>
          </a:xfrm>
          <a:prstGeom prst="rect">
            <a:avLst/>
          </a:prstGeom>
          <a:noFill/>
          <a:ln w="9525">
            <a:noFill/>
            <a:miter lim="800000"/>
            <a:headEnd/>
            <a:tailEnd/>
          </a:ln>
        </p:spPr>
        <p:txBody>
          <a:bodyPr>
            <a:spAutoFit/>
          </a:bodyPr>
          <a:lstStyle/>
          <a:p>
            <a:r>
              <a:rPr lang="en-US"/>
              <a:t>TOLERANCE</a:t>
            </a:r>
          </a:p>
        </p:txBody>
      </p:sp>
      <p:pic>
        <p:nvPicPr>
          <p:cNvPr id="79885" name="Picture 259" descr="http://www.chinapage.com/logo49.gif"/>
          <p:cNvPicPr>
            <a:picLocks noChangeAspect="1" noChangeArrowheads="1"/>
          </p:cNvPicPr>
          <p:nvPr/>
        </p:nvPicPr>
        <p:blipFill>
          <a:blip r:embed="rId8" cstate="print"/>
          <a:srcRect/>
          <a:stretch>
            <a:fillRect/>
          </a:stretch>
        </p:blipFill>
        <p:spPr bwMode="auto">
          <a:xfrm>
            <a:off x="8610600" y="0"/>
            <a:ext cx="492125" cy="879475"/>
          </a:xfrm>
          <a:prstGeom prst="rect">
            <a:avLst/>
          </a:prstGeom>
          <a:noFill/>
          <a:ln w="9525">
            <a:noFill/>
            <a:miter lim="800000"/>
            <a:headEnd/>
            <a:tailEnd/>
          </a:ln>
        </p:spPr>
      </p:pic>
      <p:sp>
        <p:nvSpPr>
          <p:cNvPr id="79886" name="Rectangle 260"/>
          <p:cNvSpPr>
            <a:spLocks noChangeArrowheads="1"/>
          </p:cNvSpPr>
          <p:nvPr/>
        </p:nvSpPr>
        <p:spPr bwMode="auto">
          <a:xfrm>
            <a:off x="-33338" y="3086100"/>
            <a:ext cx="9144001" cy="0"/>
          </a:xfrm>
          <a:prstGeom prst="rect">
            <a:avLst/>
          </a:prstGeom>
          <a:noFill/>
          <a:ln w="9525">
            <a:noFill/>
            <a:miter lim="800000"/>
            <a:headEnd/>
            <a:tailEnd/>
          </a:ln>
        </p:spPr>
        <p:txBody>
          <a:bodyPr>
            <a:spAutoFit/>
          </a:bodyPr>
          <a:lstStyle/>
          <a:p>
            <a:endParaRPr lang="en-US"/>
          </a:p>
        </p:txBody>
      </p:sp>
      <p:sp>
        <p:nvSpPr>
          <p:cNvPr id="51502" name="Text Box 302" descr="Green marble"/>
          <p:cNvSpPr txBox="1">
            <a:spLocks noChangeArrowheads="1"/>
          </p:cNvSpPr>
          <p:nvPr/>
        </p:nvSpPr>
        <p:spPr bwMode="auto">
          <a:xfrm>
            <a:off x="152400" y="152400"/>
            <a:ext cx="5257800" cy="366713"/>
          </a:xfrm>
          <a:prstGeom prst="rect">
            <a:avLst/>
          </a:prstGeom>
          <a:blipFill dpi="0" rotWithShape="0">
            <a:blip r:embed="rId9" cstate="print"/>
            <a:srcRect/>
            <a:tile tx="0" ty="0" sx="100000" sy="100000" flip="none" algn="tl"/>
          </a:blipFill>
          <a:ln w="9525">
            <a:noFill/>
            <a:miter lim="800000"/>
            <a:headEnd/>
            <a:tailEnd/>
          </a:ln>
        </p:spPr>
        <p:txBody>
          <a:bodyPr>
            <a:spAutoFit/>
          </a:bodyPr>
          <a:lstStyle/>
          <a:p>
            <a:r>
              <a:rPr lang="en-US" b="0" u="none">
                <a:solidFill>
                  <a:srgbClr val="FFFF00"/>
                </a:solidFill>
              </a:rPr>
              <a:t>Chinese script is unique, isn’t it?</a:t>
            </a:r>
          </a:p>
        </p:txBody>
      </p:sp>
      <p:sp>
        <p:nvSpPr>
          <p:cNvPr id="51503" name="Text Box 303" descr="Green marble"/>
          <p:cNvSpPr txBox="1">
            <a:spLocks noChangeArrowheads="1"/>
          </p:cNvSpPr>
          <p:nvPr/>
        </p:nvSpPr>
        <p:spPr bwMode="auto">
          <a:xfrm>
            <a:off x="152400" y="495300"/>
            <a:ext cx="5334000" cy="1190625"/>
          </a:xfrm>
          <a:prstGeom prst="rect">
            <a:avLst/>
          </a:prstGeom>
          <a:blipFill dpi="0" rotWithShape="0">
            <a:blip r:embed="rId9" cstate="print"/>
            <a:srcRect/>
            <a:tile tx="0" ty="0" sx="100000" sy="100000" flip="none" algn="tl"/>
          </a:blipFill>
          <a:ln w="9525">
            <a:noFill/>
            <a:miter lim="800000"/>
            <a:headEnd/>
            <a:tailEnd/>
          </a:ln>
        </p:spPr>
        <p:txBody>
          <a:bodyPr>
            <a:spAutoFit/>
          </a:bodyPr>
          <a:lstStyle/>
          <a:p>
            <a:r>
              <a:rPr lang="en-US" b="0" u="none">
                <a:solidFill>
                  <a:srgbClr val="FFFF00"/>
                </a:solidFill>
              </a:rPr>
              <a:t>Think about other elements of Chinese culture:</a:t>
            </a:r>
          </a:p>
          <a:p>
            <a:r>
              <a:rPr lang="en-US" b="0" u="none">
                <a:solidFill>
                  <a:srgbClr val="FFFF00"/>
                </a:solidFill>
              </a:rPr>
              <a:t>Chinese architecture, music, technology, </a:t>
            </a:r>
          </a:p>
          <a:p>
            <a:r>
              <a:rPr lang="en-US" b="0" u="none">
                <a:solidFill>
                  <a:srgbClr val="FFFF00"/>
                </a:solidFill>
              </a:rPr>
              <a:t>dress and fashion, and eastern belief systems…</a:t>
            </a:r>
          </a:p>
          <a:p>
            <a:r>
              <a:rPr lang="en-US" b="0" u="none">
                <a:solidFill>
                  <a:srgbClr val="FFFF00"/>
                </a:solidFill>
              </a:rPr>
              <a:t>Also unique! </a:t>
            </a:r>
          </a:p>
        </p:txBody>
      </p:sp>
      <p:pic>
        <p:nvPicPr>
          <p:cNvPr id="51505" name="Picture 305" descr="http://www-chaos.umd.edu/history/picts/HuangDi.jpg"/>
          <p:cNvPicPr>
            <a:picLocks noChangeAspect="1" noChangeArrowheads="1"/>
          </p:cNvPicPr>
          <p:nvPr/>
        </p:nvPicPr>
        <p:blipFill>
          <a:blip r:embed="rId10" cstate="print"/>
          <a:srcRect/>
          <a:stretch>
            <a:fillRect/>
          </a:stretch>
        </p:blipFill>
        <p:spPr bwMode="auto">
          <a:xfrm>
            <a:off x="5410200" y="152400"/>
            <a:ext cx="3140075" cy="3924300"/>
          </a:xfrm>
          <a:prstGeom prst="rect">
            <a:avLst/>
          </a:prstGeom>
          <a:noFill/>
          <a:ln w="9525">
            <a:noFill/>
            <a:miter lim="800000"/>
            <a:headEnd/>
            <a:tailEnd/>
          </a:ln>
        </p:spPr>
      </p:pic>
      <p:sp>
        <p:nvSpPr>
          <p:cNvPr id="51506" name="Text Box 306"/>
          <p:cNvSpPr txBox="1">
            <a:spLocks noChangeArrowheads="1"/>
          </p:cNvSpPr>
          <p:nvPr/>
        </p:nvSpPr>
        <p:spPr bwMode="auto">
          <a:xfrm>
            <a:off x="0" y="3810000"/>
            <a:ext cx="9144000" cy="1636713"/>
          </a:xfrm>
          <a:prstGeom prst="rect">
            <a:avLst/>
          </a:prstGeom>
          <a:solidFill>
            <a:schemeClr val="bg1"/>
          </a:solidFill>
          <a:ln w="19050">
            <a:solidFill>
              <a:srgbClr val="800000"/>
            </a:solidFill>
            <a:miter lim="800000"/>
            <a:headEnd/>
            <a:tailEnd/>
          </a:ln>
        </p:spPr>
        <p:txBody>
          <a:bodyPr>
            <a:spAutoFit/>
          </a:bodyPr>
          <a:lstStyle/>
          <a:p>
            <a:r>
              <a:rPr lang="en-US" sz="2000" u="none"/>
              <a:t>CH 2:</a:t>
            </a:r>
            <a:r>
              <a:rPr lang="en-US" sz="2000" b="0" u="none"/>
              <a:t> “River Dynasties in China”  </a:t>
            </a:r>
            <a:r>
              <a:rPr lang="en-US" sz="1600" b="0" u="none"/>
              <a:t>[Packet, p.      ]</a:t>
            </a:r>
            <a:endParaRPr lang="en-US" b="0" u="none"/>
          </a:p>
          <a:p>
            <a:r>
              <a:rPr lang="en-US" u="none">
                <a:solidFill>
                  <a:srgbClr val="FF0000"/>
                </a:solidFill>
              </a:rPr>
              <a:t>1.  Why did China develop apart from other cultures?</a:t>
            </a:r>
          </a:p>
          <a:p>
            <a:endParaRPr lang="en-US" u="none">
              <a:solidFill>
                <a:srgbClr val="FF0000"/>
              </a:solidFill>
            </a:endParaRPr>
          </a:p>
          <a:p>
            <a:endParaRPr lang="en-US" b="0" u="none">
              <a:solidFill>
                <a:srgbClr val="FF0000"/>
              </a:solidFill>
            </a:endParaRPr>
          </a:p>
          <a:p>
            <a:endParaRPr lang="en-US" b="0" u="none">
              <a:solidFill>
                <a:srgbClr val="FF0000"/>
              </a:solidFill>
            </a:endParaRPr>
          </a:p>
          <a:p>
            <a:endParaRPr lang="en-US" sz="800" b="0" u="none">
              <a:solidFill>
                <a:srgbClr val="FF0000"/>
              </a:solidFill>
            </a:endParaRPr>
          </a:p>
        </p:txBody>
      </p:sp>
      <p:sp>
        <p:nvSpPr>
          <p:cNvPr id="51508" name="Text Box 308"/>
          <p:cNvSpPr txBox="1">
            <a:spLocks noChangeArrowheads="1"/>
          </p:cNvSpPr>
          <p:nvPr/>
        </p:nvSpPr>
        <p:spPr bwMode="auto">
          <a:xfrm>
            <a:off x="228600" y="4419600"/>
            <a:ext cx="8915400" cy="1100138"/>
          </a:xfrm>
          <a:prstGeom prst="rect">
            <a:avLst/>
          </a:prstGeom>
          <a:noFill/>
          <a:ln w="9525">
            <a:noFill/>
            <a:miter lim="800000"/>
            <a:headEnd/>
            <a:tailEnd/>
          </a:ln>
        </p:spPr>
        <p:txBody>
          <a:bodyPr>
            <a:spAutoFit/>
          </a:bodyPr>
          <a:lstStyle/>
          <a:p>
            <a:pPr>
              <a:buFontTx/>
              <a:buChar char="•"/>
            </a:pPr>
            <a:r>
              <a:rPr lang="en-US" b="0" u="none"/>
              <a:t> </a:t>
            </a:r>
            <a:r>
              <a:rPr lang="en-US" b="0" u="none">
                <a:solidFill>
                  <a:srgbClr val="333399"/>
                </a:solidFill>
              </a:rPr>
              <a:t>China’s geography</a:t>
            </a:r>
            <a:r>
              <a:rPr lang="en-US" b="0" u="none"/>
              <a:t>  </a:t>
            </a:r>
            <a:r>
              <a:rPr lang="en-US" b="0" i="1" u="none"/>
              <a:t>ocean, desert, high mountains, </a:t>
            </a:r>
            <a:r>
              <a:rPr lang="en-US" b="0" u="none">
                <a:solidFill>
                  <a:srgbClr val="333399"/>
                </a:solidFill>
              </a:rPr>
              <a:t>isolated China.</a:t>
            </a:r>
          </a:p>
          <a:p>
            <a:r>
              <a:rPr lang="en-US" sz="1600" b="0" u="none"/>
              <a:t>Isolated geographically, cut off from trade, there would be little opportunity for cultural diffusion in </a:t>
            </a:r>
          </a:p>
          <a:p>
            <a:r>
              <a:rPr lang="en-US" sz="1600" b="0" u="none"/>
              <a:t>China’s case.  Developing in a vacuum, China’s civilization would stand out as the most unique of our world’s early civilizations.</a:t>
            </a:r>
          </a:p>
        </p:txBody>
      </p:sp>
      <p:pic>
        <p:nvPicPr>
          <p:cNvPr id="51511" name="Picture 311" descr="Large Map: Neolithic Era (3000 b.c.-1500 b.c.) "/>
          <p:cNvPicPr>
            <a:picLocks noChangeAspect="1" noChangeArrowheads="1"/>
          </p:cNvPicPr>
          <p:nvPr/>
        </p:nvPicPr>
        <p:blipFill>
          <a:blip r:embed="rId11" cstate="print"/>
          <a:srcRect/>
          <a:stretch>
            <a:fillRect/>
          </a:stretch>
        </p:blipFill>
        <p:spPr bwMode="auto">
          <a:xfrm>
            <a:off x="0" y="0"/>
            <a:ext cx="5410200" cy="3886200"/>
          </a:xfrm>
          <a:prstGeom prst="rect">
            <a:avLst/>
          </a:prstGeom>
          <a:noFill/>
          <a:ln w="9525">
            <a:noFill/>
            <a:miter lim="800000"/>
            <a:headEnd/>
            <a:tailEnd/>
          </a:ln>
        </p:spPr>
      </p:pic>
      <p:sp>
        <p:nvSpPr>
          <p:cNvPr id="51515" name="Text Box 315"/>
          <p:cNvSpPr txBox="1">
            <a:spLocks noChangeArrowheads="1"/>
          </p:cNvSpPr>
          <p:nvPr/>
        </p:nvSpPr>
        <p:spPr bwMode="auto">
          <a:xfrm>
            <a:off x="2362200" y="1295400"/>
            <a:ext cx="1844675" cy="336550"/>
          </a:xfrm>
          <a:prstGeom prst="rect">
            <a:avLst/>
          </a:prstGeom>
          <a:noFill/>
          <a:ln w="9525">
            <a:noFill/>
            <a:miter lim="800000"/>
            <a:headEnd/>
            <a:tailEnd/>
          </a:ln>
        </p:spPr>
        <p:txBody>
          <a:bodyPr>
            <a:spAutoFit/>
          </a:bodyPr>
          <a:lstStyle/>
          <a:p>
            <a:r>
              <a:rPr lang="en-US" sz="1600" u="none">
                <a:solidFill>
                  <a:srgbClr val="FF0000"/>
                </a:solidFill>
              </a:rPr>
              <a:t>Gobi Desert</a:t>
            </a:r>
          </a:p>
        </p:txBody>
      </p:sp>
      <p:sp>
        <p:nvSpPr>
          <p:cNvPr id="51516" name="Text Box 316"/>
          <p:cNvSpPr txBox="1">
            <a:spLocks noChangeArrowheads="1"/>
          </p:cNvSpPr>
          <p:nvPr/>
        </p:nvSpPr>
        <p:spPr bwMode="auto">
          <a:xfrm>
            <a:off x="533400" y="1676400"/>
            <a:ext cx="2133600" cy="336550"/>
          </a:xfrm>
          <a:prstGeom prst="rect">
            <a:avLst/>
          </a:prstGeom>
          <a:noFill/>
          <a:ln w="9525">
            <a:noFill/>
            <a:miter lim="800000"/>
            <a:headEnd/>
            <a:tailEnd/>
          </a:ln>
        </p:spPr>
        <p:txBody>
          <a:bodyPr>
            <a:spAutoFit/>
          </a:bodyPr>
          <a:lstStyle/>
          <a:p>
            <a:r>
              <a:rPr lang="en-US" sz="1600" u="none">
                <a:solidFill>
                  <a:srgbClr val="FF0000"/>
                </a:solidFill>
              </a:rPr>
              <a:t>Taklimakan Desert</a:t>
            </a:r>
          </a:p>
        </p:txBody>
      </p:sp>
      <p:sp>
        <p:nvSpPr>
          <p:cNvPr id="51517" name="Text Box 317"/>
          <p:cNvSpPr txBox="1">
            <a:spLocks noChangeArrowheads="1"/>
          </p:cNvSpPr>
          <p:nvPr/>
        </p:nvSpPr>
        <p:spPr bwMode="auto">
          <a:xfrm>
            <a:off x="609600" y="2362200"/>
            <a:ext cx="2133600" cy="336550"/>
          </a:xfrm>
          <a:prstGeom prst="rect">
            <a:avLst/>
          </a:prstGeom>
          <a:noFill/>
          <a:ln w="9525">
            <a:noFill/>
            <a:miter lim="800000"/>
            <a:headEnd/>
            <a:tailEnd/>
          </a:ln>
        </p:spPr>
        <p:txBody>
          <a:bodyPr>
            <a:spAutoFit/>
          </a:bodyPr>
          <a:lstStyle/>
          <a:p>
            <a:r>
              <a:rPr lang="en-US" sz="1600" u="none">
                <a:solidFill>
                  <a:srgbClr val="FF0000"/>
                </a:solidFill>
              </a:rPr>
              <a:t>Himalaya Mts.</a:t>
            </a:r>
          </a:p>
        </p:txBody>
      </p:sp>
      <p:sp>
        <p:nvSpPr>
          <p:cNvPr id="51518" name="Text Box 318"/>
          <p:cNvSpPr txBox="1">
            <a:spLocks noChangeArrowheads="1"/>
          </p:cNvSpPr>
          <p:nvPr/>
        </p:nvSpPr>
        <p:spPr bwMode="auto">
          <a:xfrm>
            <a:off x="4419600" y="2362200"/>
            <a:ext cx="838200" cy="581025"/>
          </a:xfrm>
          <a:prstGeom prst="rect">
            <a:avLst/>
          </a:prstGeom>
          <a:noFill/>
          <a:ln w="9525">
            <a:noFill/>
            <a:miter lim="800000"/>
            <a:headEnd/>
            <a:tailEnd/>
          </a:ln>
        </p:spPr>
        <p:txBody>
          <a:bodyPr>
            <a:spAutoFit/>
          </a:bodyPr>
          <a:lstStyle/>
          <a:p>
            <a:r>
              <a:rPr lang="en-US" sz="1600" u="none">
                <a:solidFill>
                  <a:srgbClr val="FF0000"/>
                </a:solidFill>
              </a:rPr>
              <a:t>Pacific Ocean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417"/>
                                        </p:tgtEl>
                                        <p:attrNameLst>
                                          <p:attrName>style.visibility</p:attrName>
                                        </p:attrNameLst>
                                      </p:cBhvr>
                                      <p:to>
                                        <p:strVal val="visible"/>
                                      </p:to>
                                    </p:set>
                                    <p:anim calcmode="lin" valueType="num">
                                      <p:cBhvr additive="base">
                                        <p:cTn id="7" dur="500" fill="hold"/>
                                        <p:tgtEl>
                                          <p:spTgt spid="51417"/>
                                        </p:tgtEl>
                                        <p:attrNameLst>
                                          <p:attrName>ppt_x</p:attrName>
                                        </p:attrNameLst>
                                      </p:cBhvr>
                                      <p:tavLst>
                                        <p:tav tm="0">
                                          <p:val>
                                            <p:strVal val="0-#ppt_w/2"/>
                                          </p:val>
                                        </p:tav>
                                        <p:tav tm="100000">
                                          <p:val>
                                            <p:strVal val="#ppt_x"/>
                                          </p:val>
                                        </p:tav>
                                      </p:tavLst>
                                    </p:anim>
                                    <p:anim calcmode="lin" valueType="num">
                                      <p:cBhvr additive="base">
                                        <p:cTn id="8" dur="500" fill="hold"/>
                                        <p:tgtEl>
                                          <p:spTgt spid="514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422"/>
                                        </p:tgtEl>
                                        <p:attrNameLst>
                                          <p:attrName>style.visibility</p:attrName>
                                        </p:attrNameLst>
                                      </p:cBhvr>
                                      <p:to>
                                        <p:strVal val="visible"/>
                                      </p:to>
                                    </p:set>
                                    <p:anim calcmode="lin" valueType="num">
                                      <p:cBhvr additive="base">
                                        <p:cTn id="13" dur="500" fill="hold"/>
                                        <p:tgtEl>
                                          <p:spTgt spid="51422"/>
                                        </p:tgtEl>
                                        <p:attrNameLst>
                                          <p:attrName>ppt_x</p:attrName>
                                        </p:attrNameLst>
                                      </p:cBhvr>
                                      <p:tavLst>
                                        <p:tav tm="0">
                                          <p:val>
                                            <p:strVal val="0-#ppt_w/2"/>
                                          </p:val>
                                        </p:tav>
                                        <p:tav tm="100000">
                                          <p:val>
                                            <p:strVal val="#ppt_x"/>
                                          </p:val>
                                        </p:tav>
                                      </p:tavLst>
                                    </p:anim>
                                    <p:anim calcmode="lin" valueType="num">
                                      <p:cBhvr additive="base">
                                        <p:cTn id="14" dur="500" fill="hold"/>
                                        <p:tgtEl>
                                          <p:spTgt spid="514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429"/>
                                        </p:tgtEl>
                                        <p:attrNameLst>
                                          <p:attrName>style.visibility</p:attrName>
                                        </p:attrNameLst>
                                      </p:cBhvr>
                                      <p:to>
                                        <p:strVal val="visible"/>
                                      </p:to>
                                    </p:set>
                                    <p:anim calcmode="lin" valueType="num">
                                      <p:cBhvr additive="base">
                                        <p:cTn id="19" dur="500" fill="hold"/>
                                        <p:tgtEl>
                                          <p:spTgt spid="51429"/>
                                        </p:tgtEl>
                                        <p:attrNameLst>
                                          <p:attrName>ppt_x</p:attrName>
                                        </p:attrNameLst>
                                      </p:cBhvr>
                                      <p:tavLst>
                                        <p:tav tm="0">
                                          <p:val>
                                            <p:strVal val="0-#ppt_w/2"/>
                                          </p:val>
                                        </p:tav>
                                        <p:tav tm="100000">
                                          <p:val>
                                            <p:strVal val="#ppt_x"/>
                                          </p:val>
                                        </p:tav>
                                      </p:tavLst>
                                    </p:anim>
                                    <p:anim calcmode="lin" valueType="num">
                                      <p:cBhvr additive="base">
                                        <p:cTn id="20" dur="500" fill="hold"/>
                                        <p:tgtEl>
                                          <p:spTgt spid="514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432"/>
                                        </p:tgtEl>
                                        <p:attrNameLst>
                                          <p:attrName>style.visibility</p:attrName>
                                        </p:attrNameLst>
                                      </p:cBhvr>
                                      <p:to>
                                        <p:strVal val="visible"/>
                                      </p:to>
                                    </p:set>
                                    <p:anim calcmode="lin" valueType="num">
                                      <p:cBhvr additive="base">
                                        <p:cTn id="25" dur="500" fill="hold"/>
                                        <p:tgtEl>
                                          <p:spTgt spid="51432"/>
                                        </p:tgtEl>
                                        <p:attrNameLst>
                                          <p:attrName>ppt_x</p:attrName>
                                        </p:attrNameLst>
                                      </p:cBhvr>
                                      <p:tavLst>
                                        <p:tav tm="0">
                                          <p:val>
                                            <p:strVal val="0-#ppt_w/2"/>
                                          </p:val>
                                        </p:tav>
                                        <p:tav tm="100000">
                                          <p:val>
                                            <p:strVal val="#ppt_x"/>
                                          </p:val>
                                        </p:tav>
                                      </p:tavLst>
                                    </p:anim>
                                    <p:anim calcmode="lin" valueType="num">
                                      <p:cBhvr additive="base">
                                        <p:cTn id="26" dur="500" fill="hold"/>
                                        <p:tgtEl>
                                          <p:spTgt spid="514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435"/>
                                        </p:tgtEl>
                                        <p:attrNameLst>
                                          <p:attrName>style.visibility</p:attrName>
                                        </p:attrNameLst>
                                      </p:cBhvr>
                                      <p:to>
                                        <p:strVal val="visible"/>
                                      </p:to>
                                    </p:set>
                                    <p:anim calcmode="lin" valueType="num">
                                      <p:cBhvr additive="base">
                                        <p:cTn id="31" dur="500" fill="hold"/>
                                        <p:tgtEl>
                                          <p:spTgt spid="51435"/>
                                        </p:tgtEl>
                                        <p:attrNameLst>
                                          <p:attrName>ppt_x</p:attrName>
                                        </p:attrNameLst>
                                      </p:cBhvr>
                                      <p:tavLst>
                                        <p:tav tm="0">
                                          <p:val>
                                            <p:strVal val="0-#ppt_w/2"/>
                                          </p:val>
                                        </p:tav>
                                        <p:tav tm="100000">
                                          <p:val>
                                            <p:strVal val="#ppt_x"/>
                                          </p:val>
                                        </p:tav>
                                      </p:tavLst>
                                    </p:anim>
                                    <p:anim calcmode="lin" valueType="num">
                                      <p:cBhvr additive="base">
                                        <p:cTn id="32" dur="500" fill="hold"/>
                                        <p:tgtEl>
                                          <p:spTgt spid="514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438"/>
                                        </p:tgtEl>
                                        <p:attrNameLst>
                                          <p:attrName>style.visibility</p:attrName>
                                        </p:attrNameLst>
                                      </p:cBhvr>
                                      <p:to>
                                        <p:strVal val="visible"/>
                                      </p:to>
                                    </p:set>
                                    <p:anim calcmode="lin" valueType="num">
                                      <p:cBhvr additive="base">
                                        <p:cTn id="37" dur="500" fill="hold"/>
                                        <p:tgtEl>
                                          <p:spTgt spid="51438"/>
                                        </p:tgtEl>
                                        <p:attrNameLst>
                                          <p:attrName>ppt_x</p:attrName>
                                        </p:attrNameLst>
                                      </p:cBhvr>
                                      <p:tavLst>
                                        <p:tav tm="0">
                                          <p:val>
                                            <p:strVal val="0-#ppt_w/2"/>
                                          </p:val>
                                        </p:tav>
                                        <p:tav tm="100000">
                                          <p:val>
                                            <p:strVal val="#ppt_x"/>
                                          </p:val>
                                        </p:tav>
                                      </p:tavLst>
                                    </p:anim>
                                    <p:anim calcmode="lin" valueType="num">
                                      <p:cBhvr additive="base">
                                        <p:cTn id="38" dur="500" fill="hold"/>
                                        <p:tgtEl>
                                          <p:spTgt spid="514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1441"/>
                                        </p:tgtEl>
                                        <p:attrNameLst>
                                          <p:attrName>style.visibility</p:attrName>
                                        </p:attrNameLst>
                                      </p:cBhvr>
                                      <p:to>
                                        <p:strVal val="visible"/>
                                      </p:to>
                                    </p:set>
                                    <p:anim calcmode="lin" valueType="num">
                                      <p:cBhvr additive="base">
                                        <p:cTn id="43" dur="500" fill="hold"/>
                                        <p:tgtEl>
                                          <p:spTgt spid="51441"/>
                                        </p:tgtEl>
                                        <p:attrNameLst>
                                          <p:attrName>ppt_x</p:attrName>
                                        </p:attrNameLst>
                                      </p:cBhvr>
                                      <p:tavLst>
                                        <p:tav tm="0">
                                          <p:val>
                                            <p:strVal val="0-#ppt_w/2"/>
                                          </p:val>
                                        </p:tav>
                                        <p:tav tm="100000">
                                          <p:val>
                                            <p:strVal val="#ppt_x"/>
                                          </p:val>
                                        </p:tav>
                                      </p:tavLst>
                                    </p:anim>
                                    <p:anim calcmode="lin" valueType="num">
                                      <p:cBhvr additive="base">
                                        <p:cTn id="44" dur="500" fill="hold"/>
                                        <p:tgtEl>
                                          <p:spTgt spid="5144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444"/>
                                        </p:tgtEl>
                                        <p:attrNameLst>
                                          <p:attrName>style.visibility</p:attrName>
                                        </p:attrNameLst>
                                      </p:cBhvr>
                                      <p:to>
                                        <p:strVal val="visible"/>
                                      </p:to>
                                    </p:set>
                                    <p:anim calcmode="lin" valueType="num">
                                      <p:cBhvr additive="base">
                                        <p:cTn id="49" dur="500" fill="hold"/>
                                        <p:tgtEl>
                                          <p:spTgt spid="51444"/>
                                        </p:tgtEl>
                                        <p:attrNameLst>
                                          <p:attrName>ppt_x</p:attrName>
                                        </p:attrNameLst>
                                      </p:cBhvr>
                                      <p:tavLst>
                                        <p:tav tm="0">
                                          <p:val>
                                            <p:strVal val="0-#ppt_w/2"/>
                                          </p:val>
                                        </p:tav>
                                        <p:tav tm="100000">
                                          <p:val>
                                            <p:strVal val="#ppt_x"/>
                                          </p:val>
                                        </p:tav>
                                      </p:tavLst>
                                    </p:anim>
                                    <p:anim calcmode="lin" valueType="num">
                                      <p:cBhvr additive="base">
                                        <p:cTn id="50" dur="500" fill="hold"/>
                                        <p:tgtEl>
                                          <p:spTgt spid="5144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51447"/>
                                        </p:tgtEl>
                                        <p:attrNameLst>
                                          <p:attrName>style.visibility</p:attrName>
                                        </p:attrNameLst>
                                      </p:cBhvr>
                                      <p:to>
                                        <p:strVal val="visible"/>
                                      </p:to>
                                    </p:set>
                                    <p:anim calcmode="lin" valueType="num">
                                      <p:cBhvr additive="base">
                                        <p:cTn id="55" dur="500" fill="hold"/>
                                        <p:tgtEl>
                                          <p:spTgt spid="51447"/>
                                        </p:tgtEl>
                                        <p:attrNameLst>
                                          <p:attrName>ppt_x</p:attrName>
                                        </p:attrNameLst>
                                      </p:cBhvr>
                                      <p:tavLst>
                                        <p:tav tm="0">
                                          <p:val>
                                            <p:strVal val="0-#ppt_w/2"/>
                                          </p:val>
                                        </p:tav>
                                        <p:tav tm="100000">
                                          <p:val>
                                            <p:strVal val="#ppt_x"/>
                                          </p:val>
                                        </p:tav>
                                      </p:tavLst>
                                    </p:anim>
                                    <p:anim calcmode="lin" valueType="num">
                                      <p:cBhvr additive="base">
                                        <p:cTn id="56" dur="500" fill="hold"/>
                                        <p:tgtEl>
                                          <p:spTgt spid="5144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450"/>
                                        </p:tgtEl>
                                        <p:attrNameLst>
                                          <p:attrName>style.visibility</p:attrName>
                                        </p:attrNameLst>
                                      </p:cBhvr>
                                      <p:to>
                                        <p:strVal val="visible"/>
                                      </p:to>
                                    </p:set>
                                    <p:anim calcmode="lin" valueType="num">
                                      <p:cBhvr additive="base">
                                        <p:cTn id="61" dur="500" fill="hold"/>
                                        <p:tgtEl>
                                          <p:spTgt spid="51450"/>
                                        </p:tgtEl>
                                        <p:attrNameLst>
                                          <p:attrName>ppt_x</p:attrName>
                                        </p:attrNameLst>
                                      </p:cBhvr>
                                      <p:tavLst>
                                        <p:tav tm="0">
                                          <p:val>
                                            <p:strVal val="0-#ppt_w/2"/>
                                          </p:val>
                                        </p:tav>
                                        <p:tav tm="100000">
                                          <p:val>
                                            <p:strVal val="#ppt_x"/>
                                          </p:val>
                                        </p:tav>
                                      </p:tavLst>
                                    </p:anim>
                                    <p:anim calcmode="lin" valueType="num">
                                      <p:cBhvr additive="base">
                                        <p:cTn id="62" dur="500" fill="hold"/>
                                        <p:tgtEl>
                                          <p:spTgt spid="5145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iterate type="lt">
                                    <p:tmPct val="100000"/>
                                  </p:iterate>
                                  <p:childTnLst>
                                    <p:set>
                                      <p:cBhvr>
                                        <p:cTn id="66" dur="1" fill="hold">
                                          <p:stCondLst>
                                            <p:cond delay="0"/>
                                          </p:stCondLst>
                                        </p:cTn>
                                        <p:tgtEl>
                                          <p:spTgt spid="51502"/>
                                        </p:tgtEl>
                                        <p:attrNameLst>
                                          <p:attrName>style.visibility</p:attrName>
                                        </p:attrNameLst>
                                      </p:cBhvr>
                                      <p:to>
                                        <p:strVal val="visible"/>
                                      </p:to>
                                    </p:set>
                                    <p:anim calcmode="lin" valueType="num">
                                      <p:cBhvr additive="base">
                                        <p:cTn id="67" dur="75" fill="hold"/>
                                        <p:tgtEl>
                                          <p:spTgt spid="51502"/>
                                        </p:tgtEl>
                                        <p:attrNameLst>
                                          <p:attrName>ppt_x</p:attrName>
                                        </p:attrNameLst>
                                      </p:cBhvr>
                                      <p:tavLst>
                                        <p:tav tm="0">
                                          <p:val>
                                            <p:strVal val="0-#ppt_w/2"/>
                                          </p:val>
                                        </p:tav>
                                        <p:tav tm="100000">
                                          <p:val>
                                            <p:strVal val="#ppt_x"/>
                                          </p:val>
                                        </p:tav>
                                      </p:tavLst>
                                    </p:anim>
                                    <p:anim calcmode="lin" valueType="num">
                                      <p:cBhvr additive="base">
                                        <p:cTn id="68" dur="75" fill="hold"/>
                                        <p:tgtEl>
                                          <p:spTgt spid="5150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51505"/>
                                        </p:tgtEl>
                                        <p:attrNameLst>
                                          <p:attrName>style.visibility</p:attrName>
                                        </p:attrNameLst>
                                      </p:cBhvr>
                                      <p:to>
                                        <p:strVal val="visible"/>
                                      </p:to>
                                    </p:set>
                                    <p:animEffect transition="in" filter="dissolve">
                                      <p:cBhvr>
                                        <p:cTn id="73" dur="500"/>
                                        <p:tgtEl>
                                          <p:spTgt spid="51505"/>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iterate type="lt">
                                    <p:tmPct val="100000"/>
                                  </p:iterate>
                                  <p:childTnLst>
                                    <p:set>
                                      <p:cBhvr>
                                        <p:cTn id="77" dur="1" fill="hold">
                                          <p:stCondLst>
                                            <p:cond delay="0"/>
                                          </p:stCondLst>
                                        </p:cTn>
                                        <p:tgtEl>
                                          <p:spTgt spid="51503"/>
                                        </p:tgtEl>
                                        <p:attrNameLst>
                                          <p:attrName>style.visibility</p:attrName>
                                        </p:attrNameLst>
                                      </p:cBhvr>
                                      <p:to>
                                        <p:strVal val="visible"/>
                                      </p:to>
                                    </p:set>
                                    <p:anim calcmode="lin" valueType="num">
                                      <p:cBhvr additive="base">
                                        <p:cTn id="78" dur="75" fill="hold"/>
                                        <p:tgtEl>
                                          <p:spTgt spid="51503"/>
                                        </p:tgtEl>
                                        <p:attrNameLst>
                                          <p:attrName>ppt_x</p:attrName>
                                        </p:attrNameLst>
                                      </p:cBhvr>
                                      <p:tavLst>
                                        <p:tav tm="0">
                                          <p:val>
                                            <p:strVal val="0-#ppt_w/2"/>
                                          </p:val>
                                        </p:tav>
                                        <p:tav tm="100000">
                                          <p:val>
                                            <p:strVal val="#ppt_x"/>
                                          </p:val>
                                        </p:tav>
                                      </p:tavLst>
                                    </p:anim>
                                    <p:anim calcmode="lin" valueType="num">
                                      <p:cBhvr additive="base">
                                        <p:cTn id="79" dur="75" fill="hold"/>
                                        <p:tgtEl>
                                          <p:spTgt spid="51503"/>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grpId="0" nodeType="clickEffect">
                                  <p:stCondLst>
                                    <p:cond delay="0"/>
                                  </p:stCondLst>
                                  <p:iterate type="wd">
                                    <p:tmPct val="100000"/>
                                  </p:iterate>
                                  <p:childTnLst>
                                    <p:set>
                                      <p:cBhvr>
                                        <p:cTn id="83" dur="1" fill="hold">
                                          <p:stCondLst>
                                            <p:cond delay="0"/>
                                          </p:stCondLst>
                                        </p:cTn>
                                        <p:tgtEl>
                                          <p:spTgt spid="51506"/>
                                        </p:tgtEl>
                                        <p:attrNameLst>
                                          <p:attrName>style.visibility</p:attrName>
                                        </p:attrNameLst>
                                      </p:cBhvr>
                                      <p:to>
                                        <p:strVal val="visible"/>
                                      </p:to>
                                    </p:set>
                                    <p:anim calcmode="lin" valueType="num">
                                      <p:cBhvr additive="base">
                                        <p:cTn id="84" dur="300" fill="hold"/>
                                        <p:tgtEl>
                                          <p:spTgt spid="51506"/>
                                        </p:tgtEl>
                                        <p:attrNameLst>
                                          <p:attrName>ppt_x</p:attrName>
                                        </p:attrNameLst>
                                      </p:cBhvr>
                                      <p:tavLst>
                                        <p:tav tm="0">
                                          <p:val>
                                            <p:strVal val="0-#ppt_w/2"/>
                                          </p:val>
                                        </p:tav>
                                        <p:tav tm="100000">
                                          <p:val>
                                            <p:strVal val="#ppt_x"/>
                                          </p:val>
                                        </p:tav>
                                      </p:tavLst>
                                    </p:anim>
                                    <p:anim calcmode="lin" valueType="num">
                                      <p:cBhvr additive="base">
                                        <p:cTn id="85" dur="300" fill="hold"/>
                                        <p:tgtEl>
                                          <p:spTgt spid="51506"/>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51511"/>
                                        </p:tgtEl>
                                        <p:attrNameLst>
                                          <p:attrName>style.visibility</p:attrName>
                                        </p:attrNameLst>
                                      </p:cBhvr>
                                      <p:to>
                                        <p:strVal val="visible"/>
                                      </p:to>
                                    </p:set>
                                    <p:animEffect transition="in" filter="dissolve">
                                      <p:cBhvr>
                                        <p:cTn id="90" dur="500"/>
                                        <p:tgtEl>
                                          <p:spTgt spid="51511"/>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iterate type="lt">
                                    <p:tmPct val="100000"/>
                                  </p:iterate>
                                  <p:childTnLst>
                                    <p:set>
                                      <p:cBhvr>
                                        <p:cTn id="94" dur="1" fill="hold">
                                          <p:stCondLst>
                                            <p:cond delay="0"/>
                                          </p:stCondLst>
                                        </p:cTn>
                                        <p:tgtEl>
                                          <p:spTgt spid="51508"/>
                                        </p:tgtEl>
                                        <p:attrNameLst>
                                          <p:attrName>style.visibility</p:attrName>
                                        </p:attrNameLst>
                                      </p:cBhvr>
                                      <p:to>
                                        <p:strVal val="visible"/>
                                      </p:to>
                                    </p:set>
                                    <p:anim calcmode="lin" valueType="num">
                                      <p:cBhvr additive="base">
                                        <p:cTn id="95" dur="75" fill="hold"/>
                                        <p:tgtEl>
                                          <p:spTgt spid="51508"/>
                                        </p:tgtEl>
                                        <p:attrNameLst>
                                          <p:attrName>ppt_x</p:attrName>
                                        </p:attrNameLst>
                                      </p:cBhvr>
                                      <p:tavLst>
                                        <p:tav tm="0">
                                          <p:val>
                                            <p:strVal val="0-#ppt_w/2"/>
                                          </p:val>
                                        </p:tav>
                                        <p:tav tm="100000">
                                          <p:val>
                                            <p:strVal val="#ppt_x"/>
                                          </p:val>
                                        </p:tav>
                                      </p:tavLst>
                                    </p:anim>
                                    <p:anim calcmode="lin" valueType="num">
                                      <p:cBhvr additive="base">
                                        <p:cTn id="96" dur="75" fill="hold"/>
                                        <p:tgtEl>
                                          <p:spTgt spid="51508"/>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51515"/>
                                        </p:tgtEl>
                                        <p:attrNameLst>
                                          <p:attrName>style.visibility</p:attrName>
                                        </p:attrNameLst>
                                      </p:cBhvr>
                                      <p:to>
                                        <p:strVal val="visible"/>
                                      </p:to>
                                    </p:set>
                                    <p:anim calcmode="lin" valueType="num">
                                      <p:cBhvr additive="base">
                                        <p:cTn id="101" dur="500" fill="hold"/>
                                        <p:tgtEl>
                                          <p:spTgt spid="51515"/>
                                        </p:tgtEl>
                                        <p:attrNameLst>
                                          <p:attrName>ppt_x</p:attrName>
                                        </p:attrNameLst>
                                      </p:cBhvr>
                                      <p:tavLst>
                                        <p:tav tm="0">
                                          <p:val>
                                            <p:strVal val="0-#ppt_w/2"/>
                                          </p:val>
                                        </p:tav>
                                        <p:tav tm="100000">
                                          <p:val>
                                            <p:strVal val="#ppt_x"/>
                                          </p:val>
                                        </p:tav>
                                      </p:tavLst>
                                    </p:anim>
                                    <p:anim calcmode="lin" valueType="num">
                                      <p:cBhvr additive="base">
                                        <p:cTn id="102" dur="500" fill="hold"/>
                                        <p:tgtEl>
                                          <p:spTgt spid="51515"/>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51516"/>
                                        </p:tgtEl>
                                        <p:attrNameLst>
                                          <p:attrName>style.visibility</p:attrName>
                                        </p:attrNameLst>
                                      </p:cBhvr>
                                      <p:to>
                                        <p:strVal val="visible"/>
                                      </p:to>
                                    </p:set>
                                    <p:anim calcmode="lin" valueType="num">
                                      <p:cBhvr additive="base">
                                        <p:cTn id="107" dur="500" fill="hold"/>
                                        <p:tgtEl>
                                          <p:spTgt spid="51516"/>
                                        </p:tgtEl>
                                        <p:attrNameLst>
                                          <p:attrName>ppt_x</p:attrName>
                                        </p:attrNameLst>
                                      </p:cBhvr>
                                      <p:tavLst>
                                        <p:tav tm="0">
                                          <p:val>
                                            <p:strVal val="0-#ppt_w/2"/>
                                          </p:val>
                                        </p:tav>
                                        <p:tav tm="100000">
                                          <p:val>
                                            <p:strVal val="#ppt_x"/>
                                          </p:val>
                                        </p:tav>
                                      </p:tavLst>
                                    </p:anim>
                                    <p:anim calcmode="lin" valueType="num">
                                      <p:cBhvr additive="base">
                                        <p:cTn id="108" dur="500" fill="hold"/>
                                        <p:tgtEl>
                                          <p:spTgt spid="51516"/>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51517"/>
                                        </p:tgtEl>
                                        <p:attrNameLst>
                                          <p:attrName>style.visibility</p:attrName>
                                        </p:attrNameLst>
                                      </p:cBhvr>
                                      <p:to>
                                        <p:strVal val="visible"/>
                                      </p:to>
                                    </p:set>
                                    <p:anim calcmode="lin" valueType="num">
                                      <p:cBhvr additive="base">
                                        <p:cTn id="113" dur="500" fill="hold"/>
                                        <p:tgtEl>
                                          <p:spTgt spid="51517"/>
                                        </p:tgtEl>
                                        <p:attrNameLst>
                                          <p:attrName>ppt_x</p:attrName>
                                        </p:attrNameLst>
                                      </p:cBhvr>
                                      <p:tavLst>
                                        <p:tav tm="0">
                                          <p:val>
                                            <p:strVal val="0-#ppt_w/2"/>
                                          </p:val>
                                        </p:tav>
                                        <p:tav tm="100000">
                                          <p:val>
                                            <p:strVal val="#ppt_x"/>
                                          </p:val>
                                        </p:tav>
                                      </p:tavLst>
                                    </p:anim>
                                    <p:anim calcmode="lin" valueType="num">
                                      <p:cBhvr additive="base">
                                        <p:cTn id="114" dur="500" fill="hold"/>
                                        <p:tgtEl>
                                          <p:spTgt spid="51517"/>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51518"/>
                                        </p:tgtEl>
                                        <p:attrNameLst>
                                          <p:attrName>style.visibility</p:attrName>
                                        </p:attrNameLst>
                                      </p:cBhvr>
                                      <p:to>
                                        <p:strVal val="visible"/>
                                      </p:to>
                                    </p:set>
                                    <p:anim calcmode="lin" valueType="num">
                                      <p:cBhvr additive="base">
                                        <p:cTn id="119" dur="500" fill="hold"/>
                                        <p:tgtEl>
                                          <p:spTgt spid="51518"/>
                                        </p:tgtEl>
                                        <p:attrNameLst>
                                          <p:attrName>ppt_x</p:attrName>
                                        </p:attrNameLst>
                                      </p:cBhvr>
                                      <p:tavLst>
                                        <p:tav tm="0">
                                          <p:val>
                                            <p:strVal val="0-#ppt_w/2"/>
                                          </p:val>
                                        </p:tav>
                                        <p:tav tm="100000">
                                          <p:val>
                                            <p:strVal val="#ppt_x"/>
                                          </p:val>
                                        </p:tav>
                                      </p:tavLst>
                                    </p:anim>
                                    <p:anim calcmode="lin" valueType="num">
                                      <p:cBhvr additive="base">
                                        <p:cTn id="120" dur="500" fill="hold"/>
                                        <p:tgtEl>
                                          <p:spTgt spid="515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2" grpId="0" autoUpdateAnimBg="0"/>
      <p:bldP spid="51432" grpId="0" autoUpdateAnimBg="0"/>
      <p:bldP spid="51438" grpId="0" autoUpdateAnimBg="0"/>
      <p:bldP spid="51444" grpId="0" autoUpdateAnimBg="0"/>
      <p:bldP spid="51450" grpId="0" autoUpdateAnimBg="0"/>
      <p:bldP spid="51502" grpId="0" animBg="1" autoUpdateAnimBg="0"/>
      <p:bldP spid="51503" grpId="0" animBg="1" autoUpdateAnimBg="0"/>
      <p:bldP spid="51506" grpId="0" animBg="1" autoUpdateAnimBg="0"/>
      <p:bldP spid="51508" grpId="0" autoUpdateAnimBg="0"/>
      <p:bldP spid="51515" grpId="0" autoUpdateAnimBg="0"/>
      <p:bldP spid="51516" grpId="0" autoUpdateAnimBg="0"/>
      <p:bldP spid="51517" grpId="0" autoUpdateAnimBg="0"/>
      <p:bldP spid="5151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406400" y="1063625"/>
            <a:ext cx="9144000" cy="0"/>
          </a:xfrm>
          <a:prstGeom prst="rect">
            <a:avLst/>
          </a:prstGeom>
          <a:noFill/>
          <a:ln w="9525">
            <a:noFill/>
            <a:miter lim="800000"/>
            <a:headEnd/>
            <a:tailEnd/>
          </a:ln>
        </p:spPr>
        <p:txBody>
          <a:bodyPr>
            <a:spAutoFit/>
          </a:bodyPr>
          <a:lstStyle/>
          <a:p>
            <a:endParaRPr lang="en-US"/>
          </a:p>
        </p:txBody>
      </p:sp>
      <p:grpSp>
        <p:nvGrpSpPr>
          <p:cNvPr id="80899" name="Group 28"/>
          <p:cNvGrpSpPr>
            <a:grpSpLocks/>
          </p:cNvGrpSpPr>
          <p:nvPr/>
        </p:nvGrpSpPr>
        <p:grpSpPr bwMode="auto">
          <a:xfrm>
            <a:off x="2667000" y="0"/>
            <a:ext cx="6477000" cy="3581400"/>
            <a:chOff x="-3" y="535"/>
            <a:chExt cx="3273" cy="3976"/>
          </a:xfrm>
        </p:grpSpPr>
        <p:grpSp>
          <p:nvGrpSpPr>
            <p:cNvPr id="80905" name="Group 29"/>
            <p:cNvGrpSpPr>
              <a:grpSpLocks/>
            </p:cNvGrpSpPr>
            <p:nvPr/>
          </p:nvGrpSpPr>
          <p:grpSpPr bwMode="auto">
            <a:xfrm>
              <a:off x="0" y="538"/>
              <a:ext cx="3267" cy="3970"/>
              <a:chOff x="0" y="538"/>
              <a:chExt cx="3267" cy="3970"/>
            </a:xfrm>
          </p:grpSpPr>
          <p:grpSp>
            <p:nvGrpSpPr>
              <p:cNvPr id="80907" name="Group 30"/>
              <p:cNvGrpSpPr>
                <a:grpSpLocks/>
              </p:cNvGrpSpPr>
              <p:nvPr/>
            </p:nvGrpSpPr>
            <p:grpSpPr bwMode="auto">
              <a:xfrm>
                <a:off x="0" y="538"/>
                <a:ext cx="969" cy="3970"/>
                <a:chOff x="0" y="538"/>
                <a:chExt cx="969" cy="3970"/>
              </a:xfrm>
            </p:grpSpPr>
            <p:sp>
              <p:nvSpPr>
                <p:cNvPr id="80938" name="Rectangle 31"/>
                <p:cNvSpPr>
                  <a:spLocks noChangeArrowheads="1"/>
                </p:cNvSpPr>
                <p:nvPr/>
              </p:nvSpPr>
              <p:spPr bwMode="auto">
                <a:xfrm>
                  <a:off x="0" y="538"/>
                  <a:ext cx="969" cy="518"/>
                </a:xfrm>
                <a:prstGeom prst="rect">
                  <a:avLst/>
                </a:prstGeom>
                <a:solidFill>
                  <a:srgbClr val="99CCFF"/>
                </a:solidFill>
                <a:ln w="9525">
                  <a:solidFill>
                    <a:schemeClr val="tx1"/>
                  </a:solidFill>
                  <a:miter lim="800000"/>
                  <a:headEnd/>
                  <a:tailEnd/>
                </a:ln>
              </p:spPr>
              <p:txBody>
                <a:bodyPr/>
                <a:lstStyle/>
                <a:p>
                  <a:endParaRPr lang="en-US"/>
                </a:p>
              </p:txBody>
            </p:sp>
            <p:grpSp>
              <p:nvGrpSpPr>
                <p:cNvPr id="80939" name="Group 32"/>
                <p:cNvGrpSpPr>
                  <a:grpSpLocks/>
                </p:cNvGrpSpPr>
                <p:nvPr/>
              </p:nvGrpSpPr>
              <p:grpSpPr bwMode="auto">
                <a:xfrm>
                  <a:off x="0" y="538"/>
                  <a:ext cx="969" cy="3970"/>
                  <a:chOff x="0" y="538"/>
                  <a:chExt cx="969" cy="3970"/>
                </a:xfrm>
              </p:grpSpPr>
              <p:sp>
                <p:nvSpPr>
                  <p:cNvPr id="80940" name="Rectangle 33"/>
                  <p:cNvSpPr>
                    <a:spLocks noChangeArrowheads="1"/>
                  </p:cNvSpPr>
                  <p:nvPr/>
                </p:nvSpPr>
                <p:spPr bwMode="auto">
                  <a:xfrm>
                    <a:off x="0" y="538"/>
                    <a:ext cx="969" cy="3970"/>
                  </a:xfrm>
                  <a:prstGeom prst="rect">
                    <a:avLst/>
                  </a:prstGeom>
                  <a:solidFill>
                    <a:srgbClr val="99CCFF"/>
                  </a:solidFill>
                  <a:ln w="9525">
                    <a:solidFill>
                      <a:schemeClr val="tx1"/>
                    </a:solidFill>
                    <a:miter lim="800000"/>
                    <a:headEnd/>
                    <a:tailEnd/>
                  </a:ln>
                </p:spPr>
                <p:txBody>
                  <a:bodyPr anchor="ctr"/>
                  <a:lstStyle/>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r>
                      <a:rPr lang="en-US" u="none">
                        <a:solidFill>
                          <a:srgbClr val="800000"/>
                        </a:solidFill>
                      </a:rPr>
                      <a:t>Ancient </a:t>
                    </a:r>
                  </a:p>
                  <a:p>
                    <a:pPr algn="ctr"/>
                    <a:r>
                      <a:rPr lang="en-US" u="none">
                        <a:solidFill>
                          <a:srgbClr val="800000"/>
                        </a:solidFill>
                      </a:rPr>
                      <a:t>China</a:t>
                    </a:r>
                    <a:endParaRPr lang="en-US" u="none"/>
                  </a:p>
                  <a:p>
                    <a:pPr algn="ctr" eaLnBrk="0" hangingPunct="0"/>
                    <a:endParaRPr lang="en-US" sz="2400" b="0" u="none"/>
                  </a:p>
                </p:txBody>
              </p:sp>
              <p:sp>
                <p:nvSpPr>
                  <p:cNvPr id="80941" name="Rectangle 34"/>
                  <p:cNvSpPr>
                    <a:spLocks noChangeArrowheads="1"/>
                  </p:cNvSpPr>
                  <p:nvPr/>
                </p:nvSpPr>
                <p:spPr bwMode="auto">
                  <a:xfrm>
                    <a:off x="0" y="538"/>
                    <a:ext cx="969" cy="3970"/>
                  </a:xfrm>
                  <a:prstGeom prst="rect">
                    <a:avLst/>
                  </a:prstGeom>
                  <a:noFill/>
                  <a:ln w="7">
                    <a:solidFill>
                      <a:schemeClr val="tx1"/>
                    </a:solidFill>
                    <a:miter lim="800000"/>
                    <a:headEnd/>
                    <a:tailEnd/>
                  </a:ln>
                </p:spPr>
                <p:txBody>
                  <a:bodyPr/>
                  <a:lstStyle/>
                  <a:p>
                    <a:endParaRPr lang="en-US"/>
                  </a:p>
                </p:txBody>
              </p:sp>
            </p:grpSp>
          </p:grpSp>
          <p:grpSp>
            <p:nvGrpSpPr>
              <p:cNvPr id="80908" name="Group 35"/>
              <p:cNvGrpSpPr>
                <a:grpSpLocks/>
              </p:cNvGrpSpPr>
              <p:nvPr/>
            </p:nvGrpSpPr>
            <p:grpSpPr bwMode="auto">
              <a:xfrm>
                <a:off x="969" y="538"/>
                <a:ext cx="2298" cy="518"/>
                <a:chOff x="969" y="538"/>
                <a:chExt cx="2298" cy="518"/>
              </a:xfrm>
            </p:grpSpPr>
            <p:sp>
              <p:nvSpPr>
                <p:cNvPr id="80934" name="Rectangle 36"/>
                <p:cNvSpPr>
                  <a:spLocks noChangeArrowheads="1"/>
                </p:cNvSpPr>
                <p:nvPr/>
              </p:nvSpPr>
              <p:spPr bwMode="auto">
                <a:xfrm>
                  <a:off x="969" y="538"/>
                  <a:ext cx="2298" cy="518"/>
                </a:xfrm>
                <a:prstGeom prst="rect">
                  <a:avLst/>
                </a:prstGeom>
                <a:solidFill>
                  <a:srgbClr val="99CCFF"/>
                </a:solidFill>
                <a:ln w="9525">
                  <a:solidFill>
                    <a:schemeClr val="tx1"/>
                  </a:solidFill>
                  <a:miter lim="800000"/>
                  <a:headEnd/>
                  <a:tailEnd/>
                </a:ln>
              </p:spPr>
              <p:txBody>
                <a:bodyPr/>
                <a:lstStyle/>
                <a:p>
                  <a:endParaRPr lang="en-US"/>
                </a:p>
              </p:txBody>
            </p:sp>
            <p:grpSp>
              <p:nvGrpSpPr>
                <p:cNvPr id="80935" name="Group 37"/>
                <p:cNvGrpSpPr>
                  <a:grpSpLocks/>
                </p:cNvGrpSpPr>
                <p:nvPr/>
              </p:nvGrpSpPr>
              <p:grpSpPr bwMode="auto">
                <a:xfrm>
                  <a:off x="969" y="538"/>
                  <a:ext cx="2298" cy="518"/>
                  <a:chOff x="969" y="538"/>
                  <a:chExt cx="2298" cy="518"/>
                </a:xfrm>
              </p:grpSpPr>
              <p:sp>
                <p:nvSpPr>
                  <p:cNvPr id="80936" name="Rectangle 38"/>
                  <p:cNvSpPr>
                    <a:spLocks noChangeArrowheads="1"/>
                  </p:cNvSpPr>
                  <p:nvPr/>
                </p:nvSpPr>
                <p:spPr bwMode="auto">
                  <a:xfrm>
                    <a:off x="969" y="538"/>
                    <a:ext cx="2298" cy="518"/>
                  </a:xfrm>
                  <a:prstGeom prst="rect">
                    <a:avLst/>
                  </a:prstGeom>
                  <a:solidFill>
                    <a:srgbClr val="99CCFF"/>
                  </a:solidFill>
                  <a:ln w="9525">
                    <a:solidFill>
                      <a:schemeClr val="tx1"/>
                    </a:solidFill>
                    <a:miter lim="800000"/>
                    <a:headEnd/>
                    <a:tailEnd/>
                  </a:ln>
                </p:spPr>
                <p:txBody>
                  <a:bodyPr anchor="ctr"/>
                  <a:lstStyle/>
                  <a:p>
                    <a:pPr algn="ctr"/>
                    <a:r>
                      <a:rPr lang="en-US" sz="1600"/>
                      <a:t>Neolithic</a:t>
                    </a:r>
                    <a:r>
                      <a:rPr lang="en-US" sz="1600" b="0" u="none"/>
                      <a:t> ca. 12,000 - 2000 B.C.</a:t>
                    </a:r>
                  </a:p>
                </p:txBody>
              </p:sp>
              <p:sp>
                <p:nvSpPr>
                  <p:cNvPr id="80937" name="Rectangle 39"/>
                  <p:cNvSpPr>
                    <a:spLocks noChangeArrowheads="1"/>
                  </p:cNvSpPr>
                  <p:nvPr/>
                </p:nvSpPr>
                <p:spPr bwMode="auto">
                  <a:xfrm>
                    <a:off x="969" y="538"/>
                    <a:ext cx="2298" cy="518"/>
                  </a:xfrm>
                  <a:prstGeom prst="rect">
                    <a:avLst/>
                  </a:prstGeom>
                  <a:noFill/>
                  <a:ln w="7">
                    <a:solidFill>
                      <a:schemeClr val="tx1"/>
                    </a:solidFill>
                    <a:miter lim="800000"/>
                    <a:headEnd/>
                    <a:tailEnd/>
                  </a:ln>
                </p:spPr>
                <p:txBody>
                  <a:bodyPr/>
                  <a:lstStyle/>
                  <a:p>
                    <a:endParaRPr lang="en-US"/>
                  </a:p>
                </p:txBody>
              </p:sp>
            </p:grpSp>
          </p:grpSp>
          <p:grpSp>
            <p:nvGrpSpPr>
              <p:cNvPr id="80909" name="Group 40"/>
              <p:cNvGrpSpPr>
                <a:grpSpLocks/>
              </p:cNvGrpSpPr>
              <p:nvPr/>
            </p:nvGrpSpPr>
            <p:grpSpPr bwMode="auto">
              <a:xfrm>
                <a:off x="969" y="1056"/>
                <a:ext cx="2298" cy="288"/>
                <a:chOff x="969" y="1056"/>
                <a:chExt cx="2298" cy="288"/>
              </a:xfrm>
            </p:grpSpPr>
            <p:sp>
              <p:nvSpPr>
                <p:cNvPr id="80930" name="Rectangle 41"/>
                <p:cNvSpPr>
                  <a:spLocks noChangeArrowheads="1"/>
                </p:cNvSpPr>
                <p:nvPr/>
              </p:nvSpPr>
              <p:spPr bwMode="auto">
                <a:xfrm>
                  <a:off x="969" y="1056"/>
                  <a:ext cx="2298" cy="288"/>
                </a:xfrm>
                <a:prstGeom prst="rect">
                  <a:avLst/>
                </a:prstGeom>
                <a:solidFill>
                  <a:srgbClr val="99CCFF"/>
                </a:solidFill>
                <a:ln w="9525">
                  <a:solidFill>
                    <a:schemeClr val="tx1"/>
                  </a:solidFill>
                  <a:miter lim="800000"/>
                  <a:headEnd/>
                  <a:tailEnd/>
                </a:ln>
              </p:spPr>
              <p:txBody>
                <a:bodyPr/>
                <a:lstStyle/>
                <a:p>
                  <a:endParaRPr lang="en-US"/>
                </a:p>
              </p:txBody>
            </p:sp>
            <p:grpSp>
              <p:nvGrpSpPr>
                <p:cNvPr id="80931" name="Group 42"/>
                <p:cNvGrpSpPr>
                  <a:grpSpLocks/>
                </p:cNvGrpSpPr>
                <p:nvPr/>
              </p:nvGrpSpPr>
              <p:grpSpPr bwMode="auto">
                <a:xfrm>
                  <a:off x="969" y="1056"/>
                  <a:ext cx="2298" cy="288"/>
                  <a:chOff x="969" y="1056"/>
                  <a:chExt cx="2298" cy="288"/>
                </a:xfrm>
              </p:grpSpPr>
              <p:sp>
                <p:nvSpPr>
                  <p:cNvPr id="80932" name="Rectangle 43"/>
                  <p:cNvSpPr>
                    <a:spLocks noChangeArrowheads="1"/>
                  </p:cNvSpPr>
                  <p:nvPr/>
                </p:nvSpPr>
                <p:spPr bwMode="auto">
                  <a:xfrm>
                    <a:off x="969" y="1056"/>
                    <a:ext cx="2298" cy="288"/>
                  </a:xfrm>
                  <a:prstGeom prst="rect">
                    <a:avLst/>
                  </a:prstGeom>
                  <a:solidFill>
                    <a:srgbClr val="99CCFF"/>
                  </a:solidFill>
                  <a:ln w="9525">
                    <a:solidFill>
                      <a:schemeClr val="tx1"/>
                    </a:solidFill>
                    <a:miter lim="800000"/>
                    <a:headEnd/>
                    <a:tailEnd/>
                  </a:ln>
                </p:spPr>
                <p:txBody>
                  <a:bodyPr anchor="ctr"/>
                  <a:lstStyle/>
                  <a:p>
                    <a:pPr algn="ctr"/>
                    <a:r>
                      <a:rPr lang="en-US" sz="1600"/>
                      <a:t>Xia</a:t>
                    </a:r>
                    <a:r>
                      <a:rPr lang="en-US" sz="1600" b="0" u="none"/>
                      <a:t> ca. 2100-1800 B.C.</a:t>
                    </a:r>
                  </a:p>
                </p:txBody>
              </p:sp>
              <p:sp>
                <p:nvSpPr>
                  <p:cNvPr id="80933" name="Rectangle 44"/>
                  <p:cNvSpPr>
                    <a:spLocks noChangeArrowheads="1"/>
                  </p:cNvSpPr>
                  <p:nvPr/>
                </p:nvSpPr>
                <p:spPr bwMode="auto">
                  <a:xfrm>
                    <a:off x="969" y="1056"/>
                    <a:ext cx="2298" cy="288"/>
                  </a:xfrm>
                  <a:prstGeom prst="rect">
                    <a:avLst/>
                  </a:prstGeom>
                  <a:noFill/>
                  <a:ln w="7">
                    <a:solidFill>
                      <a:schemeClr val="tx1"/>
                    </a:solidFill>
                    <a:miter lim="800000"/>
                    <a:headEnd/>
                    <a:tailEnd/>
                  </a:ln>
                </p:spPr>
                <p:txBody>
                  <a:bodyPr/>
                  <a:lstStyle/>
                  <a:p>
                    <a:endParaRPr lang="en-US"/>
                  </a:p>
                </p:txBody>
              </p:sp>
            </p:grpSp>
          </p:grpSp>
          <p:grpSp>
            <p:nvGrpSpPr>
              <p:cNvPr id="80910" name="Group 45"/>
              <p:cNvGrpSpPr>
                <a:grpSpLocks/>
              </p:cNvGrpSpPr>
              <p:nvPr/>
            </p:nvGrpSpPr>
            <p:grpSpPr bwMode="auto">
              <a:xfrm>
                <a:off x="969" y="1344"/>
                <a:ext cx="2298" cy="288"/>
                <a:chOff x="969" y="1344"/>
                <a:chExt cx="2298" cy="288"/>
              </a:xfrm>
            </p:grpSpPr>
            <p:sp>
              <p:nvSpPr>
                <p:cNvPr id="80926" name="Rectangle 46"/>
                <p:cNvSpPr>
                  <a:spLocks noChangeArrowheads="1"/>
                </p:cNvSpPr>
                <p:nvPr/>
              </p:nvSpPr>
              <p:spPr bwMode="auto">
                <a:xfrm>
                  <a:off x="969" y="1344"/>
                  <a:ext cx="2298" cy="288"/>
                </a:xfrm>
                <a:prstGeom prst="rect">
                  <a:avLst/>
                </a:prstGeom>
                <a:solidFill>
                  <a:srgbClr val="99CCFF"/>
                </a:solidFill>
                <a:ln w="9525">
                  <a:solidFill>
                    <a:schemeClr val="tx1"/>
                  </a:solidFill>
                  <a:miter lim="800000"/>
                  <a:headEnd/>
                  <a:tailEnd/>
                </a:ln>
              </p:spPr>
              <p:txBody>
                <a:bodyPr/>
                <a:lstStyle/>
                <a:p>
                  <a:endParaRPr lang="en-US"/>
                </a:p>
              </p:txBody>
            </p:sp>
            <p:grpSp>
              <p:nvGrpSpPr>
                <p:cNvPr id="80927" name="Group 47"/>
                <p:cNvGrpSpPr>
                  <a:grpSpLocks/>
                </p:cNvGrpSpPr>
                <p:nvPr/>
              </p:nvGrpSpPr>
              <p:grpSpPr bwMode="auto">
                <a:xfrm>
                  <a:off x="969" y="1344"/>
                  <a:ext cx="2298" cy="288"/>
                  <a:chOff x="969" y="1344"/>
                  <a:chExt cx="2298" cy="288"/>
                </a:xfrm>
              </p:grpSpPr>
              <p:sp>
                <p:nvSpPr>
                  <p:cNvPr id="80928" name="Rectangle 48"/>
                  <p:cNvSpPr>
                    <a:spLocks noChangeArrowheads="1"/>
                  </p:cNvSpPr>
                  <p:nvPr/>
                </p:nvSpPr>
                <p:spPr bwMode="auto">
                  <a:xfrm>
                    <a:off x="969" y="1344"/>
                    <a:ext cx="2298" cy="288"/>
                  </a:xfrm>
                  <a:prstGeom prst="rect">
                    <a:avLst/>
                  </a:prstGeom>
                  <a:solidFill>
                    <a:srgbClr val="99CCFF"/>
                  </a:solidFill>
                  <a:ln w="9525">
                    <a:solidFill>
                      <a:schemeClr val="tx1"/>
                    </a:solidFill>
                    <a:miter lim="800000"/>
                    <a:headEnd/>
                    <a:tailEnd/>
                  </a:ln>
                </p:spPr>
                <p:txBody>
                  <a:bodyPr anchor="ctr"/>
                  <a:lstStyle/>
                  <a:p>
                    <a:pPr algn="ctr"/>
                    <a:r>
                      <a:rPr lang="en-US" sz="1600"/>
                      <a:t>Shang</a:t>
                    </a:r>
                    <a:r>
                      <a:rPr lang="en-US" sz="1600" b="0" u="none"/>
                      <a:t> 1700-1027 B.C.</a:t>
                    </a:r>
                    <a:r>
                      <a:rPr lang="en-US" sz="2400" b="0" u="none"/>
                      <a:t> </a:t>
                    </a:r>
                  </a:p>
                </p:txBody>
              </p:sp>
              <p:sp>
                <p:nvSpPr>
                  <p:cNvPr id="80929" name="Rectangle 49"/>
                  <p:cNvSpPr>
                    <a:spLocks noChangeArrowheads="1"/>
                  </p:cNvSpPr>
                  <p:nvPr/>
                </p:nvSpPr>
                <p:spPr bwMode="auto">
                  <a:xfrm>
                    <a:off x="969" y="1344"/>
                    <a:ext cx="2298" cy="288"/>
                  </a:xfrm>
                  <a:prstGeom prst="rect">
                    <a:avLst/>
                  </a:prstGeom>
                  <a:noFill/>
                  <a:ln w="7">
                    <a:solidFill>
                      <a:schemeClr val="tx1"/>
                    </a:solidFill>
                    <a:miter lim="800000"/>
                    <a:headEnd/>
                    <a:tailEnd/>
                  </a:ln>
                </p:spPr>
                <p:txBody>
                  <a:bodyPr/>
                  <a:lstStyle/>
                  <a:p>
                    <a:endParaRPr lang="en-US"/>
                  </a:p>
                </p:txBody>
              </p:sp>
            </p:grpSp>
          </p:grpSp>
          <p:grpSp>
            <p:nvGrpSpPr>
              <p:cNvPr id="80911" name="Group 50"/>
              <p:cNvGrpSpPr>
                <a:grpSpLocks/>
              </p:cNvGrpSpPr>
              <p:nvPr/>
            </p:nvGrpSpPr>
            <p:grpSpPr bwMode="auto">
              <a:xfrm>
                <a:off x="969" y="1632"/>
                <a:ext cx="2298" cy="518"/>
                <a:chOff x="969" y="1632"/>
                <a:chExt cx="2298" cy="518"/>
              </a:xfrm>
            </p:grpSpPr>
            <p:sp>
              <p:nvSpPr>
                <p:cNvPr id="80922" name="Rectangle 51"/>
                <p:cNvSpPr>
                  <a:spLocks noChangeArrowheads="1"/>
                </p:cNvSpPr>
                <p:nvPr/>
              </p:nvSpPr>
              <p:spPr bwMode="auto">
                <a:xfrm>
                  <a:off x="969" y="1632"/>
                  <a:ext cx="2298" cy="518"/>
                </a:xfrm>
                <a:prstGeom prst="rect">
                  <a:avLst/>
                </a:prstGeom>
                <a:solidFill>
                  <a:srgbClr val="99CCFF"/>
                </a:solidFill>
                <a:ln w="9525">
                  <a:solidFill>
                    <a:schemeClr val="tx1"/>
                  </a:solidFill>
                  <a:miter lim="800000"/>
                  <a:headEnd/>
                  <a:tailEnd/>
                </a:ln>
              </p:spPr>
              <p:txBody>
                <a:bodyPr/>
                <a:lstStyle/>
                <a:p>
                  <a:endParaRPr lang="en-US"/>
                </a:p>
              </p:txBody>
            </p:sp>
            <p:grpSp>
              <p:nvGrpSpPr>
                <p:cNvPr id="80923" name="Group 52"/>
                <p:cNvGrpSpPr>
                  <a:grpSpLocks/>
                </p:cNvGrpSpPr>
                <p:nvPr/>
              </p:nvGrpSpPr>
              <p:grpSpPr bwMode="auto">
                <a:xfrm>
                  <a:off x="969" y="1632"/>
                  <a:ext cx="2298" cy="518"/>
                  <a:chOff x="969" y="1632"/>
                  <a:chExt cx="2298" cy="518"/>
                </a:xfrm>
              </p:grpSpPr>
              <p:sp>
                <p:nvSpPr>
                  <p:cNvPr id="80924" name="Rectangle 53"/>
                  <p:cNvSpPr>
                    <a:spLocks noChangeArrowheads="1"/>
                  </p:cNvSpPr>
                  <p:nvPr/>
                </p:nvSpPr>
                <p:spPr bwMode="auto">
                  <a:xfrm>
                    <a:off x="969" y="1632"/>
                    <a:ext cx="2298" cy="518"/>
                  </a:xfrm>
                  <a:prstGeom prst="rect">
                    <a:avLst/>
                  </a:prstGeom>
                  <a:solidFill>
                    <a:srgbClr val="99CCFF"/>
                  </a:solidFill>
                  <a:ln w="9525">
                    <a:solidFill>
                      <a:schemeClr val="tx1"/>
                    </a:solidFill>
                    <a:miter lim="800000"/>
                    <a:headEnd/>
                    <a:tailEnd/>
                  </a:ln>
                </p:spPr>
                <p:txBody>
                  <a:bodyPr anchor="ctr"/>
                  <a:lstStyle/>
                  <a:p>
                    <a:pPr algn="ctr"/>
                    <a:r>
                      <a:rPr lang="en-US" sz="1600"/>
                      <a:t>Western Zhou</a:t>
                    </a:r>
                    <a:r>
                      <a:rPr lang="en-US" sz="1600" b="0" u="none"/>
                      <a:t> 1027-771 B.C.</a:t>
                    </a:r>
                  </a:p>
                </p:txBody>
              </p:sp>
              <p:sp>
                <p:nvSpPr>
                  <p:cNvPr id="80925" name="Rectangle 54"/>
                  <p:cNvSpPr>
                    <a:spLocks noChangeArrowheads="1"/>
                  </p:cNvSpPr>
                  <p:nvPr/>
                </p:nvSpPr>
                <p:spPr bwMode="auto">
                  <a:xfrm>
                    <a:off x="969" y="1632"/>
                    <a:ext cx="2298" cy="518"/>
                  </a:xfrm>
                  <a:prstGeom prst="rect">
                    <a:avLst/>
                  </a:prstGeom>
                  <a:noFill/>
                  <a:ln w="7">
                    <a:solidFill>
                      <a:schemeClr val="tx1"/>
                    </a:solidFill>
                    <a:miter lim="800000"/>
                    <a:headEnd/>
                    <a:tailEnd/>
                  </a:ln>
                </p:spPr>
                <p:txBody>
                  <a:bodyPr/>
                  <a:lstStyle/>
                  <a:p>
                    <a:endParaRPr lang="en-US"/>
                  </a:p>
                </p:txBody>
              </p:sp>
            </p:grpSp>
          </p:grpSp>
          <p:grpSp>
            <p:nvGrpSpPr>
              <p:cNvPr id="80912" name="Group 55"/>
              <p:cNvGrpSpPr>
                <a:grpSpLocks/>
              </p:cNvGrpSpPr>
              <p:nvPr/>
            </p:nvGrpSpPr>
            <p:grpSpPr bwMode="auto">
              <a:xfrm>
                <a:off x="969" y="2150"/>
                <a:ext cx="1122" cy="2358"/>
                <a:chOff x="969" y="2150"/>
                <a:chExt cx="1122" cy="2358"/>
              </a:xfrm>
            </p:grpSpPr>
            <p:sp>
              <p:nvSpPr>
                <p:cNvPr id="80918" name="Rectangle 56"/>
                <p:cNvSpPr>
                  <a:spLocks noChangeArrowheads="1"/>
                </p:cNvSpPr>
                <p:nvPr/>
              </p:nvSpPr>
              <p:spPr bwMode="auto">
                <a:xfrm>
                  <a:off x="969" y="2150"/>
                  <a:ext cx="1122" cy="2358"/>
                </a:xfrm>
                <a:prstGeom prst="rect">
                  <a:avLst/>
                </a:prstGeom>
                <a:solidFill>
                  <a:srgbClr val="99CCFF"/>
                </a:solidFill>
                <a:ln w="9525">
                  <a:solidFill>
                    <a:schemeClr val="tx1"/>
                  </a:solidFill>
                  <a:miter lim="800000"/>
                  <a:headEnd/>
                  <a:tailEnd/>
                </a:ln>
              </p:spPr>
              <p:txBody>
                <a:bodyPr/>
                <a:lstStyle/>
                <a:p>
                  <a:endParaRPr lang="en-US"/>
                </a:p>
              </p:txBody>
            </p:sp>
            <p:grpSp>
              <p:nvGrpSpPr>
                <p:cNvPr id="80919" name="Group 57"/>
                <p:cNvGrpSpPr>
                  <a:grpSpLocks/>
                </p:cNvGrpSpPr>
                <p:nvPr/>
              </p:nvGrpSpPr>
              <p:grpSpPr bwMode="auto">
                <a:xfrm>
                  <a:off x="969" y="2150"/>
                  <a:ext cx="1122" cy="2358"/>
                  <a:chOff x="969" y="2150"/>
                  <a:chExt cx="1122" cy="2358"/>
                </a:xfrm>
              </p:grpSpPr>
              <p:sp>
                <p:nvSpPr>
                  <p:cNvPr id="80920" name="Rectangle 58"/>
                  <p:cNvSpPr>
                    <a:spLocks noChangeArrowheads="1"/>
                  </p:cNvSpPr>
                  <p:nvPr/>
                </p:nvSpPr>
                <p:spPr bwMode="auto">
                  <a:xfrm>
                    <a:off x="969" y="2150"/>
                    <a:ext cx="1122" cy="2358"/>
                  </a:xfrm>
                  <a:prstGeom prst="rect">
                    <a:avLst/>
                  </a:prstGeom>
                  <a:solidFill>
                    <a:srgbClr val="99CCFF"/>
                  </a:solidFill>
                  <a:ln w="9525">
                    <a:solidFill>
                      <a:schemeClr val="tx1"/>
                    </a:solidFill>
                    <a:miter lim="800000"/>
                    <a:headEnd/>
                    <a:tailEnd/>
                  </a:ln>
                </p:spPr>
                <p:txBody>
                  <a:bodyPr anchor="ctr"/>
                  <a:lstStyle/>
                  <a:p>
                    <a:pPr algn="ctr"/>
                    <a:r>
                      <a:rPr lang="en-US" sz="1600"/>
                      <a:t>Eastern Zhou</a:t>
                    </a:r>
                    <a:r>
                      <a:rPr lang="en-US" sz="1600" b="0" u="none"/>
                      <a:t> </a:t>
                    </a:r>
                  </a:p>
                  <a:p>
                    <a:pPr algn="ctr"/>
                    <a:r>
                      <a:rPr lang="en-US" sz="1600" b="0" u="none"/>
                      <a:t>770-221 B.C.</a:t>
                    </a:r>
                  </a:p>
                </p:txBody>
              </p:sp>
              <p:sp>
                <p:nvSpPr>
                  <p:cNvPr id="80921" name="Rectangle 59"/>
                  <p:cNvSpPr>
                    <a:spLocks noChangeArrowheads="1"/>
                  </p:cNvSpPr>
                  <p:nvPr/>
                </p:nvSpPr>
                <p:spPr bwMode="auto">
                  <a:xfrm>
                    <a:off x="969" y="2150"/>
                    <a:ext cx="1122" cy="2358"/>
                  </a:xfrm>
                  <a:prstGeom prst="rect">
                    <a:avLst/>
                  </a:prstGeom>
                  <a:noFill/>
                  <a:ln w="7">
                    <a:solidFill>
                      <a:schemeClr val="tx1"/>
                    </a:solidFill>
                    <a:miter lim="800000"/>
                    <a:headEnd/>
                    <a:tailEnd/>
                  </a:ln>
                </p:spPr>
                <p:txBody>
                  <a:bodyPr/>
                  <a:lstStyle/>
                  <a:p>
                    <a:endParaRPr lang="en-US"/>
                  </a:p>
                </p:txBody>
              </p:sp>
            </p:grpSp>
          </p:grpSp>
          <p:grpSp>
            <p:nvGrpSpPr>
              <p:cNvPr id="80913" name="Group 60"/>
              <p:cNvGrpSpPr>
                <a:grpSpLocks/>
              </p:cNvGrpSpPr>
              <p:nvPr/>
            </p:nvGrpSpPr>
            <p:grpSpPr bwMode="auto">
              <a:xfrm>
                <a:off x="2091" y="2150"/>
                <a:ext cx="1176" cy="2358"/>
                <a:chOff x="2091" y="2150"/>
                <a:chExt cx="1176" cy="2358"/>
              </a:xfrm>
            </p:grpSpPr>
            <p:sp>
              <p:nvSpPr>
                <p:cNvPr id="80914" name="Rectangle 61"/>
                <p:cNvSpPr>
                  <a:spLocks noChangeArrowheads="1"/>
                </p:cNvSpPr>
                <p:nvPr/>
              </p:nvSpPr>
              <p:spPr bwMode="auto">
                <a:xfrm>
                  <a:off x="2091" y="2150"/>
                  <a:ext cx="1176" cy="2358"/>
                </a:xfrm>
                <a:prstGeom prst="rect">
                  <a:avLst/>
                </a:prstGeom>
                <a:solidFill>
                  <a:srgbClr val="99CCFF"/>
                </a:solidFill>
                <a:ln w="9525">
                  <a:solidFill>
                    <a:schemeClr val="tx1"/>
                  </a:solidFill>
                  <a:miter lim="800000"/>
                  <a:headEnd/>
                  <a:tailEnd/>
                </a:ln>
              </p:spPr>
              <p:txBody>
                <a:bodyPr/>
                <a:lstStyle/>
                <a:p>
                  <a:endParaRPr lang="en-US"/>
                </a:p>
              </p:txBody>
            </p:sp>
            <p:grpSp>
              <p:nvGrpSpPr>
                <p:cNvPr id="80915" name="Group 62"/>
                <p:cNvGrpSpPr>
                  <a:grpSpLocks/>
                </p:cNvGrpSpPr>
                <p:nvPr/>
              </p:nvGrpSpPr>
              <p:grpSpPr bwMode="auto">
                <a:xfrm>
                  <a:off x="2091" y="2150"/>
                  <a:ext cx="1176" cy="2358"/>
                  <a:chOff x="2091" y="2150"/>
                  <a:chExt cx="1176" cy="2358"/>
                </a:xfrm>
              </p:grpSpPr>
              <p:sp>
                <p:nvSpPr>
                  <p:cNvPr id="80916" name="Rectangle 63"/>
                  <p:cNvSpPr>
                    <a:spLocks noChangeArrowheads="1"/>
                  </p:cNvSpPr>
                  <p:nvPr/>
                </p:nvSpPr>
                <p:spPr bwMode="auto">
                  <a:xfrm>
                    <a:off x="2091" y="2150"/>
                    <a:ext cx="1176" cy="2358"/>
                  </a:xfrm>
                  <a:prstGeom prst="rect">
                    <a:avLst/>
                  </a:prstGeom>
                  <a:solidFill>
                    <a:srgbClr val="99CCFF"/>
                  </a:solidFill>
                  <a:ln w="9525">
                    <a:solidFill>
                      <a:schemeClr val="tx1"/>
                    </a:solidFill>
                    <a:miter lim="800000"/>
                    <a:headEnd/>
                    <a:tailEnd/>
                  </a:ln>
                </p:spPr>
                <p:txBody>
                  <a:bodyPr anchor="ctr"/>
                  <a:lstStyle/>
                  <a:p>
                    <a:pPr algn="ctr" eaLnBrk="0" hangingPunct="0"/>
                    <a:r>
                      <a:rPr lang="en-US" sz="1400" u="none"/>
                      <a:t>Warring States period</a:t>
                    </a:r>
                    <a:r>
                      <a:rPr lang="en-US" sz="1400" b="0" u="none"/>
                      <a:t> </a:t>
                    </a:r>
                  </a:p>
                  <a:p>
                    <a:pPr algn="ctr" eaLnBrk="0" hangingPunct="0"/>
                    <a:r>
                      <a:rPr lang="en-US" sz="1400" b="0" u="none"/>
                      <a:t>475-221 B.C. </a:t>
                    </a:r>
                  </a:p>
                </p:txBody>
              </p:sp>
              <p:sp>
                <p:nvSpPr>
                  <p:cNvPr id="80917" name="Rectangle 64"/>
                  <p:cNvSpPr>
                    <a:spLocks noChangeArrowheads="1"/>
                  </p:cNvSpPr>
                  <p:nvPr/>
                </p:nvSpPr>
                <p:spPr bwMode="auto">
                  <a:xfrm>
                    <a:off x="2091" y="2150"/>
                    <a:ext cx="1176" cy="2358"/>
                  </a:xfrm>
                  <a:prstGeom prst="rect">
                    <a:avLst/>
                  </a:prstGeom>
                  <a:noFill/>
                  <a:ln w="7">
                    <a:solidFill>
                      <a:schemeClr val="tx1"/>
                    </a:solidFill>
                    <a:miter lim="800000"/>
                    <a:headEnd/>
                    <a:tailEnd/>
                  </a:ln>
                </p:spPr>
                <p:txBody>
                  <a:bodyPr/>
                  <a:lstStyle/>
                  <a:p>
                    <a:endParaRPr lang="en-US"/>
                  </a:p>
                </p:txBody>
              </p:sp>
            </p:grpSp>
          </p:grpSp>
        </p:grpSp>
        <p:sp>
          <p:nvSpPr>
            <p:cNvPr id="80906" name="Rectangle 65"/>
            <p:cNvSpPr>
              <a:spLocks noChangeArrowheads="1"/>
            </p:cNvSpPr>
            <p:nvPr/>
          </p:nvSpPr>
          <p:spPr bwMode="auto">
            <a:xfrm>
              <a:off x="-3" y="535"/>
              <a:ext cx="3273" cy="3976"/>
            </a:xfrm>
            <a:prstGeom prst="rect">
              <a:avLst/>
            </a:prstGeom>
            <a:noFill/>
            <a:ln w="9525">
              <a:solidFill>
                <a:schemeClr val="tx1"/>
              </a:solidFill>
              <a:miter lim="800000"/>
              <a:headEnd/>
              <a:tailEnd/>
            </a:ln>
          </p:spPr>
          <p:txBody>
            <a:bodyPr/>
            <a:lstStyle/>
            <a:p>
              <a:endParaRPr lang="en-US"/>
            </a:p>
          </p:txBody>
        </p:sp>
      </p:grpSp>
      <p:pic>
        <p:nvPicPr>
          <p:cNvPr id="80900" name="Picture 66" descr="http://www.mnsu.edu/emuseum/prehistory/china/images/xiamap.gif"/>
          <p:cNvPicPr>
            <a:picLocks noChangeAspect="1" noChangeArrowheads="1"/>
          </p:cNvPicPr>
          <p:nvPr/>
        </p:nvPicPr>
        <p:blipFill>
          <a:blip r:embed="rId2" cstate="print"/>
          <a:srcRect/>
          <a:stretch>
            <a:fillRect/>
          </a:stretch>
        </p:blipFill>
        <p:spPr bwMode="auto">
          <a:xfrm>
            <a:off x="0" y="0"/>
            <a:ext cx="4191000" cy="2746375"/>
          </a:xfrm>
          <a:prstGeom prst="rect">
            <a:avLst/>
          </a:prstGeom>
          <a:noFill/>
          <a:ln w="9525">
            <a:noFill/>
            <a:miter lim="800000"/>
            <a:headEnd/>
            <a:tailEnd/>
          </a:ln>
        </p:spPr>
      </p:pic>
      <p:pic>
        <p:nvPicPr>
          <p:cNvPr id="80901" name="Picture 67" descr="http://www.mnsu.edu/emuseum/prehistory/china/images/shangmap.gif"/>
          <p:cNvPicPr>
            <a:picLocks noChangeAspect="1" noChangeArrowheads="1"/>
          </p:cNvPicPr>
          <p:nvPr/>
        </p:nvPicPr>
        <p:blipFill>
          <a:blip r:embed="rId3" cstate="print"/>
          <a:srcRect/>
          <a:stretch>
            <a:fillRect/>
          </a:stretch>
        </p:blipFill>
        <p:spPr bwMode="auto">
          <a:xfrm>
            <a:off x="0" y="3581400"/>
            <a:ext cx="4343400" cy="2846388"/>
          </a:xfrm>
          <a:prstGeom prst="rect">
            <a:avLst/>
          </a:prstGeom>
          <a:noFill/>
          <a:ln w="9525">
            <a:noFill/>
            <a:miter lim="800000"/>
            <a:headEnd/>
            <a:tailEnd/>
          </a:ln>
        </p:spPr>
      </p:pic>
      <p:pic>
        <p:nvPicPr>
          <p:cNvPr id="80902" name="Picture 68" descr="http://www.mnsu.edu/emuseum/prehistory/china/images/zhoumap.gif"/>
          <p:cNvPicPr>
            <a:picLocks noChangeAspect="1" noChangeArrowheads="1"/>
          </p:cNvPicPr>
          <p:nvPr/>
        </p:nvPicPr>
        <p:blipFill>
          <a:blip r:embed="rId4" cstate="print"/>
          <a:srcRect/>
          <a:stretch>
            <a:fillRect/>
          </a:stretch>
        </p:blipFill>
        <p:spPr bwMode="auto">
          <a:xfrm>
            <a:off x="4800600" y="3581400"/>
            <a:ext cx="4343400" cy="2846388"/>
          </a:xfrm>
          <a:prstGeom prst="rect">
            <a:avLst/>
          </a:prstGeom>
          <a:noFill/>
          <a:ln w="9525">
            <a:noFill/>
            <a:miter lim="800000"/>
            <a:headEnd/>
            <a:tailEnd/>
          </a:ln>
        </p:spPr>
      </p:pic>
      <p:sp>
        <p:nvSpPr>
          <p:cNvPr id="80903" name="Text Box 69"/>
          <p:cNvSpPr txBox="1">
            <a:spLocks noChangeArrowheads="1"/>
          </p:cNvSpPr>
          <p:nvPr/>
        </p:nvSpPr>
        <p:spPr bwMode="auto">
          <a:xfrm>
            <a:off x="6384925" y="660717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80904" name="Line 70"/>
          <p:cNvSpPr>
            <a:spLocks noChangeShapeType="1"/>
          </p:cNvSpPr>
          <p:nvPr/>
        </p:nvSpPr>
        <p:spPr bwMode="auto">
          <a:xfrm flipH="1">
            <a:off x="3048000" y="914400"/>
            <a:ext cx="1981200" cy="4191000"/>
          </a:xfrm>
          <a:prstGeom prst="line">
            <a:avLst/>
          </a:prstGeom>
          <a:noFill/>
          <a:ln w="28575">
            <a:solidFill>
              <a:srgbClr val="FF0000"/>
            </a:solidFill>
            <a:round/>
            <a:headEnd type="oval" w="med" len="med"/>
            <a:tailEnd type="stealth" w="med" len="med"/>
          </a:ln>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he Shang, 1766-1050 BC"/>
          <p:cNvPicPr>
            <a:picLocks noChangeAspect="1" noChangeArrowheads="1"/>
          </p:cNvPicPr>
          <p:nvPr/>
        </p:nvPicPr>
        <p:blipFill>
          <a:blip r:embed="rId3" cstate="print"/>
          <a:srcRect/>
          <a:stretch>
            <a:fillRect/>
          </a:stretch>
        </p:blipFill>
        <p:spPr bwMode="auto">
          <a:xfrm>
            <a:off x="0" y="0"/>
            <a:ext cx="4114800" cy="3603625"/>
          </a:xfrm>
          <a:prstGeom prst="rect">
            <a:avLst/>
          </a:prstGeom>
          <a:noFill/>
          <a:ln w="9525">
            <a:noFill/>
            <a:miter lim="800000"/>
            <a:headEnd/>
            <a:tailEnd/>
          </a:ln>
        </p:spPr>
      </p:pic>
      <p:pic>
        <p:nvPicPr>
          <p:cNvPr id="81923" name="Picture 3" descr="http://www.mnsu.edu/emuseum/prehistory/china/images/shangmap.gif"/>
          <p:cNvPicPr>
            <a:picLocks noChangeAspect="1" noChangeArrowheads="1"/>
          </p:cNvPicPr>
          <p:nvPr/>
        </p:nvPicPr>
        <p:blipFill>
          <a:blip r:embed="rId4" cstate="print"/>
          <a:srcRect/>
          <a:stretch>
            <a:fillRect/>
          </a:stretch>
        </p:blipFill>
        <p:spPr bwMode="auto">
          <a:xfrm>
            <a:off x="0" y="4011613"/>
            <a:ext cx="4343400" cy="2846387"/>
          </a:xfrm>
          <a:prstGeom prst="rect">
            <a:avLst/>
          </a:prstGeom>
          <a:noFill/>
          <a:ln w="9525">
            <a:noFill/>
            <a:miter lim="800000"/>
            <a:headEnd/>
            <a:tailEnd/>
          </a:ln>
        </p:spPr>
      </p:pic>
      <p:sp>
        <p:nvSpPr>
          <p:cNvPr id="101380" name="Text Box 4"/>
          <p:cNvSpPr txBox="1">
            <a:spLocks noChangeArrowheads="1"/>
          </p:cNvSpPr>
          <p:nvPr/>
        </p:nvSpPr>
        <p:spPr bwMode="auto">
          <a:xfrm>
            <a:off x="4267200" y="381000"/>
            <a:ext cx="4876800" cy="2847975"/>
          </a:xfrm>
          <a:prstGeom prst="rect">
            <a:avLst/>
          </a:prstGeom>
          <a:noFill/>
          <a:ln w="9525">
            <a:solidFill>
              <a:srgbClr val="333399"/>
            </a:solidFill>
            <a:miter lim="800000"/>
            <a:headEnd/>
            <a:tailEnd/>
          </a:ln>
        </p:spPr>
        <p:txBody>
          <a:bodyPr>
            <a:spAutoFit/>
          </a:bodyPr>
          <a:lstStyle/>
          <a:p>
            <a:r>
              <a:rPr lang="en-US" u="none">
                <a:solidFill>
                  <a:srgbClr val="FF0000"/>
                </a:solidFill>
              </a:rPr>
              <a:t>2.  What were three features of Shang culture?</a:t>
            </a: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p:txBody>
      </p:sp>
      <p:sp>
        <p:nvSpPr>
          <p:cNvPr id="101381" name="Text Box 5"/>
          <p:cNvSpPr txBox="1">
            <a:spLocks noChangeArrowheads="1"/>
          </p:cNvSpPr>
          <p:nvPr/>
        </p:nvSpPr>
        <p:spPr bwMode="auto">
          <a:xfrm>
            <a:off x="4343400" y="685800"/>
            <a:ext cx="4511675" cy="2563813"/>
          </a:xfrm>
          <a:prstGeom prst="rect">
            <a:avLst/>
          </a:prstGeom>
          <a:noFill/>
          <a:ln w="9525">
            <a:noFill/>
            <a:miter lim="800000"/>
            <a:headEnd/>
            <a:tailEnd/>
          </a:ln>
        </p:spPr>
        <p:txBody>
          <a:bodyPr>
            <a:spAutoFit/>
          </a:bodyPr>
          <a:lstStyle/>
          <a:p>
            <a:pPr>
              <a:buFontTx/>
              <a:buChar char="•"/>
            </a:pPr>
            <a:r>
              <a:rPr lang="en-US" b="0" u="none">
                <a:solidFill>
                  <a:srgbClr val="333399"/>
                </a:solidFill>
              </a:rPr>
              <a:t> First written records</a:t>
            </a:r>
          </a:p>
          <a:p>
            <a:r>
              <a:rPr lang="en-US" b="0" u="none">
                <a:solidFill>
                  <a:srgbClr val="333399"/>
                </a:solidFill>
              </a:rPr>
              <a:t>          - calligraphy writing and paper making</a:t>
            </a:r>
          </a:p>
          <a:p>
            <a:pPr>
              <a:buFontTx/>
              <a:buChar char="•"/>
            </a:pPr>
            <a:r>
              <a:rPr lang="en-US" b="0" u="none">
                <a:solidFill>
                  <a:srgbClr val="333399"/>
                </a:solidFill>
              </a:rPr>
              <a:t> Sharp division between king’s nobles and the</a:t>
            </a:r>
          </a:p>
          <a:p>
            <a:r>
              <a:rPr lang="en-US" b="0" u="none">
                <a:solidFill>
                  <a:srgbClr val="333399"/>
                </a:solidFill>
              </a:rPr>
              <a:t>     peasants</a:t>
            </a:r>
          </a:p>
          <a:p>
            <a:pPr>
              <a:buFontTx/>
              <a:buChar char="•"/>
            </a:pPr>
            <a:r>
              <a:rPr lang="en-US" b="0" u="none">
                <a:solidFill>
                  <a:srgbClr val="333399"/>
                </a:solidFill>
              </a:rPr>
              <a:t> Wood used as building material  </a:t>
            </a:r>
          </a:p>
          <a:p>
            <a:r>
              <a:rPr lang="en-US" b="0" u="none">
                <a:solidFill>
                  <a:srgbClr val="333399"/>
                </a:solidFill>
              </a:rPr>
              <a:t>         (not mud-dried bricks as in other regions)</a:t>
            </a:r>
          </a:p>
          <a:p>
            <a:pPr>
              <a:buFontTx/>
              <a:buChar char="•"/>
            </a:pPr>
            <a:r>
              <a:rPr lang="en-US" b="0" u="none">
                <a:solidFill>
                  <a:srgbClr val="333399"/>
                </a:solidFill>
              </a:rPr>
              <a:t> Peasants used wooden tools</a:t>
            </a:r>
          </a:p>
          <a:p>
            <a:pPr>
              <a:buFontTx/>
              <a:buChar char="•"/>
            </a:pPr>
            <a:r>
              <a:rPr lang="en-US" b="0" u="none">
                <a:solidFill>
                  <a:srgbClr val="333399"/>
                </a:solidFill>
              </a:rPr>
              <a:t> Shang made magnificent bronze weapons</a:t>
            </a:r>
          </a:p>
          <a:p>
            <a:r>
              <a:rPr lang="en-US" b="0" u="none">
                <a:solidFill>
                  <a:srgbClr val="333399"/>
                </a:solidFill>
              </a:rPr>
              <a:t>    and ceremonial vessels</a:t>
            </a:r>
          </a:p>
        </p:txBody>
      </p:sp>
      <p:pic>
        <p:nvPicPr>
          <p:cNvPr id="101384" name="Picture 8" descr="Large Map: Shang (1523 b.c.-1028 b.c.)"/>
          <p:cNvPicPr>
            <a:picLocks noChangeAspect="1" noChangeArrowheads="1"/>
          </p:cNvPicPr>
          <p:nvPr/>
        </p:nvPicPr>
        <p:blipFill>
          <a:blip r:embed="rId5" cstate="print"/>
          <a:srcRect/>
          <a:stretch>
            <a:fillRect/>
          </a:stretch>
        </p:blipFill>
        <p:spPr bwMode="auto">
          <a:xfrm>
            <a:off x="0" y="3624263"/>
            <a:ext cx="4343400" cy="3233737"/>
          </a:xfrm>
          <a:prstGeom prst="rect">
            <a:avLst/>
          </a:prstGeom>
          <a:noFill/>
          <a:ln w="9525">
            <a:noFill/>
            <a:miter lim="800000"/>
            <a:headEnd/>
            <a:tailEnd/>
          </a:ln>
        </p:spPr>
      </p:pic>
      <p:sp>
        <p:nvSpPr>
          <p:cNvPr id="81927" name="Text Box 12"/>
          <p:cNvSpPr txBox="1">
            <a:spLocks noChangeArrowheads="1"/>
          </p:cNvSpPr>
          <p:nvPr/>
        </p:nvSpPr>
        <p:spPr bwMode="auto">
          <a:xfrm>
            <a:off x="4191000" y="0"/>
            <a:ext cx="4953000" cy="396875"/>
          </a:xfrm>
          <a:prstGeom prst="rect">
            <a:avLst/>
          </a:prstGeom>
          <a:noFill/>
          <a:ln w="9525">
            <a:noFill/>
            <a:miter lim="800000"/>
            <a:headEnd/>
            <a:tailEnd/>
          </a:ln>
        </p:spPr>
        <p:txBody>
          <a:bodyPr>
            <a:spAutoFit/>
          </a:bodyPr>
          <a:lstStyle/>
          <a:p>
            <a:r>
              <a:rPr lang="en-US" sz="2000" u="none"/>
              <a:t>CH 2:</a:t>
            </a:r>
            <a:r>
              <a:rPr lang="en-US" sz="2000" b="0" u="none"/>
              <a:t> “River Dynasties in China”  </a:t>
            </a:r>
            <a:r>
              <a:rPr lang="en-US" sz="1600" b="0" u="none"/>
              <a:t>[Packet, p.    ]</a:t>
            </a:r>
            <a:endParaRPr lang="en-US"/>
          </a:p>
        </p:txBody>
      </p:sp>
      <p:pic>
        <p:nvPicPr>
          <p:cNvPr id="101390" name="Picture 14" descr="D:\home\twloessin\My Pictures\china\Shang bronze vessel.jpg"/>
          <p:cNvPicPr>
            <a:picLocks noChangeAspect="1" noChangeArrowheads="1"/>
          </p:cNvPicPr>
          <p:nvPr/>
        </p:nvPicPr>
        <p:blipFill>
          <a:blip r:embed="rId6" cstate="print"/>
          <a:srcRect/>
          <a:stretch>
            <a:fillRect/>
          </a:stretch>
        </p:blipFill>
        <p:spPr bwMode="auto">
          <a:xfrm>
            <a:off x="0" y="1676400"/>
            <a:ext cx="4211638" cy="5181600"/>
          </a:xfrm>
          <a:prstGeom prst="rect">
            <a:avLst/>
          </a:prstGeom>
          <a:noFill/>
          <a:ln w="9525">
            <a:noFill/>
            <a:miter lim="800000"/>
            <a:headEnd/>
            <a:tailEnd/>
          </a:ln>
        </p:spPr>
      </p:pic>
      <p:pic>
        <p:nvPicPr>
          <p:cNvPr id="101392" name="Picture 16" descr="D:\home\twloessin\My Pictures\china\Shang cooking vessel.jpg"/>
          <p:cNvPicPr>
            <a:picLocks noChangeAspect="1" noChangeArrowheads="1"/>
          </p:cNvPicPr>
          <p:nvPr/>
        </p:nvPicPr>
        <p:blipFill>
          <a:blip r:embed="rId7" cstate="print"/>
          <a:srcRect/>
          <a:stretch>
            <a:fillRect/>
          </a:stretch>
        </p:blipFill>
        <p:spPr bwMode="auto">
          <a:xfrm>
            <a:off x="6480175" y="3276600"/>
            <a:ext cx="2663825" cy="3581400"/>
          </a:xfrm>
          <a:prstGeom prst="rect">
            <a:avLst/>
          </a:prstGeom>
          <a:noFill/>
          <a:ln w="9525">
            <a:noFill/>
            <a:miter lim="800000"/>
            <a:headEnd/>
            <a:tailEnd/>
          </a:ln>
        </p:spPr>
      </p:pic>
      <p:pic>
        <p:nvPicPr>
          <p:cNvPr id="101393" name="Picture 17" descr="D:\home\twloessin\My Pictures\china\shang bronze ax.jpg"/>
          <p:cNvPicPr>
            <a:picLocks noChangeAspect="1" noChangeArrowheads="1"/>
          </p:cNvPicPr>
          <p:nvPr/>
        </p:nvPicPr>
        <p:blipFill>
          <a:blip r:embed="rId8" cstate="print"/>
          <a:srcRect/>
          <a:stretch>
            <a:fillRect/>
          </a:stretch>
        </p:blipFill>
        <p:spPr bwMode="auto">
          <a:xfrm>
            <a:off x="3810000" y="3581400"/>
            <a:ext cx="2863850" cy="1841500"/>
          </a:xfrm>
          <a:prstGeom prst="rect">
            <a:avLst/>
          </a:prstGeom>
          <a:noFill/>
          <a:ln w="9525">
            <a:noFill/>
            <a:miter lim="800000"/>
            <a:headEnd/>
            <a:tailEnd/>
          </a:ln>
        </p:spPr>
      </p:pic>
      <p:sp>
        <p:nvSpPr>
          <p:cNvPr id="81931" name="Text Box 18"/>
          <p:cNvSpPr txBox="1">
            <a:spLocks noChangeArrowheads="1"/>
          </p:cNvSpPr>
          <p:nvPr/>
        </p:nvSpPr>
        <p:spPr bwMode="auto">
          <a:xfrm>
            <a:off x="4038600" y="6613525"/>
            <a:ext cx="2759075" cy="244475"/>
          </a:xfrm>
          <a:prstGeom prst="rect">
            <a:avLst/>
          </a:prstGeom>
          <a:noFill/>
          <a:ln w="9525">
            <a:noFill/>
            <a:miter lim="800000"/>
            <a:headEnd/>
            <a:tailEnd/>
          </a:ln>
        </p:spPr>
        <p:txBody>
          <a:bodyPr>
            <a:spAutoFit/>
          </a:bodyPr>
          <a:lstStyle/>
          <a:p>
            <a:pPr algn="ctr"/>
            <a:r>
              <a:rPr lang="en-US" sz="1000" b="0" u="none">
                <a:solidFill>
                  <a:schemeClr val="bg2"/>
                </a:solidFill>
              </a:rPr>
              <a:t>PP Design of T. Loessin; Akins H.S.</a:t>
            </a:r>
          </a:p>
        </p:txBody>
      </p:sp>
      <p:sp>
        <p:nvSpPr>
          <p:cNvPr id="101395" name="Text Box 19"/>
          <p:cNvSpPr txBox="1">
            <a:spLocks noChangeArrowheads="1"/>
          </p:cNvSpPr>
          <p:nvPr/>
        </p:nvSpPr>
        <p:spPr bwMode="auto">
          <a:xfrm>
            <a:off x="4403725" y="5372100"/>
            <a:ext cx="1997075" cy="1314450"/>
          </a:xfrm>
          <a:prstGeom prst="rect">
            <a:avLst/>
          </a:prstGeom>
          <a:noFill/>
          <a:ln w="9525">
            <a:noFill/>
            <a:miter lim="800000"/>
            <a:headEnd/>
            <a:tailEnd/>
          </a:ln>
        </p:spPr>
        <p:txBody>
          <a:bodyPr>
            <a:spAutoFit/>
          </a:bodyPr>
          <a:lstStyle/>
          <a:p>
            <a:r>
              <a:rPr lang="en-US" sz="1600" b="0" i="1" u="none"/>
              <a:t>Pics:</a:t>
            </a:r>
            <a:r>
              <a:rPr lang="en-US" sz="1600" b="0" u="none"/>
              <a:t>  Bronze work of the Shang period (1700-1027 B.C.).  </a:t>
            </a:r>
          </a:p>
          <a:p>
            <a:r>
              <a:rPr lang="en-US" sz="1600" b="0" u="none"/>
              <a:t>A toilet, an ax, and a cooking cauldron.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500" fill="hold"/>
                                        <p:tgtEl>
                                          <p:spTgt spid="101380"/>
                                        </p:tgtEl>
                                        <p:attrNameLst>
                                          <p:attrName>ppt_x</p:attrName>
                                        </p:attrNameLst>
                                      </p:cBhvr>
                                      <p:tavLst>
                                        <p:tav tm="0">
                                          <p:val>
                                            <p:strVal val="0-#ppt_w/2"/>
                                          </p:val>
                                        </p:tav>
                                        <p:tav tm="100000">
                                          <p:val>
                                            <p:strVal val="#ppt_x"/>
                                          </p:val>
                                        </p:tav>
                                      </p:tavLst>
                                    </p:anim>
                                    <p:anim calcmode="lin" valueType="num">
                                      <p:cBhvr additive="base">
                                        <p:cTn id="8"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101381"/>
                                        </p:tgtEl>
                                        <p:attrNameLst>
                                          <p:attrName>style.visibility</p:attrName>
                                        </p:attrNameLst>
                                      </p:cBhvr>
                                      <p:to>
                                        <p:strVal val="visible"/>
                                      </p:to>
                                    </p:set>
                                    <p:anim calcmode="lin" valueType="num">
                                      <p:cBhvr additive="base">
                                        <p:cTn id="13" dur="75" fill="hold"/>
                                        <p:tgtEl>
                                          <p:spTgt spid="101381"/>
                                        </p:tgtEl>
                                        <p:attrNameLst>
                                          <p:attrName>ppt_x</p:attrName>
                                        </p:attrNameLst>
                                      </p:cBhvr>
                                      <p:tavLst>
                                        <p:tav tm="0">
                                          <p:val>
                                            <p:strVal val="0-#ppt_w/2"/>
                                          </p:val>
                                        </p:tav>
                                        <p:tav tm="100000">
                                          <p:val>
                                            <p:strVal val="#ppt_x"/>
                                          </p:val>
                                        </p:tav>
                                      </p:tavLst>
                                    </p:anim>
                                    <p:anim calcmode="lin" valueType="num">
                                      <p:cBhvr additive="base">
                                        <p:cTn id="14" dur="75"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1384"/>
                                        </p:tgtEl>
                                        <p:attrNameLst>
                                          <p:attrName>style.visibility</p:attrName>
                                        </p:attrNameLst>
                                      </p:cBhvr>
                                      <p:to>
                                        <p:strVal val="visible"/>
                                      </p:to>
                                    </p:set>
                                    <p:anim calcmode="lin" valueType="num">
                                      <p:cBhvr additive="base">
                                        <p:cTn id="19" dur="500" fill="hold"/>
                                        <p:tgtEl>
                                          <p:spTgt spid="101384"/>
                                        </p:tgtEl>
                                        <p:attrNameLst>
                                          <p:attrName>ppt_x</p:attrName>
                                        </p:attrNameLst>
                                      </p:cBhvr>
                                      <p:tavLst>
                                        <p:tav tm="0">
                                          <p:val>
                                            <p:strVal val="0-#ppt_w/2"/>
                                          </p:val>
                                        </p:tav>
                                        <p:tav tm="100000">
                                          <p:val>
                                            <p:strVal val="#ppt_x"/>
                                          </p:val>
                                        </p:tav>
                                      </p:tavLst>
                                    </p:anim>
                                    <p:anim calcmode="lin" valueType="num">
                                      <p:cBhvr additive="base">
                                        <p:cTn id="20" dur="500" fill="hold"/>
                                        <p:tgtEl>
                                          <p:spTgt spid="1013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95"/>
                                        </p:tgtEl>
                                        <p:attrNameLst>
                                          <p:attrName>style.visibility</p:attrName>
                                        </p:attrNameLst>
                                      </p:cBhvr>
                                      <p:to>
                                        <p:strVal val="visible"/>
                                      </p:to>
                                    </p:set>
                                    <p:anim calcmode="lin" valueType="num">
                                      <p:cBhvr additive="base">
                                        <p:cTn id="25" dur="500" fill="hold"/>
                                        <p:tgtEl>
                                          <p:spTgt spid="101395"/>
                                        </p:tgtEl>
                                        <p:attrNameLst>
                                          <p:attrName>ppt_x</p:attrName>
                                        </p:attrNameLst>
                                      </p:cBhvr>
                                      <p:tavLst>
                                        <p:tav tm="0">
                                          <p:val>
                                            <p:strVal val="0-#ppt_w/2"/>
                                          </p:val>
                                        </p:tav>
                                        <p:tav tm="100000">
                                          <p:val>
                                            <p:strVal val="#ppt_x"/>
                                          </p:val>
                                        </p:tav>
                                      </p:tavLst>
                                    </p:anim>
                                    <p:anim calcmode="lin" valueType="num">
                                      <p:cBhvr additive="base">
                                        <p:cTn id="26" dur="500" fill="hold"/>
                                        <p:tgtEl>
                                          <p:spTgt spid="10139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1390"/>
                                        </p:tgtEl>
                                        <p:attrNameLst>
                                          <p:attrName>style.visibility</p:attrName>
                                        </p:attrNameLst>
                                      </p:cBhvr>
                                      <p:to>
                                        <p:strVal val="visible"/>
                                      </p:to>
                                    </p:set>
                                    <p:anim calcmode="lin" valueType="num">
                                      <p:cBhvr additive="base">
                                        <p:cTn id="31" dur="500" fill="hold"/>
                                        <p:tgtEl>
                                          <p:spTgt spid="101390"/>
                                        </p:tgtEl>
                                        <p:attrNameLst>
                                          <p:attrName>ppt_x</p:attrName>
                                        </p:attrNameLst>
                                      </p:cBhvr>
                                      <p:tavLst>
                                        <p:tav tm="0">
                                          <p:val>
                                            <p:strVal val="0-#ppt_w/2"/>
                                          </p:val>
                                        </p:tav>
                                        <p:tav tm="100000">
                                          <p:val>
                                            <p:strVal val="#ppt_x"/>
                                          </p:val>
                                        </p:tav>
                                      </p:tavLst>
                                    </p:anim>
                                    <p:anim calcmode="lin" valueType="num">
                                      <p:cBhvr additive="base">
                                        <p:cTn id="32" dur="500" fill="hold"/>
                                        <p:tgtEl>
                                          <p:spTgt spid="10139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1392"/>
                                        </p:tgtEl>
                                        <p:attrNameLst>
                                          <p:attrName>style.visibility</p:attrName>
                                        </p:attrNameLst>
                                      </p:cBhvr>
                                      <p:to>
                                        <p:strVal val="visible"/>
                                      </p:to>
                                    </p:set>
                                    <p:anim calcmode="lin" valueType="num">
                                      <p:cBhvr additive="base">
                                        <p:cTn id="37" dur="500" fill="hold"/>
                                        <p:tgtEl>
                                          <p:spTgt spid="101392"/>
                                        </p:tgtEl>
                                        <p:attrNameLst>
                                          <p:attrName>ppt_x</p:attrName>
                                        </p:attrNameLst>
                                      </p:cBhvr>
                                      <p:tavLst>
                                        <p:tav tm="0">
                                          <p:val>
                                            <p:strVal val="0-#ppt_w/2"/>
                                          </p:val>
                                        </p:tav>
                                        <p:tav tm="100000">
                                          <p:val>
                                            <p:strVal val="#ppt_x"/>
                                          </p:val>
                                        </p:tav>
                                      </p:tavLst>
                                    </p:anim>
                                    <p:anim calcmode="lin" valueType="num">
                                      <p:cBhvr additive="base">
                                        <p:cTn id="38" dur="500" fill="hold"/>
                                        <p:tgtEl>
                                          <p:spTgt spid="10139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1393"/>
                                        </p:tgtEl>
                                        <p:attrNameLst>
                                          <p:attrName>style.visibility</p:attrName>
                                        </p:attrNameLst>
                                      </p:cBhvr>
                                      <p:to>
                                        <p:strVal val="visible"/>
                                      </p:to>
                                    </p:set>
                                    <p:anim calcmode="lin" valueType="num">
                                      <p:cBhvr additive="base">
                                        <p:cTn id="43" dur="500" fill="hold"/>
                                        <p:tgtEl>
                                          <p:spTgt spid="101393"/>
                                        </p:tgtEl>
                                        <p:attrNameLst>
                                          <p:attrName>ppt_x</p:attrName>
                                        </p:attrNameLst>
                                      </p:cBhvr>
                                      <p:tavLst>
                                        <p:tav tm="0">
                                          <p:val>
                                            <p:strVal val="0-#ppt_w/2"/>
                                          </p:val>
                                        </p:tav>
                                        <p:tav tm="100000">
                                          <p:val>
                                            <p:strVal val="#ppt_x"/>
                                          </p:val>
                                        </p:tav>
                                      </p:tavLst>
                                    </p:anim>
                                    <p:anim calcmode="lin" valueType="num">
                                      <p:cBhvr additive="base">
                                        <p:cTn id="44" dur="500" fill="hold"/>
                                        <p:tgtEl>
                                          <p:spTgt spid="101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autoUpdateAnimBg="0"/>
      <p:bldP spid="101381" grpId="0" autoUpdateAnimBg="0"/>
      <p:bldP spid="101395"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038600" y="381000"/>
            <a:ext cx="5105400" cy="3671888"/>
          </a:xfrm>
          <a:prstGeom prst="rect">
            <a:avLst/>
          </a:prstGeom>
          <a:noFill/>
          <a:ln w="9525">
            <a:solidFill>
              <a:srgbClr val="333399"/>
            </a:solidFill>
            <a:miter lim="800000"/>
            <a:headEnd/>
            <a:tailEnd/>
          </a:ln>
        </p:spPr>
        <p:txBody>
          <a:bodyPr>
            <a:spAutoFit/>
          </a:bodyPr>
          <a:lstStyle/>
          <a:p>
            <a:r>
              <a:rPr lang="en-US" u="none">
                <a:solidFill>
                  <a:srgbClr val="FF0000"/>
                </a:solidFill>
              </a:rPr>
              <a:t>3.  Name three important values of Shang culture.</a:t>
            </a:r>
          </a:p>
          <a:p>
            <a:pPr>
              <a:buFontTx/>
              <a:buChar char="•"/>
            </a:pPr>
            <a:r>
              <a:rPr lang="en-US" u="none">
                <a:solidFill>
                  <a:srgbClr val="333399"/>
                </a:solidFill>
              </a:rPr>
              <a:t> From very early on, the idea of the “group” /</a:t>
            </a:r>
          </a:p>
          <a:p>
            <a:r>
              <a:rPr lang="en-US" u="none">
                <a:solidFill>
                  <a:srgbClr val="333399"/>
                </a:solidFill>
              </a:rPr>
              <a:t>    community more important than the idea of</a:t>
            </a:r>
          </a:p>
          <a:p>
            <a:r>
              <a:rPr lang="en-US" u="none">
                <a:solidFill>
                  <a:srgbClr val="333399"/>
                </a:solidFill>
              </a:rPr>
              <a:t>    “individual”/ or any single person.</a:t>
            </a:r>
          </a:p>
          <a:p>
            <a:pPr>
              <a:buFontTx/>
              <a:buChar char="•"/>
            </a:pPr>
            <a:r>
              <a:rPr lang="en-US" u="none">
                <a:solidFill>
                  <a:srgbClr val="333399"/>
                </a:solidFill>
              </a:rPr>
              <a:t> Emphasis on family, respect of parents</a:t>
            </a:r>
          </a:p>
          <a:p>
            <a:pPr>
              <a:buFontTx/>
              <a:buChar char="•"/>
            </a:pPr>
            <a:r>
              <a:rPr lang="en-US" u="none">
                <a:solidFill>
                  <a:srgbClr val="333399"/>
                </a:solidFill>
              </a:rPr>
              <a:t> Family emphasized in religion too – </a:t>
            </a:r>
          </a:p>
          <a:p>
            <a:r>
              <a:rPr lang="en-US" u="none">
                <a:solidFill>
                  <a:srgbClr val="333399"/>
                </a:solidFill>
              </a:rPr>
              <a:t>     ancestor worship.</a:t>
            </a:r>
          </a:p>
          <a:p>
            <a:pPr>
              <a:buFontTx/>
              <a:buChar char="•"/>
            </a:pPr>
            <a:r>
              <a:rPr lang="en-US" u="none">
                <a:solidFill>
                  <a:srgbClr val="333399"/>
                </a:solidFill>
              </a:rPr>
              <a:t> Oracle bones used to consult the gods</a:t>
            </a:r>
          </a:p>
          <a:p>
            <a:pPr>
              <a:buFontTx/>
              <a:buChar char="•"/>
            </a:pPr>
            <a:r>
              <a:rPr lang="en-US" u="none">
                <a:solidFill>
                  <a:srgbClr val="333399"/>
                </a:solidFill>
              </a:rPr>
              <a:t> Chinese writing unique to others.  </a:t>
            </a:r>
          </a:p>
          <a:p>
            <a:r>
              <a:rPr lang="en-US" u="none">
                <a:solidFill>
                  <a:srgbClr val="333399"/>
                </a:solidFill>
              </a:rPr>
              <a:t>     Symbols stood for ideas, not sounds.  </a:t>
            </a:r>
          </a:p>
          <a:p>
            <a:r>
              <a:rPr lang="en-US" u="none">
                <a:solidFill>
                  <a:srgbClr val="333399"/>
                </a:solidFill>
              </a:rPr>
              <a:t>    This allowed the many different groups who</a:t>
            </a:r>
          </a:p>
          <a:p>
            <a:r>
              <a:rPr lang="en-US" u="none">
                <a:solidFill>
                  <a:srgbClr val="333399"/>
                </a:solidFill>
              </a:rPr>
              <a:t>    spoke different languages to all understand </a:t>
            </a:r>
          </a:p>
          <a:p>
            <a:r>
              <a:rPr lang="en-US" u="none">
                <a:solidFill>
                  <a:srgbClr val="333399"/>
                </a:solidFill>
              </a:rPr>
              <a:t>    the same writing system.</a:t>
            </a:r>
            <a:endParaRPr lang="en-US" u="none">
              <a:solidFill>
                <a:srgbClr val="FF0000"/>
              </a:solidFill>
            </a:endParaRPr>
          </a:p>
        </p:txBody>
      </p:sp>
      <p:sp>
        <p:nvSpPr>
          <p:cNvPr id="82947" name="Text Box 3"/>
          <p:cNvSpPr txBox="1">
            <a:spLocks noChangeArrowheads="1"/>
          </p:cNvSpPr>
          <p:nvPr/>
        </p:nvSpPr>
        <p:spPr bwMode="auto">
          <a:xfrm>
            <a:off x="4191000" y="0"/>
            <a:ext cx="4953000" cy="396875"/>
          </a:xfrm>
          <a:prstGeom prst="rect">
            <a:avLst/>
          </a:prstGeom>
          <a:noFill/>
          <a:ln w="9525">
            <a:noFill/>
            <a:miter lim="800000"/>
            <a:headEnd/>
            <a:tailEnd/>
          </a:ln>
        </p:spPr>
        <p:txBody>
          <a:bodyPr>
            <a:spAutoFit/>
          </a:bodyPr>
          <a:lstStyle/>
          <a:p>
            <a:r>
              <a:rPr lang="en-US" sz="2000" u="none"/>
              <a:t>CH 2:</a:t>
            </a:r>
            <a:r>
              <a:rPr lang="en-US" sz="2000" b="0" u="none"/>
              <a:t> “River Dynasties in China”  </a:t>
            </a:r>
            <a:r>
              <a:rPr lang="en-US" sz="1600" b="0" u="none"/>
              <a:t>[Packet, p.    ]</a:t>
            </a:r>
            <a:endParaRPr lang="en-US"/>
          </a:p>
        </p:txBody>
      </p:sp>
      <p:pic>
        <p:nvPicPr>
          <p:cNvPr id="82948" name="Picture 4" descr="D:\home\twloessin\My Pictures\china\Mother teaching son calligraphy.jpg"/>
          <p:cNvPicPr>
            <a:picLocks noChangeAspect="1" noChangeArrowheads="1"/>
          </p:cNvPicPr>
          <p:nvPr/>
        </p:nvPicPr>
        <p:blipFill>
          <a:blip r:embed="rId3" cstate="print"/>
          <a:srcRect/>
          <a:stretch>
            <a:fillRect/>
          </a:stretch>
        </p:blipFill>
        <p:spPr bwMode="auto">
          <a:xfrm>
            <a:off x="4724400" y="4037013"/>
            <a:ext cx="4419600" cy="2820987"/>
          </a:xfrm>
          <a:prstGeom prst="rect">
            <a:avLst/>
          </a:prstGeom>
          <a:noFill/>
          <a:ln w="9525">
            <a:noFill/>
            <a:miter lim="800000"/>
            <a:headEnd/>
            <a:tailEnd/>
          </a:ln>
        </p:spPr>
      </p:pic>
      <p:pic>
        <p:nvPicPr>
          <p:cNvPr id="82949" name="Picture 5" descr="D:\home\twloessin\My Pictures\china\oracle bone.jpg"/>
          <p:cNvPicPr>
            <a:picLocks noChangeAspect="1" noChangeArrowheads="1"/>
          </p:cNvPicPr>
          <p:nvPr/>
        </p:nvPicPr>
        <p:blipFill>
          <a:blip r:embed="rId4" cstate="print"/>
          <a:srcRect/>
          <a:stretch>
            <a:fillRect/>
          </a:stretch>
        </p:blipFill>
        <p:spPr bwMode="auto">
          <a:xfrm>
            <a:off x="533400" y="381000"/>
            <a:ext cx="3254375" cy="3975100"/>
          </a:xfrm>
          <a:prstGeom prst="rect">
            <a:avLst/>
          </a:prstGeom>
          <a:noFill/>
          <a:ln w="9525">
            <a:noFill/>
            <a:miter lim="800000"/>
            <a:headEnd/>
            <a:tailEnd/>
          </a:ln>
        </p:spPr>
      </p:pic>
      <p:sp>
        <p:nvSpPr>
          <p:cNvPr id="82950" name="Text Box 6"/>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82951" name="Text Box 7"/>
          <p:cNvSpPr txBox="1">
            <a:spLocks noChangeArrowheads="1"/>
          </p:cNvSpPr>
          <p:nvPr/>
        </p:nvSpPr>
        <p:spPr bwMode="auto">
          <a:xfrm>
            <a:off x="457200" y="4267200"/>
            <a:ext cx="3216275" cy="366713"/>
          </a:xfrm>
          <a:prstGeom prst="rect">
            <a:avLst/>
          </a:prstGeom>
          <a:noFill/>
          <a:ln w="9525">
            <a:noFill/>
            <a:miter lim="800000"/>
            <a:headEnd/>
            <a:tailEnd/>
          </a:ln>
        </p:spPr>
        <p:txBody>
          <a:bodyPr>
            <a:spAutoFit/>
          </a:bodyPr>
          <a:lstStyle/>
          <a:p>
            <a:pPr algn="ctr"/>
            <a:r>
              <a:rPr lang="en-US">
                <a:solidFill>
                  <a:srgbClr val="663300"/>
                </a:solidFill>
              </a:rPr>
              <a:t>Oracle bone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06400" y="1063625"/>
            <a:ext cx="9144000" cy="0"/>
          </a:xfrm>
          <a:prstGeom prst="rect">
            <a:avLst/>
          </a:prstGeom>
          <a:noFill/>
          <a:ln w="9525">
            <a:noFill/>
            <a:miter lim="800000"/>
            <a:headEnd/>
            <a:tailEnd/>
          </a:ln>
        </p:spPr>
        <p:txBody>
          <a:bodyPr>
            <a:spAutoFit/>
          </a:bodyPr>
          <a:lstStyle/>
          <a:p>
            <a:endParaRPr lang="en-US"/>
          </a:p>
        </p:txBody>
      </p:sp>
      <p:grpSp>
        <p:nvGrpSpPr>
          <p:cNvPr id="83971" name="Group 3"/>
          <p:cNvGrpSpPr>
            <a:grpSpLocks/>
          </p:cNvGrpSpPr>
          <p:nvPr/>
        </p:nvGrpSpPr>
        <p:grpSpPr bwMode="auto">
          <a:xfrm>
            <a:off x="2667000" y="0"/>
            <a:ext cx="6477000" cy="3581400"/>
            <a:chOff x="-3" y="535"/>
            <a:chExt cx="3273" cy="3976"/>
          </a:xfrm>
        </p:grpSpPr>
        <p:grpSp>
          <p:nvGrpSpPr>
            <p:cNvPr id="83977" name="Group 4"/>
            <p:cNvGrpSpPr>
              <a:grpSpLocks/>
            </p:cNvGrpSpPr>
            <p:nvPr/>
          </p:nvGrpSpPr>
          <p:grpSpPr bwMode="auto">
            <a:xfrm>
              <a:off x="0" y="538"/>
              <a:ext cx="3267" cy="3970"/>
              <a:chOff x="0" y="538"/>
              <a:chExt cx="3267" cy="3970"/>
            </a:xfrm>
          </p:grpSpPr>
          <p:grpSp>
            <p:nvGrpSpPr>
              <p:cNvPr id="83979" name="Group 5"/>
              <p:cNvGrpSpPr>
                <a:grpSpLocks/>
              </p:cNvGrpSpPr>
              <p:nvPr/>
            </p:nvGrpSpPr>
            <p:grpSpPr bwMode="auto">
              <a:xfrm>
                <a:off x="0" y="538"/>
                <a:ext cx="969" cy="3970"/>
                <a:chOff x="0" y="538"/>
                <a:chExt cx="969" cy="3970"/>
              </a:xfrm>
            </p:grpSpPr>
            <p:sp>
              <p:nvSpPr>
                <p:cNvPr id="84010" name="Rectangle 6"/>
                <p:cNvSpPr>
                  <a:spLocks noChangeArrowheads="1"/>
                </p:cNvSpPr>
                <p:nvPr/>
              </p:nvSpPr>
              <p:spPr bwMode="auto">
                <a:xfrm>
                  <a:off x="0" y="538"/>
                  <a:ext cx="969" cy="518"/>
                </a:xfrm>
                <a:prstGeom prst="rect">
                  <a:avLst/>
                </a:prstGeom>
                <a:solidFill>
                  <a:srgbClr val="99CCFF"/>
                </a:solidFill>
                <a:ln w="9525">
                  <a:solidFill>
                    <a:schemeClr val="tx1"/>
                  </a:solidFill>
                  <a:miter lim="800000"/>
                  <a:headEnd/>
                  <a:tailEnd/>
                </a:ln>
              </p:spPr>
              <p:txBody>
                <a:bodyPr/>
                <a:lstStyle/>
                <a:p>
                  <a:endParaRPr lang="en-US"/>
                </a:p>
              </p:txBody>
            </p:sp>
            <p:grpSp>
              <p:nvGrpSpPr>
                <p:cNvPr id="84011" name="Group 7"/>
                <p:cNvGrpSpPr>
                  <a:grpSpLocks/>
                </p:cNvGrpSpPr>
                <p:nvPr/>
              </p:nvGrpSpPr>
              <p:grpSpPr bwMode="auto">
                <a:xfrm>
                  <a:off x="0" y="538"/>
                  <a:ext cx="969" cy="3970"/>
                  <a:chOff x="0" y="538"/>
                  <a:chExt cx="969" cy="3970"/>
                </a:xfrm>
              </p:grpSpPr>
              <p:sp>
                <p:nvSpPr>
                  <p:cNvPr id="84012" name="Rectangle 8"/>
                  <p:cNvSpPr>
                    <a:spLocks noChangeArrowheads="1"/>
                  </p:cNvSpPr>
                  <p:nvPr/>
                </p:nvSpPr>
                <p:spPr bwMode="auto">
                  <a:xfrm>
                    <a:off x="0" y="538"/>
                    <a:ext cx="969" cy="3970"/>
                  </a:xfrm>
                  <a:prstGeom prst="rect">
                    <a:avLst/>
                  </a:prstGeom>
                  <a:solidFill>
                    <a:srgbClr val="99CCFF"/>
                  </a:solidFill>
                  <a:ln w="9525">
                    <a:solidFill>
                      <a:schemeClr val="tx1"/>
                    </a:solidFill>
                    <a:miter lim="800000"/>
                    <a:headEnd/>
                    <a:tailEnd/>
                  </a:ln>
                </p:spPr>
                <p:txBody>
                  <a:bodyPr anchor="ctr"/>
                  <a:lstStyle/>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r>
                      <a:rPr lang="en-US" u="none">
                        <a:solidFill>
                          <a:srgbClr val="800000"/>
                        </a:solidFill>
                      </a:rPr>
                      <a:t>Ancient </a:t>
                    </a:r>
                  </a:p>
                  <a:p>
                    <a:pPr algn="ctr"/>
                    <a:r>
                      <a:rPr lang="en-US" u="none">
                        <a:solidFill>
                          <a:srgbClr val="800000"/>
                        </a:solidFill>
                      </a:rPr>
                      <a:t>China</a:t>
                    </a:r>
                    <a:endParaRPr lang="en-US" u="none"/>
                  </a:p>
                  <a:p>
                    <a:pPr algn="ctr" eaLnBrk="0" hangingPunct="0"/>
                    <a:endParaRPr lang="en-US" sz="2400" b="0" u="none"/>
                  </a:p>
                </p:txBody>
              </p:sp>
              <p:sp>
                <p:nvSpPr>
                  <p:cNvPr id="84013" name="Rectangle 9"/>
                  <p:cNvSpPr>
                    <a:spLocks noChangeArrowheads="1"/>
                  </p:cNvSpPr>
                  <p:nvPr/>
                </p:nvSpPr>
                <p:spPr bwMode="auto">
                  <a:xfrm>
                    <a:off x="0" y="538"/>
                    <a:ext cx="969" cy="3970"/>
                  </a:xfrm>
                  <a:prstGeom prst="rect">
                    <a:avLst/>
                  </a:prstGeom>
                  <a:noFill/>
                  <a:ln w="7">
                    <a:solidFill>
                      <a:schemeClr val="tx1"/>
                    </a:solidFill>
                    <a:miter lim="800000"/>
                    <a:headEnd/>
                    <a:tailEnd/>
                  </a:ln>
                </p:spPr>
                <p:txBody>
                  <a:bodyPr/>
                  <a:lstStyle/>
                  <a:p>
                    <a:endParaRPr lang="en-US"/>
                  </a:p>
                </p:txBody>
              </p:sp>
            </p:grpSp>
          </p:grpSp>
          <p:grpSp>
            <p:nvGrpSpPr>
              <p:cNvPr id="83980" name="Group 10"/>
              <p:cNvGrpSpPr>
                <a:grpSpLocks/>
              </p:cNvGrpSpPr>
              <p:nvPr/>
            </p:nvGrpSpPr>
            <p:grpSpPr bwMode="auto">
              <a:xfrm>
                <a:off x="969" y="538"/>
                <a:ext cx="2298" cy="518"/>
                <a:chOff x="969" y="538"/>
                <a:chExt cx="2298" cy="518"/>
              </a:xfrm>
            </p:grpSpPr>
            <p:sp>
              <p:nvSpPr>
                <p:cNvPr id="84006" name="Rectangle 11"/>
                <p:cNvSpPr>
                  <a:spLocks noChangeArrowheads="1"/>
                </p:cNvSpPr>
                <p:nvPr/>
              </p:nvSpPr>
              <p:spPr bwMode="auto">
                <a:xfrm>
                  <a:off x="969" y="538"/>
                  <a:ext cx="2298" cy="518"/>
                </a:xfrm>
                <a:prstGeom prst="rect">
                  <a:avLst/>
                </a:prstGeom>
                <a:solidFill>
                  <a:srgbClr val="99CCFF"/>
                </a:solidFill>
                <a:ln w="9525">
                  <a:solidFill>
                    <a:schemeClr val="tx1"/>
                  </a:solidFill>
                  <a:miter lim="800000"/>
                  <a:headEnd/>
                  <a:tailEnd/>
                </a:ln>
              </p:spPr>
              <p:txBody>
                <a:bodyPr/>
                <a:lstStyle/>
                <a:p>
                  <a:endParaRPr lang="en-US"/>
                </a:p>
              </p:txBody>
            </p:sp>
            <p:grpSp>
              <p:nvGrpSpPr>
                <p:cNvPr id="84007" name="Group 12"/>
                <p:cNvGrpSpPr>
                  <a:grpSpLocks/>
                </p:cNvGrpSpPr>
                <p:nvPr/>
              </p:nvGrpSpPr>
              <p:grpSpPr bwMode="auto">
                <a:xfrm>
                  <a:off x="969" y="538"/>
                  <a:ext cx="2298" cy="518"/>
                  <a:chOff x="969" y="538"/>
                  <a:chExt cx="2298" cy="518"/>
                </a:xfrm>
              </p:grpSpPr>
              <p:sp>
                <p:nvSpPr>
                  <p:cNvPr id="84008" name="Rectangle 13"/>
                  <p:cNvSpPr>
                    <a:spLocks noChangeArrowheads="1"/>
                  </p:cNvSpPr>
                  <p:nvPr/>
                </p:nvSpPr>
                <p:spPr bwMode="auto">
                  <a:xfrm>
                    <a:off x="969" y="538"/>
                    <a:ext cx="2298" cy="518"/>
                  </a:xfrm>
                  <a:prstGeom prst="rect">
                    <a:avLst/>
                  </a:prstGeom>
                  <a:solidFill>
                    <a:srgbClr val="99CCFF"/>
                  </a:solidFill>
                  <a:ln w="9525">
                    <a:solidFill>
                      <a:schemeClr val="tx1"/>
                    </a:solidFill>
                    <a:miter lim="800000"/>
                    <a:headEnd/>
                    <a:tailEnd/>
                  </a:ln>
                </p:spPr>
                <p:txBody>
                  <a:bodyPr anchor="ctr"/>
                  <a:lstStyle/>
                  <a:p>
                    <a:pPr algn="ctr"/>
                    <a:r>
                      <a:rPr lang="en-US" sz="1600"/>
                      <a:t>Neolithic</a:t>
                    </a:r>
                    <a:r>
                      <a:rPr lang="en-US" sz="1600" b="0" u="none"/>
                      <a:t> ca. 12,000 - 2000 B.C.</a:t>
                    </a:r>
                  </a:p>
                </p:txBody>
              </p:sp>
              <p:sp>
                <p:nvSpPr>
                  <p:cNvPr id="84009" name="Rectangle 14"/>
                  <p:cNvSpPr>
                    <a:spLocks noChangeArrowheads="1"/>
                  </p:cNvSpPr>
                  <p:nvPr/>
                </p:nvSpPr>
                <p:spPr bwMode="auto">
                  <a:xfrm>
                    <a:off x="969" y="538"/>
                    <a:ext cx="2298" cy="518"/>
                  </a:xfrm>
                  <a:prstGeom prst="rect">
                    <a:avLst/>
                  </a:prstGeom>
                  <a:noFill/>
                  <a:ln w="7">
                    <a:solidFill>
                      <a:schemeClr val="tx1"/>
                    </a:solidFill>
                    <a:miter lim="800000"/>
                    <a:headEnd/>
                    <a:tailEnd/>
                  </a:ln>
                </p:spPr>
                <p:txBody>
                  <a:bodyPr/>
                  <a:lstStyle/>
                  <a:p>
                    <a:endParaRPr lang="en-US"/>
                  </a:p>
                </p:txBody>
              </p:sp>
            </p:grpSp>
          </p:grpSp>
          <p:grpSp>
            <p:nvGrpSpPr>
              <p:cNvPr id="83981" name="Group 15"/>
              <p:cNvGrpSpPr>
                <a:grpSpLocks/>
              </p:cNvGrpSpPr>
              <p:nvPr/>
            </p:nvGrpSpPr>
            <p:grpSpPr bwMode="auto">
              <a:xfrm>
                <a:off x="969" y="1056"/>
                <a:ext cx="2298" cy="288"/>
                <a:chOff x="969" y="1056"/>
                <a:chExt cx="2298" cy="288"/>
              </a:xfrm>
            </p:grpSpPr>
            <p:sp>
              <p:nvSpPr>
                <p:cNvPr id="84002" name="Rectangle 16"/>
                <p:cNvSpPr>
                  <a:spLocks noChangeArrowheads="1"/>
                </p:cNvSpPr>
                <p:nvPr/>
              </p:nvSpPr>
              <p:spPr bwMode="auto">
                <a:xfrm>
                  <a:off x="969" y="1056"/>
                  <a:ext cx="2298" cy="288"/>
                </a:xfrm>
                <a:prstGeom prst="rect">
                  <a:avLst/>
                </a:prstGeom>
                <a:solidFill>
                  <a:srgbClr val="99CCFF"/>
                </a:solidFill>
                <a:ln w="9525">
                  <a:solidFill>
                    <a:schemeClr val="tx1"/>
                  </a:solidFill>
                  <a:miter lim="800000"/>
                  <a:headEnd/>
                  <a:tailEnd/>
                </a:ln>
              </p:spPr>
              <p:txBody>
                <a:bodyPr/>
                <a:lstStyle/>
                <a:p>
                  <a:endParaRPr lang="en-US"/>
                </a:p>
              </p:txBody>
            </p:sp>
            <p:grpSp>
              <p:nvGrpSpPr>
                <p:cNvPr id="84003" name="Group 17"/>
                <p:cNvGrpSpPr>
                  <a:grpSpLocks/>
                </p:cNvGrpSpPr>
                <p:nvPr/>
              </p:nvGrpSpPr>
              <p:grpSpPr bwMode="auto">
                <a:xfrm>
                  <a:off x="969" y="1056"/>
                  <a:ext cx="2298" cy="288"/>
                  <a:chOff x="969" y="1056"/>
                  <a:chExt cx="2298" cy="288"/>
                </a:xfrm>
              </p:grpSpPr>
              <p:sp>
                <p:nvSpPr>
                  <p:cNvPr id="84004" name="Rectangle 18"/>
                  <p:cNvSpPr>
                    <a:spLocks noChangeArrowheads="1"/>
                  </p:cNvSpPr>
                  <p:nvPr/>
                </p:nvSpPr>
                <p:spPr bwMode="auto">
                  <a:xfrm>
                    <a:off x="969" y="1056"/>
                    <a:ext cx="2298" cy="288"/>
                  </a:xfrm>
                  <a:prstGeom prst="rect">
                    <a:avLst/>
                  </a:prstGeom>
                  <a:solidFill>
                    <a:srgbClr val="99CCFF"/>
                  </a:solidFill>
                  <a:ln w="9525">
                    <a:solidFill>
                      <a:schemeClr val="tx1"/>
                    </a:solidFill>
                    <a:miter lim="800000"/>
                    <a:headEnd/>
                    <a:tailEnd/>
                  </a:ln>
                </p:spPr>
                <p:txBody>
                  <a:bodyPr anchor="ctr"/>
                  <a:lstStyle/>
                  <a:p>
                    <a:pPr algn="ctr"/>
                    <a:r>
                      <a:rPr lang="en-US" sz="1600"/>
                      <a:t>Xia</a:t>
                    </a:r>
                    <a:r>
                      <a:rPr lang="en-US" sz="1600" b="0" u="none"/>
                      <a:t> ca. 2100-1800 B.C.</a:t>
                    </a:r>
                  </a:p>
                </p:txBody>
              </p:sp>
              <p:sp>
                <p:nvSpPr>
                  <p:cNvPr id="84005" name="Rectangle 19"/>
                  <p:cNvSpPr>
                    <a:spLocks noChangeArrowheads="1"/>
                  </p:cNvSpPr>
                  <p:nvPr/>
                </p:nvSpPr>
                <p:spPr bwMode="auto">
                  <a:xfrm>
                    <a:off x="969" y="1056"/>
                    <a:ext cx="2298" cy="288"/>
                  </a:xfrm>
                  <a:prstGeom prst="rect">
                    <a:avLst/>
                  </a:prstGeom>
                  <a:noFill/>
                  <a:ln w="7">
                    <a:solidFill>
                      <a:schemeClr val="tx1"/>
                    </a:solidFill>
                    <a:miter lim="800000"/>
                    <a:headEnd/>
                    <a:tailEnd/>
                  </a:ln>
                </p:spPr>
                <p:txBody>
                  <a:bodyPr/>
                  <a:lstStyle/>
                  <a:p>
                    <a:endParaRPr lang="en-US"/>
                  </a:p>
                </p:txBody>
              </p:sp>
            </p:grpSp>
          </p:grpSp>
          <p:grpSp>
            <p:nvGrpSpPr>
              <p:cNvPr id="83982" name="Group 20"/>
              <p:cNvGrpSpPr>
                <a:grpSpLocks/>
              </p:cNvGrpSpPr>
              <p:nvPr/>
            </p:nvGrpSpPr>
            <p:grpSpPr bwMode="auto">
              <a:xfrm>
                <a:off x="969" y="1344"/>
                <a:ext cx="2298" cy="288"/>
                <a:chOff x="969" y="1344"/>
                <a:chExt cx="2298" cy="288"/>
              </a:xfrm>
            </p:grpSpPr>
            <p:sp>
              <p:nvSpPr>
                <p:cNvPr id="83998" name="Rectangle 21"/>
                <p:cNvSpPr>
                  <a:spLocks noChangeArrowheads="1"/>
                </p:cNvSpPr>
                <p:nvPr/>
              </p:nvSpPr>
              <p:spPr bwMode="auto">
                <a:xfrm>
                  <a:off x="969" y="1344"/>
                  <a:ext cx="2298" cy="288"/>
                </a:xfrm>
                <a:prstGeom prst="rect">
                  <a:avLst/>
                </a:prstGeom>
                <a:solidFill>
                  <a:srgbClr val="99CCFF"/>
                </a:solidFill>
                <a:ln w="9525">
                  <a:solidFill>
                    <a:schemeClr val="tx1"/>
                  </a:solidFill>
                  <a:miter lim="800000"/>
                  <a:headEnd/>
                  <a:tailEnd/>
                </a:ln>
              </p:spPr>
              <p:txBody>
                <a:bodyPr/>
                <a:lstStyle/>
                <a:p>
                  <a:endParaRPr lang="en-US"/>
                </a:p>
              </p:txBody>
            </p:sp>
            <p:grpSp>
              <p:nvGrpSpPr>
                <p:cNvPr id="83999" name="Group 22"/>
                <p:cNvGrpSpPr>
                  <a:grpSpLocks/>
                </p:cNvGrpSpPr>
                <p:nvPr/>
              </p:nvGrpSpPr>
              <p:grpSpPr bwMode="auto">
                <a:xfrm>
                  <a:off x="969" y="1344"/>
                  <a:ext cx="2298" cy="288"/>
                  <a:chOff x="969" y="1344"/>
                  <a:chExt cx="2298" cy="288"/>
                </a:xfrm>
              </p:grpSpPr>
              <p:sp>
                <p:nvSpPr>
                  <p:cNvPr id="84000" name="Rectangle 23"/>
                  <p:cNvSpPr>
                    <a:spLocks noChangeArrowheads="1"/>
                  </p:cNvSpPr>
                  <p:nvPr/>
                </p:nvSpPr>
                <p:spPr bwMode="auto">
                  <a:xfrm>
                    <a:off x="969" y="1344"/>
                    <a:ext cx="2298" cy="288"/>
                  </a:xfrm>
                  <a:prstGeom prst="rect">
                    <a:avLst/>
                  </a:prstGeom>
                  <a:solidFill>
                    <a:srgbClr val="99CCFF"/>
                  </a:solidFill>
                  <a:ln w="9525">
                    <a:solidFill>
                      <a:schemeClr val="tx1"/>
                    </a:solidFill>
                    <a:miter lim="800000"/>
                    <a:headEnd/>
                    <a:tailEnd/>
                  </a:ln>
                </p:spPr>
                <p:txBody>
                  <a:bodyPr anchor="ctr"/>
                  <a:lstStyle/>
                  <a:p>
                    <a:pPr algn="ctr"/>
                    <a:r>
                      <a:rPr lang="en-US" sz="1600"/>
                      <a:t>Shang</a:t>
                    </a:r>
                    <a:r>
                      <a:rPr lang="en-US" sz="1600" b="0" u="none"/>
                      <a:t> 1700-1027 B.C.</a:t>
                    </a:r>
                    <a:r>
                      <a:rPr lang="en-US" sz="2400" b="0" u="none"/>
                      <a:t> </a:t>
                    </a:r>
                  </a:p>
                </p:txBody>
              </p:sp>
              <p:sp>
                <p:nvSpPr>
                  <p:cNvPr id="84001" name="Rectangle 24"/>
                  <p:cNvSpPr>
                    <a:spLocks noChangeArrowheads="1"/>
                  </p:cNvSpPr>
                  <p:nvPr/>
                </p:nvSpPr>
                <p:spPr bwMode="auto">
                  <a:xfrm>
                    <a:off x="969" y="1344"/>
                    <a:ext cx="2298" cy="288"/>
                  </a:xfrm>
                  <a:prstGeom prst="rect">
                    <a:avLst/>
                  </a:prstGeom>
                  <a:noFill/>
                  <a:ln w="7">
                    <a:solidFill>
                      <a:schemeClr val="tx1"/>
                    </a:solidFill>
                    <a:miter lim="800000"/>
                    <a:headEnd/>
                    <a:tailEnd/>
                  </a:ln>
                </p:spPr>
                <p:txBody>
                  <a:bodyPr/>
                  <a:lstStyle/>
                  <a:p>
                    <a:endParaRPr lang="en-US"/>
                  </a:p>
                </p:txBody>
              </p:sp>
            </p:grpSp>
          </p:grpSp>
          <p:grpSp>
            <p:nvGrpSpPr>
              <p:cNvPr id="83983" name="Group 25"/>
              <p:cNvGrpSpPr>
                <a:grpSpLocks/>
              </p:cNvGrpSpPr>
              <p:nvPr/>
            </p:nvGrpSpPr>
            <p:grpSpPr bwMode="auto">
              <a:xfrm>
                <a:off x="969" y="1632"/>
                <a:ext cx="2298" cy="518"/>
                <a:chOff x="969" y="1632"/>
                <a:chExt cx="2298" cy="518"/>
              </a:xfrm>
            </p:grpSpPr>
            <p:sp>
              <p:nvSpPr>
                <p:cNvPr id="83994" name="Rectangle 26"/>
                <p:cNvSpPr>
                  <a:spLocks noChangeArrowheads="1"/>
                </p:cNvSpPr>
                <p:nvPr/>
              </p:nvSpPr>
              <p:spPr bwMode="auto">
                <a:xfrm>
                  <a:off x="969" y="1632"/>
                  <a:ext cx="2298" cy="518"/>
                </a:xfrm>
                <a:prstGeom prst="rect">
                  <a:avLst/>
                </a:prstGeom>
                <a:solidFill>
                  <a:srgbClr val="99CCFF"/>
                </a:solidFill>
                <a:ln w="9525">
                  <a:solidFill>
                    <a:schemeClr val="tx1"/>
                  </a:solidFill>
                  <a:miter lim="800000"/>
                  <a:headEnd/>
                  <a:tailEnd/>
                </a:ln>
              </p:spPr>
              <p:txBody>
                <a:bodyPr/>
                <a:lstStyle/>
                <a:p>
                  <a:endParaRPr lang="en-US"/>
                </a:p>
              </p:txBody>
            </p:sp>
            <p:grpSp>
              <p:nvGrpSpPr>
                <p:cNvPr id="83995" name="Group 27"/>
                <p:cNvGrpSpPr>
                  <a:grpSpLocks/>
                </p:cNvGrpSpPr>
                <p:nvPr/>
              </p:nvGrpSpPr>
              <p:grpSpPr bwMode="auto">
                <a:xfrm>
                  <a:off x="969" y="1632"/>
                  <a:ext cx="2298" cy="518"/>
                  <a:chOff x="969" y="1632"/>
                  <a:chExt cx="2298" cy="518"/>
                </a:xfrm>
              </p:grpSpPr>
              <p:sp>
                <p:nvSpPr>
                  <p:cNvPr id="83996" name="Rectangle 28"/>
                  <p:cNvSpPr>
                    <a:spLocks noChangeArrowheads="1"/>
                  </p:cNvSpPr>
                  <p:nvPr/>
                </p:nvSpPr>
                <p:spPr bwMode="auto">
                  <a:xfrm>
                    <a:off x="969" y="1632"/>
                    <a:ext cx="2298" cy="518"/>
                  </a:xfrm>
                  <a:prstGeom prst="rect">
                    <a:avLst/>
                  </a:prstGeom>
                  <a:solidFill>
                    <a:srgbClr val="99CCFF"/>
                  </a:solidFill>
                  <a:ln w="9525">
                    <a:solidFill>
                      <a:schemeClr val="tx1"/>
                    </a:solidFill>
                    <a:miter lim="800000"/>
                    <a:headEnd/>
                    <a:tailEnd/>
                  </a:ln>
                </p:spPr>
                <p:txBody>
                  <a:bodyPr anchor="ctr"/>
                  <a:lstStyle/>
                  <a:p>
                    <a:pPr algn="ctr"/>
                    <a:r>
                      <a:rPr lang="en-US" sz="1600"/>
                      <a:t>Western Zhou</a:t>
                    </a:r>
                    <a:r>
                      <a:rPr lang="en-US" sz="1600" b="0" u="none"/>
                      <a:t> 1027-771 B.C.</a:t>
                    </a:r>
                  </a:p>
                </p:txBody>
              </p:sp>
              <p:sp>
                <p:nvSpPr>
                  <p:cNvPr id="83997" name="Rectangle 29"/>
                  <p:cNvSpPr>
                    <a:spLocks noChangeArrowheads="1"/>
                  </p:cNvSpPr>
                  <p:nvPr/>
                </p:nvSpPr>
                <p:spPr bwMode="auto">
                  <a:xfrm>
                    <a:off x="969" y="1632"/>
                    <a:ext cx="2298" cy="518"/>
                  </a:xfrm>
                  <a:prstGeom prst="rect">
                    <a:avLst/>
                  </a:prstGeom>
                  <a:noFill/>
                  <a:ln w="7">
                    <a:solidFill>
                      <a:schemeClr val="tx1"/>
                    </a:solidFill>
                    <a:miter lim="800000"/>
                    <a:headEnd/>
                    <a:tailEnd/>
                  </a:ln>
                </p:spPr>
                <p:txBody>
                  <a:bodyPr/>
                  <a:lstStyle/>
                  <a:p>
                    <a:endParaRPr lang="en-US"/>
                  </a:p>
                </p:txBody>
              </p:sp>
            </p:grpSp>
          </p:grpSp>
          <p:grpSp>
            <p:nvGrpSpPr>
              <p:cNvPr id="83984" name="Group 30"/>
              <p:cNvGrpSpPr>
                <a:grpSpLocks/>
              </p:cNvGrpSpPr>
              <p:nvPr/>
            </p:nvGrpSpPr>
            <p:grpSpPr bwMode="auto">
              <a:xfrm>
                <a:off x="969" y="2150"/>
                <a:ext cx="1122" cy="2358"/>
                <a:chOff x="969" y="2150"/>
                <a:chExt cx="1122" cy="2358"/>
              </a:xfrm>
            </p:grpSpPr>
            <p:sp>
              <p:nvSpPr>
                <p:cNvPr id="83990" name="Rectangle 31"/>
                <p:cNvSpPr>
                  <a:spLocks noChangeArrowheads="1"/>
                </p:cNvSpPr>
                <p:nvPr/>
              </p:nvSpPr>
              <p:spPr bwMode="auto">
                <a:xfrm>
                  <a:off x="969" y="2150"/>
                  <a:ext cx="1122" cy="2358"/>
                </a:xfrm>
                <a:prstGeom prst="rect">
                  <a:avLst/>
                </a:prstGeom>
                <a:solidFill>
                  <a:srgbClr val="99CCFF"/>
                </a:solidFill>
                <a:ln w="9525">
                  <a:solidFill>
                    <a:schemeClr val="tx1"/>
                  </a:solidFill>
                  <a:miter lim="800000"/>
                  <a:headEnd/>
                  <a:tailEnd/>
                </a:ln>
              </p:spPr>
              <p:txBody>
                <a:bodyPr/>
                <a:lstStyle/>
                <a:p>
                  <a:endParaRPr lang="en-US"/>
                </a:p>
              </p:txBody>
            </p:sp>
            <p:grpSp>
              <p:nvGrpSpPr>
                <p:cNvPr id="83991" name="Group 32"/>
                <p:cNvGrpSpPr>
                  <a:grpSpLocks/>
                </p:cNvGrpSpPr>
                <p:nvPr/>
              </p:nvGrpSpPr>
              <p:grpSpPr bwMode="auto">
                <a:xfrm>
                  <a:off x="969" y="2150"/>
                  <a:ext cx="1122" cy="2358"/>
                  <a:chOff x="969" y="2150"/>
                  <a:chExt cx="1122" cy="2358"/>
                </a:xfrm>
              </p:grpSpPr>
              <p:sp>
                <p:nvSpPr>
                  <p:cNvPr id="83992" name="Rectangle 33"/>
                  <p:cNvSpPr>
                    <a:spLocks noChangeArrowheads="1"/>
                  </p:cNvSpPr>
                  <p:nvPr/>
                </p:nvSpPr>
                <p:spPr bwMode="auto">
                  <a:xfrm>
                    <a:off x="969" y="2150"/>
                    <a:ext cx="1122" cy="2358"/>
                  </a:xfrm>
                  <a:prstGeom prst="rect">
                    <a:avLst/>
                  </a:prstGeom>
                  <a:solidFill>
                    <a:srgbClr val="99CCFF"/>
                  </a:solidFill>
                  <a:ln w="9525">
                    <a:solidFill>
                      <a:schemeClr val="tx1"/>
                    </a:solidFill>
                    <a:miter lim="800000"/>
                    <a:headEnd/>
                    <a:tailEnd/>
                  </a:ln>
                </p:spPr>
                <p:txBody>
                  <a:bodyPr anchor="ctr"/>
                  <a:lstStyle/>
                  <a:p>
                    <a:pPr algn="ctr"/>
                    <a:r>
                      <a:rPr lang="en-US" sz="1600"/>
                      <a:t>Eastern Zhou</a:t>
                    </a:r>
                    <a:r>
                      <a:rPr lang="en-US" sz="1600" b="0" u="none"/>
                      <a:t> </a:t>
                    </a:r>
                  </a:p>
                  <a:p>
                    <a:pPr algn="ctr"/>
                    <a:r>
                      <a:rPr lang="en-US" sz="1600" b="0" u="none"/>
                      <a:t>770-221 B.C.</a:t>
                    </a:r>
                  </a:p>
                </p:txBody>
              </p:sp>
              <p:sp>
                <p:nvSpPr>
                  <p:cNvPr id="83993" name="Rectangle 34"/>
                  <p:cNvSpPr>
                    <a:spLocks noChangeArrowheads="1"/>
                  </p:cNvSpPr>
                  <p:nvPr/>
                </p:nvSpPr>
                <p:spPr bwMode="auto">
                  <a:xfrm>
                    <a:off x="969" y="2150"/>
                    <a:ext cx="1122" cy="2358"/>
                  </a:xfrm>
                  <a:prstGeom prst="rect">
                    <a:avLst/>
                  </a:prstGeom>
                  <a:noFill/>
                  <a:ln w="7">
                    <a:solidFill>
                      <a:schemeClr val="tx1"/>
                    </a:solidFill>
                    <a:miter lim="800000"/>
                    <a:headEnd/>
                    <a:tailEnd/>
                  </a:ln>
                </p:spPr>
                <p:txBody>
                  <a:bodyPr/>
                  <a:lstStyle/>
                  <a:p>
                    <a:endParaRPr lang="en-US"/>
                  </a:p>
                </p:txBody>
              </p:sp>
            </p:grpSp>
          </p:grpSp>
          <p:grpSp>
            <p:nvGrpSpPr>
              <p:cNvPr id="83985" name="Group 35"/>
              <p:cNvGrpSpPr>
                <a:grpSpLocks/>
              </p:cNvGrpSpPr>
              <p:nvPr/>
            </p:nvGrpSpPr>
            <p:grpSpPr bwMode="auto">
              <a:xfrm>
                <a:off x="2091" y="2150"/>
                <a:ext cx="1176" cy="2358"/>
                <a:chOff x="2091" y="2150"/>
                <a:chExt cx="1176" cy="2358"/>
              </a:xfrm>
            </p:grpSpPr>
            <p:sp>
              <p:nvSpPr>
                <p:cNvPr id="83986" name="Rectangle 36"/>
                <p:cNvSpPr>
                  <a:spLocks noChangeArrowheads="1"/>
                </p:cNvSpPr>
                <p:nvPr/>
              </p:nvSpPr>
              <p:spPr bwMode="auto">
                <a:xfrm>
                  <a:off x="2091" y="2150"/>
                  <a:ext cx="1176" cy="2358"/>
                </a:xfrm>
                <a:prstGeom prst="rect">
                  <a:avLst/>
                </a:prstGeom>
                <a:solidFill>
                  <a:srgbClr val="99CCFF"/>
                </a:solidFill>
                <a:ln w="9525">
                  <a:solidFill>
                    <a:schemeClr val="tx1"/>
                  </a:solidFill>
                  <a:miter lim="800000"/>
                  <a:headEnd/>
                  <a:tailEnd/>
                </a:ln>
              </p:spPr>
              <p:txBody>
                <a:bodyPr/>
                <a:lstStyle/>
                <a:p>
                  <a:endParaRPr lang="en-US"/>
                </a:p>
              </p:txBody>
            </p:sp>
            <p:grpSp>
              <p:nvGrpSpPr>
                <p:cNvPr id="83987" name="Group 37"/>
                <p:cNvGrpSpPr>
                  <a:grpSpLocks/>
                </p:cNvGrpSpPr>
                <p:nvPr/>
              </p:nvGrpSpPr>
              <p:grpSpPr bwMode="auto">
                <a:xfrm>
                  <a:off x="2091" y="2150"/>
                  <a:ext cx="1176" cy="2358"/>
                  <a:chOff x="2091" y="2150"/>
                  <a:chExt cx="1176" cy="2358"/>
                </a:xfrm>
              </p:grpSpPr>
              <p:sp>
                <p:nvSpPr>
                  <p:cNvPr id="83988" name="Rectangle 38"/>
                  <p:cNvSpPr>
                    <a:spLocks noChangeArrowheads="1"/>
                  </p:cNvSpPr>
                  <p:nvPr/>
                </p:nvSpPr>
                <p:spPr bwMode="auto">
                  <a:xfrm>
                    <a:off x="2091" y="2150"/>
                    <a:ext cx="1176" cy="2358"/>
                  </a:xfrm>
                  <a:prstGeom prst="rect">
                    <a:avLst/>
                  </a:prstGeom>
                  <a:solidFill>
                    <a:srgbClr val="99CCFF"/>
                  </a:solidFill>
                  <a:ln w="9525">
                    <a:solidFill>
                      <a:schemeClr val="tx1"/>
                    </a:solidFill>
                    <a:miter lim="800000"/>
                    <a:headEnd/>
                    <a:tailEnd/>
                  </a:ln>
                </p:spPr>
                <p:txBody>
                  <a:bodyPr anchor="ctr"/>
                  <a:lstStyle/>
                  <a:p>
                    <a:pPr algn="ctr" eaLnBrk="0" hangingPunct="0"/>
                    <a:r>
                      <a:rPr lang="en-US" sz="1400" u="none"/>
                      <a:t>Warring States period</a:t>
                    </a:r>
                    <a:r>
                      <a:rPr lang="en-US" sz="1400" b="0" u="none"/>
                      <a:t> </a:t>
                    </a:r>
                  </a:p>
                  <a:p>
                    <a:pPr algn="ctr" eaLnBrk="0" hangingPunct="0"/>
                    <a:r>
                      <a:rPr lang="en-US" sz="1400" b="0" u="none"/>
                      <a:t>475-221 B.C. </a:t>
                    </a:r>
                  </a:p>
                </p:txBody>
              </p:sp>
              <p:sp>
                <p:nvSpPr>
                  <p:cNvPr id="83989" name="Rectangle 39"/>
                  <p:cNvSpPr>
                    <a:spLocks noChangeArrowheads="1"/>
                  </p:cNvSpPr>
                  <p:nvPr/>
                </p:nvSpPr>
                <p:spPr bwMode="auto">
                  <a:xfrm>
                    <a:off x="2091" y="2150"/>
                    <a:ext cx="1176" cy="2358"/>
                  </a:xfrm>
                  <a:prstGeom prst="rect">
                    <a:avLst/>
                  </a:prstGeom>
                  <a:noFill/>
                  <a:ln w="7">
                    <a:solidFill>
                      <a:schemeClr val="tx1"/>
                    </a:solidFill>
                    <a:miter lim="800000"/>
                    <a:headEnd/>
                    <a:tailEnd/>
                  </a:ln>
                </p:spPr>
                <p:txBody>
                  <a:bodyPr/>
                  <a:lstStyle/>
                  <a:p>
                    <a:endParaRPr lang="en-US"/>
                  </a:p>
                </p:txBody>
              </p:sp>
            </p:grpSp>
          </p:grpSp>
        </p:grpSp>
        <p:sp>
          <p:nvSpPr>
            <p:cNvPr id="83978" name="Rectangle 40"/>
            <p:cNvSpPr>
              <a:spLocks noChangeArrowheads="1"/>
            </p:cNvSpPr>
            <p:nvPr/>
          </p:nvSpPr>
          <p:spPr bwMode="auto">
            <a:xfrm>
              <a:off x="-3" y="535"/>
              <a:ext cx="3273" cy="3976"/>
            </a:xfrm>
            <a:prstGeom prst="rect">
              <a:avLst/>
            </a:prstGeom>
            <a:noFill/>
            <a:ln w="9525">
              <a:solidFill>
                <a:schemeClr val="tx1"/>
              </a:solidFill>
              <a:miter lim="800000"/>
              <a:headEnd/>
              <a:tailEnd/>
            </a:ln>
          </p:spPr>
          <p:txBody>
            <a:bodyPr/>
            <a:lstStyle/>
            <a:p>
              <a:endParaRPr lang="en-US"/>
            </a:p>
          </p:txBody>
        </p:sp>
      </p:grpSp>
      <p:pic>
        <p:nvPicPr>
          <p:cNvPr id="83972" name="Picture 41" descr="http://www.mnsu.edu/emuseum/prehistory/china/images/xiamap.gif"/>
          <p:cNvPicPr>
            <a:picLocks noChangeAspect="1" noChangeArrowheads="1"/>
          </p:cNvPicPr>
          <p:nvPr/>
        </p:nvPicPr>
        <p:blipFill>
          <a:blip r:embed="rId3" cstate="print"/>
          <a:srcRect/>
          <a:stretch>
            <a:fillRect/>
          </a:stretch>
        </p:blipFill>
        <p:spPr bwMode="auto">
          <a:xfrm>
            <a:off x="0" y="0"/>
            <a:ext cx="4191000" cy="2746375"/>
          </a:xfrm>
          <a:prstGeom prst="rect">
            <a:avLst/>
          </a:prstGeom>
          <a:noFill/>
          <a:ln w="9525">
            <a:noFill/>
            <a:miter lim="800000"/>
            <a:headEnd/>
            <a:tailEnd/>
          </a:ln>
        </p:spPr>
      </p:pic>
      <p:pic>
        <p:nvPicPr>
          <p:cNvPr id="83973" name="Picture 42" descr="http://www.mnsu.edu/emuseum/prehistory/china/images/shangmap.gif"/>
          <p:cNvPicPr>
            <a:picLocks noChangeAspect="1" noChangeArrowheads="1"/>
          </p:cNvPicPr>
          <p:nvPr/>
        </p:nvPicPr>
        <p:blipFill>
          <a:blip r:embed="rId4" cstate="print"/>
          <a:srcRect/>
          <a:stretch>
            <a:fillRect/>
          </a:stretch>
        </p:blipFill>
        <p:spPr bwMode="auto">
          <a:xfrm>
            <a:off x="0" y="3581400"/>
            <a:ext cx="4343400" cy="2846388"/>
          </a:xfrm>
          <a:prstGeom prst="rect">
            <a:avLst/>
          </a:prstGeom>
          <a:noFill/>
          <a:ln w="9525">
            <a:noFill/>
            <a:miter lim="800000"/>
            <a:headEnd/>
            <a:tailEnd/>
          </a:ln>
        </p:spPr>
      </p:pic>
      <p:pic>
        <p:nvPicPr>
          <p:cNvPr id="83974" name="Picture 43" descr="http://www.mnsu.edu/emuseum/prehistory/china/images/zhoumap.gif"/>
          <p:cNvPicPr>
            <a:picLocks noChangeAspect="1" noChangeArrowheads="1"/>
          </p:cNvPicPr>
          <p:nvPr/>
        </p:nvPicPr>
        <p:blipFill>
          <a:blip r:embed="rId5" cstate="print"/>
          <a:srcRect/>
          <a:stretch>
            <a:fillRect/>
          </a:stretch>
        </p:blipFill>
        <p:spPr bwMode="auto">
          <a:xfrm>
            <a:off x="4800600" y="3581400"/>
            <a:ext cx="4343400" cy="2846388"/>
          </a:xfrm>
          <a:prstGeom prst="rect">
            <a:avLst/>
          </a:prstGeom>
          <a:noFill/>
          <a:ln w="9525">
            <a:noFill/>
            <a:miter lim="800000"/>
            <a:headEnd/>
            <a:tailEnd/>
          </a:ln>
        </p:spPr>
      </p:pic>
      <p:sp>
        <p:nvSpPr>
          <p:cNvPr id="83975" name="Line 44"/>
          <p:cNvSpPr>
            <a:spLocks noChangeShapeType="1"/>
          </p:cNvSpPr>
          <p:nvPr/>
        </p:nvSpPr>
        <p:spPr bwMode="auto">
          <a:xfrm flipH="1">
            <a:off x="6248400" y="1371600"/>
            <a:ext cx="533400" cy="914400"/>
          </a:xfrm>
          <a:prstGeom prst="line">
            <a:avLst/>
          </a:prstGeom>
          <a:noFill/>
          <a:ln w="38100">
            <a:solidFill>
              <a:srgbClr val="FF0000"/>
            </a:solidFill>
            <a:round/>
            <a:headEnd type="triangle" w="med" len="med"/>
            <a:tailEnd type="triangle" w="med" len="med"/>
          </a:ln>
        </p:spPr>
        <p:txBody>
          <a:bodyPr/>
          <a:lstStyle/>
          <a:p>
            <a:endParaRPr lang="en-US"/>
          </a:p>
        </p:txBody>
      </p:sp>
      <p:sp>
        <p:nvSpPr>
          <p:cNvPr id="83976" name="Text Box 45"/>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733800" y="381000"/>
            <a:ext cx="5410200" cy="6418263"/>
          </a:xfrm>
          <a:prstGeom prst="rect">
            <a:avLst/>
          </a:prstGeom>
          <a:noFill/>
          <a:ln w="9525">
            <a:solidFill>
              <a:srgbClr val="333399"/>
            </a:solidFill>
            <a:miter lim="800000"/>
            <a:headEnd/>
            <a:tailEnd/>
          </a:ln>
        </p:spPr>
        <p:txBody>
          <a:bodyPr>
            <a:spAutoFit/>
          </a:bodyPr>
          <a:lstStyle/>
          <a:p>
            <a:r>
              <a:rPr lang="en-US" u="none">
                <a:solidFill>
                  <a:srgbClr val="FF0000"/>
                </a:solidFill>
              </a:rPr>
              <a:t>4.  Name two important changes brought about by</a:t>
            </a:r>
          </a:p>
          <a:p>
            <a:r>
              <a:rPr lang="en-US" u="none">
                <a:solidFill>
                  <a:srgbClr val="FF0000"/>
                </a:solidFill>
              </a:rPr>
              <a:t>      the Zhou.</a:t>
            </a: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a:p>
            <a:endParaRPr lang="en-US" u="none">
              <a:solidFill>
                <a:srgbClr val="FF0000"/>
              </a:solidFill>
            </a:endParaRPr>
          </a:p>
        </p:txBody>
      </p:sp>
      <p:sp>
        <p:nvSpPr>
          <p:cNvPr id="84995" name="Text Box 3"/>
          <p:cNvSpPr txBox="1">
            <a:spLocks noChangeArrowheads="1"/>
          </p:cNvSpPr>
          <p:nvPr/>
        </p:nvSpPr>
        <p:spPr bwMode="auto">
          <a:xfrm>
            <a:off x="4191000" y="0"/>
            <a:ext cx="4953000" cy="396875"/>
          </a:xfrm>
          <a:prstGeom prst="rect">
            <a:avLst/>
          </a:prstGeom>
          <a:noFill/>
          <a:ln w="9525">
            <a:noFill/>
            <a:miter lim="800000"/>
            <a:headEnd/>
            <a:tailEnd/>
          </a:ln>
        </p:spPr>
        <p:txBody>
          <a:bodyPr>
            <a:spAutoFit/>
          </a:bodyPr>
          <a:lstStyle/>
          <a:p>
            <a:r>
              <a:rPr lang="en-US" sz="2000" u="none"/>
              <a:t>CH 2:</a:t>
            </a:r>
            <a:r>
              <a:rPr lang="en-US" sz="2000" b="0" u="none"/>
              <a:t> “River Dynasties in China”  </a:t>
            </a:r>
            <a:r>
              <a:rPr lang="en-US" sz="1600" b="0" u="none"/>
              <a:t>[Packet, p.    ]</a:t>
            </a:r>
            <a:endParaRPr lang="en-US"/>
          </a:p>
        </p:txBody>
      </p:sp>
      <p:pic>
        <p:nvPicPr>
          <p:cNvPr id="84996" name="Picture 6" descr="D:\home\twloessin\My Pictures\china\zhou jade disk.jpg"/>
          <p:cNvPicPr>
            <a:picLocks noChangeAspect="1" noChangeArrowheads="1"/>
          </p:cNvPicPr>
          <p:nvPr/>
        </p:nvPicPr>
        <p:blipFill>
          <a:blip r:embed="rId3" cstate="print"/>
          <a:srcRect/>
          <a:stretch>
            <a:fillRect/>
          </a:stretch>
        </p:blipFill>
        <p:spPr bwMode="auto">
          <a:xfrm>
            <a:off x="0" y="152400"/>
            <a:ext cx="3657600" cy="2428875"/>
          </a:xfrm>
          <a:prstGeom prst="rect">
            <a:avLst/>
          </a:prstGeom>
          <a:noFill/>
          <a:ln w="9525">
            <a:noFill/>
            <a:miter lim="800000"/>
            <a:headEnd/>
            <a:tailEnd/>
          </a:ln>
        </p:spPr>
      </p:pic>
      <p:pic>
        <p:nvPicPr>
          <p:cNvPr id="84997" name="Picture 7" descr="D:\home\twloessin\My Pictures\china\zhou bronze helmet sword.jpg"/>
          <p:cNvPicPr>
            <a:picLocks noChangeAspect="1" noChangeArrowheads="1"/>
          </p:cNvPicPr>
          <p:nvPr/>
        </p:nvPicPr>
        <p:blipFill>
          <a:blip r:embed="rId4" cstate="print"/>
          <a:srcRect/>
          <a:stretch>
            <a:fillRect/>
          </a:stretch>
        </p:blipFill>
        <p:spPr bwMode="auto">
          <a:xfrm>
            <a:off x="0" y="3962400"/>
            <a:ext cx="3657600" cy="2381250"/>
          </a:xfrm>
          <a:prstGeom prst="rect">
            <a:avLst/>
          </a:prstGeom>
          <a:noFill/>
          <a:ln w="9525">
            <a:noFill/>
            <a:miter lim="800000"/>
            <a:headEnd/>
            <a:tailEnd/>
          </a:ln>
        </p:spPr>
      </p:pic>
      <p:sp>
        <p:nvSpPr>
          <p:cNvPr id="84998" name="Text Box 8"/>
          <p:cNvSpPr txBox="1">
            <a:spLocks noChangeArrowheads="1"/>
          </p:cNvSpPr>
          <p:nvPr/>
        </p:nvSpPr>
        <p:spPr bwMode="auto">
          <a:xfrm>
            <a:off x="0" y="2590800"/>
            <a:ext cx="3581400" cy="1327150"/>
          </a:xfrm>
          <a:prstGeom prst="rect">
            <a:avLst/>
          </a:prstGeom>
          <a:solidFill>
            <a:schemeClr val="tx1"/>
          </a:solidFill>
          <a:ln w="12700">
            <a:solidFill>
              <a:srgbClr val="663300"/>
            </a:solidFill>
            <a:miter lim="800000"/>
            <a:headEnd/>
            <a:tailEnd/>
          </a:ln>
        </p:spPr>
        <p:txBody>
          <a:bodyPr>
            <a:spAutoFit/>
          </a:bodyPr>
          <a:lstStyle/>
          <a:p>
            <a:r>
              <a:rPr lang="en-US" sz="1600" i="1" u="none">
                <a:solidFill>
                  <a:schemeClr val="bg1"/>
                </a:solidFill>
              </a:rPr>
              <a:t>Above:</a:t>
            </a:r>
            <a:r>
              <a:rPr lang="en-US" sz="1600" u="none">
                <a:solidFill>
                  <a:schemeClr val="bg1"/>
                </a:solidFill>
              </a:rPr>
              <a:t>  Jade disk,</a:t>
            </a:r>
          </a:p>
          <a:p>
            <a:r>
              <a:rPr lang="en-US" sz="1600" u="none">
                <a:solidFill>
                  <a:schemeClr val="bg1"/>
                </a:solidFill>
              </a:rPr>
              <a:t>                   China’s Zhou period.</a:t>
            </a:r>
          </a:p>
          <a:p>
            <a:endParaRPr lang="en-US" sz="1600" u="none">
              <a:solidFill>
                <a:schemeClr val="bg1"/>
              </a:solidFill>
            </a:endParaRPr>
          </a:p>
          <a:p>
            <a:r>
              <a:rPr lang="en-US" sz="1600" i="1" u="none">
                <a:solidFill>
                  <a:schemeClr val="bg1"/>
                </a:solidFill>
              </a:rPr>
              <a:t>Below:</a:t>
            </a:r>
            <a:r>
              <a:rPr lang="en-US" sz="1600" u="none">
                <a:solidFill>
                  <a:schemeClr val="bg1"/>
                </a:solidFill>
              </a:rPr>
              <a:t>  Bronze helmet and sword, </a:t>
            </a:r>
          </a:p>
          <a:p>
            <a:r>
              <a:rPr lang="en-US" sz="1600" u="none">
                <a:solidFill>
                  <a:schemeClr val="bg1"/>
                </a:solidFill>
              </a:rPr>
              <a:t>                 Zhou period.</a:t>
            </a:r>
            <a:endParaRPr lang="en-US" sz="1600" i="1" u="none">
              <a:solidFill>
                <a:schemeClr val="bg1"/>
              </a:solidFill>
            </a:endParaRPr>
          </a:p>
        </p:txBody>
      </p:sp>
      <p:sp>
        <p:nvSpPr>
          <p:cNvPr id="104457" name="Text Box 9"/>
          <p:cNvSpPr txBox="1">
            <a:spLocks noChangeArrowheads="1"/>
          </p:cNvSpPr>
          <p:nvPr/>
        </p:nvSpPr>
        <p:spPr bwMode="auto">
          <a:xfrm>
            <a:off x="3733800" y="762000"/>
            <a:ext cx="5638800" cy="5797550"/>
          </a:xfrm>
          <a:prstGeom prst="rect">
            <a:avLst/>
          </a:prstGeom>
          <a:noFill/>
          <a:ln w="9525">
            <a:noFill/>
            <a:miter lim="800000"/>
            <a:headEnd/>
            <a:tailEnd/>
          </a:ln>
        </p:spPr>
        <p:txBody>
          <a:bodyPr>
            <a:spAutoFit/>
          </a:bodyPr>
          <a:lstStyle/>
          <a:p>
            <a:endParaRPr lang="en-US" b="0" u="none"/>
          </a:p>
          <a:p>
            <a:r>
              <a:rPr lang="en-US" sz="1600" u="none"/>
              <a:t>While the Zhou did simply adopt much of old Shang culture, they also did introduce new things:</a:t>
            </a:r>
          </a:p>
          <a:p>
            <a:pPr>
              <a:buFontTx/>
              <a:buChar char="•"/>
            </a:pPr>
            <a:r>
              <a:rPr lang="en-US" b="0" u="none"/>
              <a:t> A new idea of royalty that claimed rulers got their </a:t>
            </a:r>
          </a:p>
          <a:p>
            <a:r>
              <a:rPr lang="en-US" b="0" u="none"/>
              <a:t>   authority from heaven.  This was known as the </a:t>
            </a:r>
          </a:p>
          <a:p>
            <a:r>
              <a:rPr lang="en-US" b="0" u="none"/>
              <a:t>   </a:t>
            </a:r>
            <a:r>
              <a:rPr lang="en-US" u="none">
                <a:solidFill>
                  <a:srgbClr val="800080"/>
                </a:solidFill>
              </a:rPr>
              <a:t>Mandate from Heaven</a:t>
            </a:r>
            <a:r>
              <a:rPr lang="en-US" b="0" u="none"/>
              <a:t>.</a:t>
            </a:r>
          </a:p>
          <a:p>
            <a:r>
              <a:rPr lang="en-US" b="0" u="none"/>
              <a:t>   From this time on the Chinese would believe in </a:t>
            </a:r>
          </a:p>
          <a:p>
            <a:r>
              <a:rPr lang="en-US" b="0" u="none"/>
              <a:t>   </a:t>
            </a:r>
            <a:r>
              <a:rPr lang="en-US" b="0" i="1" u="none"/>
              <a:t>divine</a:t>
            </a:r>
            <a:r>
              <a:rPr lang="en-US" b="0" u="none"/>
              <a:t> rule.</a:t>
            </a:r>
          </a:p>
          <a:p>
            <a:r>
              <a:rPr lang="en-US" b="0" u="none"/>
              <a:t>   This meant disasters could be blamed on the rulers </a:t>
            </a:r>
          </a:p>
          <a:p>
            <a:r>
              <a:rPr lang="en-US" b="0" u="none"/>
              <a:t>   and they would frequently be replaced.  </a:t>
            </a:r>
          </a:p>
          <a:p>
            <a:r>
              <a:rPr lang="en-US" b="0" u="none"/>
              <a:t>   This led to a pattern of rise and fall of dynasties in </a:t>
            </a:r>
          </a:p>
          <a:p>
            <a:r>
              <a:rPr lang="en-US" b="0" u="none"/>
              <a:t>   China known as the </a:t>
            </a:r>
            <a:r>
              <a:rPr lang="en-US" u="none">
                <a:solidFill>
                  <a:srgbClr val="800080"/>
                </a:solidFill>
              </a:rPr>
              <a:t>dynastic cycle</a:t>
            </a:r>
            <a:r>
              <a:rPr lang="en-US" b="0" u="none"/>
              <a:t>.</a:t>
            </a:r>
          </a:p>
          <a:p>
            <a:endParaRPr lang="en-US" sz="900" b="0" u="none"/>
          </a:p>
          <a:p>
            <a:pPr>
              <a:buFontTx/>
              <a:buChar char="•"/>
            </a:pPr>
            <a:r>
              <a:rPr lang="en-US" b="0" u="none"/>
              <a:t> The Zhou gave large regions of land and privileges to </a:t>
            </a:r>
          </a:p>
          <a:p>
            <a:r>
              <a:rPr lang="en-US" b="0" u="none"/>
              <a:t>   a select few nobles who then owed loyalty to the king</a:t>
            </a:r>
          </a:p>
          <a:p>
            <a:r>
              <a:rPr lang="en-US" b="0" u="none"/>
              <a:t>   in return.  This type of political system the Zhou</a:t>
            </a:r>
          </a:p>
          <a:p>
            <a:r>
              <a:rPr lang="en-US" b="0" u="none"/>
              <a:t>   introduced is called </a:t>
            </a:r>
            <a:r>
              <a:rPr lang="en-US" u="none">
                <a:solidFill>
                  <a:srgbClr val="800080"/>
                </a:solidFill>
              </a:rPr>
              <a:t>feudalism</a:t>
            </a:r>
            <a:r>
              <a:rPr lang="en-US" b="0" u="none"/>
              <a:t>.</a:t>
            </a:r>
          </a:p>
          <a:p>
            <a:endParaRPr lang="en-US" sz="900" b="0" u="none"/>
          </a:p>
          <a:p>
            <a:pPr>
              <a:buFontTx/>
              <a:buChar char="•"/>
            </a:pPr>
            <a:r>
              <a:rPr lang="en-US" b="0" u="none"/>
              <a:t> Zhou introduced the first coined money; improved</a:t>
            </a:r>
          </a:p>
          <a:p>
            <a:r>
              <a:rPr lang="en-US" b="0" u="none"/>
              <a:t>  transportation with roads and canals; improved the </a:t>
            </a:r>
          </a:p>
          <a:p>
            <a:r>
              <a:rPr lang="en-US" b="0" u="none"/>
              <a:t>  efficiency of government with trained workers called </a:t>
            </a:r>
          </a:p>
          <a:p>
            <a:r>
              <a:rPr lang="en-US" b="0" u="none"/>
              <a:t>  civil servants; and introduced the first iron-making.</a:t>
            </a:r>
          </a:p>
        </p:txBody>
      </p:sp>
      <p:sp>
        <p:nvSpPr>
          <p:cNvPr id="85000" name="Text Box 10"/>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04457"/>
                                        </p:tgtEl>
                                        <p:attrNameLst>
                                          <p:attrName>style.visibility</p:attrName>
                                        </p:attrNameLst>
                                      </p:cBhvr>
                                      <p:to>
                                        <p:strVal val="visible"/>
                                      </p:to>
                                    </p:set>
                                    <p:anim calcmode="lin" valueType="num">
                                      <p:cBhvr additive="base">
                                        <p:cTn id="7" dur="75" fill="hold"/>
                                        <p:tgtEl>
                                          <p:spTgt spid="104457"/>
                                        </p:tgtEl>
                                        <p:attrNameLst>
                                          <p:attrName>ppt_x</p:attrName>
                                        </p:attrNameLst>
                                      </p:cBhvr>
                                      <p:tavLst>
                                        <p:tav tm="0">
                                          <p:val>
                                            <p:strVal val="0-#ppt_w/2"/>
                                          </p:val>
                                        </p:tav>
                                        <p:tav tm="100000">
                                          <p:val>
                                            <p:strVal val="#ppt_x"/>
                                          </p:val>
                                        </p:tav>
                                      </p:tavLst>
                                    </p:anim>
                                    <p:anim calcmode="lin" valueType="num">
                                      <p:cBhvr additive="base">
                                        <p:cTn id="8" dur="75" fill="hold"/>
                                        <p:tgtEl>
                                          <p:spTgt spid="104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06400" y="1063625"/>
            <a:ext cx="9144000" cy="0"/>
          </a:xfrm>
          <a:prstGeom prst="rect">
            <a:avLst/>
          </a:prstGeom>
          <a:noFill/>
          <a:ln w="9525">
            <a:noFill/>
            <a:miter lim="800000"/>
            <a:headEnd/>
            <a:tailEnd/>
          </a:ln>
        </p:spPr>
        <p:txBody>
          <a:bodyPr>
            <a:spAutoFit/>
          </a:bodyPr>
          <a:lstStyle/>
          <a:p>
            <a:endParaRPr lang="en-US"/>
          </a:p>
        </p:txBody>
      </p:sp>
      <p:grpSp>
        <p:nvGrpSpPr>
          <p:cNvPr id="86019" name="Group 3"/>
          <p:cNvGrpSpPr>
            <a:grpSpLocks/>
          </p:cNvGrpSpPr>
          <p:nvPr/>
        </p:nvGrpSpPr>
        <p:grpSpPr bwMode="auto">
          <a:xfrm>
            <a:off x="2667000" y="0"/>
            <a:ext cx="6477000" cy="3581400"/>
            <a:chOff x="-3" y="535"/>
            <a:chExt cx="3273" cy="3976"/>
          </a:xfrm>
        </p:grpSpPr>
        <p:grpSp>
          <p:nvGrpSpPr>
            <p:cNvPr id="86025" name="Group 4"/>
            <p:cNvGrpSpPr>
              <a:grpSpLocks/>
            </p:cNvGrpSpPr>
            <p:nvPr/>
          </p:nvGrpSpPr>
          <p:grpSpPr bwMode="auto">
            <a:xfrm>
              <a:off x="0" y="538"/>
              <a:ext cx="3267" cy="3970"/>
              <a:chOff x="0" y="538"/>
              <a:chExt cx="3267" cy="3970"/>
            </a:xfrm>
          </p:grpSpPr>
          <p:grpSp>
            <p:nvGrpSpPr>
              <p:cNvPr id="86027" name="Group 5"/>
              <p:cNvGrpSpPr>
                <a:grpSpLocks/>
              </p:cNvGrpSpPr>
              <p:nvPr/>
            </p:nvGrpSpPr>
            <p:grpSpPr bwMode="auto">
              <a:xfrm>
                <a:off x="0" y="538"/>
                <a:ext cx="969" cy="3970"/>
                <a:chOff x="0" y="538"/>
                <a:chExt cx="969" cy="3970"/>
              </a:xfrm>
            </p:grpSpPr>
            <p:sp>
              <p:nvSpPr>
                <p:cNvPr id="86058" name="Rectangle 6"/>
                <p:cNvSpPr>
                  <a:spLocks noChangeArrowheads="1"/>
                </p:cNvSpPr>
                <p:nvPr/>
              </p:nvSpPr>
              <p:spPr bwMode="auto">
                <a:xfrm>
                  <a:off x="0" y="538"/>
                  <a:ext cx="969" cy="518"/>
                </a:xfrm>
                <a:prstGeom prst="rect">
                  <a:avLst/>
                </a:prstGeom>
                <a:solidFill>
                  <a:srgbClr val="99CCFF"/>
                </a:solidFill>
                <a:ln w="28575">
                  <a:solidFill>
                    <a:schemeClr val="tx1"/>
                  </a:solidFill>
                  <a:miter lim="800000"/>
                  <a:headEnd/>
                  <a:tailEnd/>
                </a:ln>
              </p:spPr>
              <p:txBody>
                <a:bodyPr/>
                <a:lstStyle/>
                <a:p>
                  <a:endParaRPr lang="en-US"/>
                </a:p>
              </p:txBody>
            </p:sp>
            <p:grpSp>
              <p:nvGrpSpPr>
                <p:cNvPr id="86059" name="Group 7"/>
                <p:cNvGrpSpPr>
                  <a:grpSpLocks/>
                </p:cNvGrpSpPr>
                <p:nvPr/>
              </p:nvGrpSpPr>
              <p:grpSpPr bwMode="auto">
                <a:xfrm>
                  <a:off x="0" y="538"/>
                  <a:ext cx="969" cy="3970"/>
                  <a:chOff x="0" y="538"/>
                  <a:chExt cx="969" cy="3970"/>
                </a:xfrm>
              </p:grpSpPr>
              <p:sp>
                <p:nvSpPr>
                  <p:cNvPr id="86060" name="Rectangle 8"/>
                  <p:cNvSpPr>
                    <a:spLocks noChangeArrowheads="1"/>
                  </p:cNvSpPr>
                  <p:nvPr/>
                </p:nvSpPr>
                <p:spPr bwMode="auto">
                  <a:xfrm>
                    <a:off x="0" y="538"/>
                    <a:ext cx="969" cy="3970"/>
                  </a:xfrm>
                  <a:prstGeom prst="rect">
                    <a:avLst/>
                  </a:prstGeom>
                  <a:solidFill>
                    <a:srgbClr val="99CCFF"/>
                  </a:solidFill>
                  <a:ln w="28575">
                    <a:solidFill>
                      <a:schemeClr val="tx1"/>
                    </a:solidFill>
                    <a:miter lim="800000"/>
                    <a:headEnd/>
                    <a:tailEnd/>
                  </a:ln>
                </p:spPr>
                <p:txBody>
                  <a:bodyPr anchor="ctr"/>
                  <a:lstStyle/>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endParaRPr lang="en-US" u="none">
                      <a:solidFill>
                        <a:srgbClr val="800000"/>
                      </a:solidFill>
                    </a:endParaRPr>
                  </a:p>
                  <a:p>
                    <a:pPr algn="ctr"/>
                    <a:r>
                      <a:rPr lang="en-US" u="none">
                        <a:solidFill>
                          <a:srgbClr val="800000"/>
                        </a:solidFill>
                      </a:rPr>
                      <a:t>Ancient </a:t>
                    </a:r>
                  </a:p>
                  <a:p>
                    <a:pPr algn="ctr"/>
                    <a:r>
                      <a:rPr lang="en-US" u="none">
                        <a:solidFill>
                          <a:srgbClr val="800000"/>
                        </a:solidFill>
                      </a:rPr>
                      <a:t>China</a:t>
                    </a:r>
                    <a:endParaRPr lang="en-US" u="none"/>
                  </a:p>
                  <a:p>
                    <a:pPr algn="ctr" eaLnBrk="0" hangingPunct="0"/>
                    <a:endParaRPr lang="en-US" sz="2400" b="0" u="none"/>
                  </a:p>
                </p:txBody>
              </p:sp>
              <p:sp>
                <p:nvSpPr>
                  <p:cNvPr id="86061" name="Rectangle 9"/>
                  <p:cNvSpPr>
                    <a:spLocks noChangeArrowheads="1"/>
                  </p:cNvSpPr>
                  <p:nvPr/>
                </p:nvSpPr>
                <p:spPr bwMode="auto">
                  <a:xfrm>
                    <a:off x="0" y="538"/>
                    <a:ext cx="969" cy="3970"/>
                  </a:xfrm>
                  <a:prstGeom prst="rect">
                    <a:avLst/>
                  </a:prstGeom>
                  <a:noFill/>
                  <a:ln w="28575">
                    <a:solidFill>
                      <a:schemeClr val="tx1"/>
                    </a:solidFill>
                    <a:miter lim="800000"/>
                    <a:headEnd/>
                    <a:tailEnd/>
                  </a:ln>
                </p:spPr>
                <p:txBody>
                  <a:bodyPr/>
                  <a:lstStyle/>
                  <a:p>
                    <a:endParaRPr lang="en-US"/>
                  </a:p>
                </p:txBody>
              </p:sp>
            </p:grpSp>
          </p:grpSp>
          <p:grpSp>
            <p:nvGrpSpPr>
              <p:cNvPr id="86028" name="Group 10"/>
              <p:cNvGrpSpPr>
                <a:grpSpLocks/>
              </p:cNvGrpSpPr>
              <p:nvPr/>
            </p:nvGrpSpPr>
            <p:grpSpPr bwMode="auto">
              <a:xfrm>
                <a:off x="969" y="538"/>
                <a:ext cx="2298" cy="518"/>
                <a:chOff x="969" y="538"/>
                <a:chExt cx="2298" cy="518"/>
              </a:xfrm>
            </p:grpSpPr>
            <p:sp>
              <p:nvSpPr>
                <p:cNvPr id="86054" name="Rectangle 11"/>
                <p:cNvSpPr>
                  <a:spLocks noChangeArrowheads="1"/>
                </p:cNvSpPr>
                <p:nvPr/>
              </p:nvSpPr>
              <p:spPr bwMode="auto">
                <a:xfrm>
                  <a:off x="969" y="538"/>
                  <a:ext cx="2298" cy="518"/>
                </a:xfrm>
                <a:prstGeom prst="rect">
                  <a:avLst/>
                </a:prstGeom>
                <a:solidFill>
                  <a:srgbClr val="99CCFF"/>
                </a:solidFill>
                <a:ln w="28575">
                  <a:solidFill>
                    <a:schemeClr val="tx1"/>
                  </a:solidFill>
                  <a:miter lim="800000"/>
                  <a:headEnd/>
                  <a:tailEnd/>
                </a:ln>
              </p:spPr>
              <p:txBody>
                <a:bodyPr/>
                <a:lstStyle/>
                <a:p>
                  <a:endParaRPr lang="en-US"/>
                </a:p>
              </p:txBody>
            </p:sp>
            <p:grpSp>
              <p:nvGrpSpPr>
                <p:cNvPr id="86055" name="Group 12"/>
                <p:cNvGrpSpPr>
                  <a:grpSpLocks/>
                </p:cNvGrpSpPr>
                <p:nvPr/>
              </p:nvGrpSpPr>
              <p:grpSpPr bwMode="auto">
                <a:xfrm>
                  <a:off x="969" y="538"/>
                  <a:ext cx="2298" cy="518"/>
                  <a:chOff x="969" y="538"/>
                  <a:chExt cx="2298" cy="518"/>
                </a:xfrm>
              </p:grpSpPr>
              <p:sp>
                <p:nvSpPr>
                  <p:cNvPr id="86056" name="Rectangle 13"/>
                  <p:cNvSpPr>
                    <a:spLocks noChangeArrowheads="1"/>
                  </p:cNvSpPr>
                  <p:nvPr/>
                </p:nvSpPr>
                <p:spPr bwMode="auto">
                  <a:xfrm>
                    <a:off x="969" y="538"/>
                    <a:ext cx="2298" cy="518"/>
                  </a:xfrm>
                  <a:prstGeom prst="rect">
                    <a:avLst/>
                  </a:prstGeom>
                  <a:solidFill>
                    <a:srgbClr val="99CCFF"/>
                  </a:solidFill>
                  <a:ln w="28575">
                    <a:solidFill>
                      <a:schemeClr val="tx1"/>
                    </a:solidFill>
                    <a:miter lim="800000"/>
                    <a:headEnd/>
                    <a:tailEnd/>
                  </a:ln>
                </p:spPr>
                <p:txBody>
                  <a:bodyPr anchor="ctr"/>
                  <a:lstStyle/>
                  <a:p>
                    <a:pPr algn="ctr"/>
                    <a:r>
                      <a:rPr lang="en-US" sz="1600"/>
                      <a:t>Neolithic</a:t>
                    </a:r>
                    <a:r>
                      <a:rPr lang="en-US" sz="1600" b="0" u="none"/>
                      <a:t> ca. 12,000 - 2000 B.C.</a:t>
                    </a:r>
                  </a:p>
                </p:txBody>
              </p:sp>
              <p:sp>
                <p:nvSpPr>
                  <p:cNvPr id="86057" name="Rectangle 14"/>
                  <p:cNvSpPr>
                    <a:spLocks noChangeArrowheads="1"/>
                  </p:cNvSpPr>
                  <p:nvPr/>
                </p:nvSpPr>
                <p:spPr bwMode="auto">
                  <a:xfrm>
                    <a:off x="969" y="538"/>
                    <a:ext cx="2298" cy="518"/>
                  </a:xfrm>
                  <a:prstGeom prst="rect">
                    <a:avLst/>
                  </a:prstGeom>
                  <a:noFill/>
                  <a:ln w="28575">
                    <a:solidFill>
                      <a:schemeClr val="tx1"/>
                    </a:solidFill>
                    <a:miter lim="800000"/>
                    <a:headEnd/>
                    <a:tailEnd/>
                  </a:ln>
                </p:spPr>
                <p:txBody>
                  <a:bodyPr/>
                  <a:lstStyle/>
                  <a:p>
                    <a:endParaRPr lang="en-US"/>
                  </a:p>
                </p:txBody>
              </p:sp>
            </p:grpSp>
          </p:grpSp>
          <p:grpSp>
            <p:nvGrpSpPr>
              <p:cNvPr id="86029" name="Group 15"/>
              <p:cNvGrpSpPr>
                <a:grpSpLocks/>
              </p:cNvGrpSpPr>
              <p:nvPr/>
            </p:nvGrpSpPr>
            <p:grpSpPr bwMode="auto">
              <a:xfrm>
                <a:off x="969" y="1056"/>
                <a:ext cx="2298" cy="288"/>
                <a:chOff x="969" y="1056"/>
                <a:chExt cx="2298" cy="288"/>
              </a:xfrm>
            </p:grpSpPr>
            <p:sp>
              <p:nvSpPr>
                <p:cNvPr id="86050" name="Rectangle 16"/>
                <p:cNvSpPr>
                  <a:spLocks noChangeArrowheads="1"/>
                </p:cNvSpPr>
                <p:nvPr/>
              </p:nvSpPr>
              <p:spPr bwMode="auto">
                <a:xfrm>
                  <a:off x="969" y="1056"/>
                  <a:ext cx="2298" cy="288"/>
                </a:xfrm>
                <a:prstGeom prst="rect">
                  <a:avLst/>
                </a:prstGeom>
                <a:solidFill>
                  <a:srgbClr val="99CCFF"/>
                </a:solidFill>
                <a:ln w="28575">
                  <a:solidFill>
                    <a:schemeClr val="tx1"/>
                  </a:solidFill>
                  <a:miter lim="800000"/>
                  <a:headEnd/>
                  <a:tailEnd/>
                </a:ln>
              </p:spPr>
              <p:txBody>
                <a:bodyPr/>
                <a:lstStyle/>
                <a:p>
                  <a:endParaRPr lang="en-US"/>
                </a:p>
              </p:txBody>
            </p:sp>
            <p:grpSp>
              <p:nvGrpSpPr>
                <p:cNvPr id="86051" name="Group 17"/>
                <p:cNvGrpSpPr>
                  <a:grpSpLocks/>
                </p:cNvGrpSpPr>
                <p:nvPr/>
              </p:nvGrpSpPr>
              <p:grpSpPr bwMode="auto">
                <a:xfrm>
                  <a:off x="969" y="1056"/>
                  <a:ext cx="2298" cy="288"/>
                  <a:chOff x="969" y="1056"/>
                  <a:chExt cx="2298" cy="288"/>
                </a:xfrm>
              </p:grpSpPr>
              <p:sp>
                <p:nvSpPr>
                  <p:cNvPr id="86052" name="Rectangle 18"/>
                  <p:cNvSpPr>
                    <a:spLocks noChangeArrowheads="1"/>
                  </p:cNvSpPr>
                  <p:nvPr/>
                </p:nvSpPr>
                <p:spPr bwMode="auto">
                  <a:xfrm>
                    <a:off x="969" y="1056"/>
                    <a:ext cx="2298" cy="288"/>
                  </a:xfrm>
                  <a:prstGeom prst="rect">
                    <a:avLst/>
                  </a:prstGeom>
                  <a:solidFill>
                    <a:srgbClr val="99CCFF"/>
                  </a:solidFill>
                  <a:ln w="28575">
                    <a:solidFill>
                      <a:schemeClr val="tx1"/>
                    </a:solidFill>
                    <a:miter lim="800000"/>
                    <a:headEnd/>
                    <a:tailEnd/>
                  </a:ln>
                </p:spPr>
                <p:txBody>
                  <a:bodyPr anchor="ctr"/>
                  <a:lstStyle/>
                  <a:p>
                    <a:pPr algn="ctr"/>
                    <a:r>
                      <a:rPr lang="en-US" sz="1600"/>
                      <a:t>Xia</a:t>
                    </a:r>
                    <a:r>
                      <a:rPr lang="en-US" sz="1600" b="0" u="none"/>
                      <a:t> ca. 2100-1800 B.C.</a:t>
                    </a:r>
                  </a:p>
                </p:txBody>
              </p:sp>
              <p:sp>
                <p:nvSpPr>
                  <p:cNvPr id="86053" name="Rectangle 19"/>
                  <p:cNvSpPr>
                    <a:spLocks noChangeArrowheads="1"/>
                  </p:cNvSpPr>
                  <p:nvPr/>
                </p:nvSpPr>
                <p:spPr bwMode="auto">
                  <a:xfrm>
                    <a:off x="969" y="1056"/>
                    <a:ext cx="2298" cy="288"/>
                  </a:xfrm>
                  <a:prstGeom prst="rect">
                    <a:avLst/>
                  </a:prstGeom>
                  <a:noFill/>
                  <a:ln w="28575">
                    <a:solidFill>
                      <a:schemeClr val="tx1"/>
                    </a:solidFill>
                    <a:miter lim="800000"/>
                    <a:headEnd/>
                    <a:tailEnd/>
                  </a:ln>
                </p:spPr>
                <p:txBody>
                  <a:bodyPr/>
                  <a:lstStyle/>
                  <a:p>
                    <a:endParaRPr lang="en-US"/>
                  </a:p>
                </p:txBody>
              </p:sp>
            </p:grpSp>
          </p:grpSp>
          <p:grpSp>
            <p:nvGrpSpPr>
              <p:cNvPr id="86030" name="Group 20"/>
              <p:cNvGrpSpPr>
                <a:grpSpLocks/>
              </p:cNvGrpSpPr>
              <p:nvPr/>
            </p:nvGrpSpPr>
            <p:grpSpPr bwMode="auto">
              <a:xfrm>
                <a:off x="969" y="1344"/>
                <a:ext cx="2298" cy="288"/>
                <a:chOff x="969" y="1344"/>
                <a:chExt cx="2298" cy="288"/>
              </a:xfrm>
            </p:grpSpPr>
            <p:sp>
              <p:nvSpPr>
                <p:cNvPr id="86046" name="Rectangle 21"/>
                <p:cNvSpPr>
                  <a:spLocks noChangeArrowheads="1"/>
                </p:cNvSpPr>
                <p:nvPr/>
              </p:nvSpPr>
              <p:spPr bwMode="auto">
                <a:xfrm>
                  <a:off x="969" y="1344"/>
                  <a:ext cx="2298" cy="288"/>
                </a:xfrm>
                <a:prstGeom prst="rect">
                  <a:avLst/>
                </a:prstGeom>
                <a:solidFill>
                  <a:srgbClr val="99CCFF"/>
                </a:solidFill>
                <a:ln w="28575">
                  <a:solidFill>
                    <a:schemeClr val="tx1"/>
                  </a:solidFill>
                  <a:miter lim="800000"/>
                  <a:headEnd/>
                  <a:tailEnd/>
                </a:ln>
              </p:spPr>
              <p:txBody>
                <a:bodyPr/>
                <a:lstStyle/>
                <a:p>
                  <a:endParaRPr lang="en-US"/>
                </a:p>
              </p:txBody>
            </p:sp>
            <p:grpSp>
              <p:nvGrpSpPr>
                <p:cNvPr id="86047" name="Group 22"/>
                <p:cNvGrpSpPr>
                  <a:grpSpLocks/>
                </p:cNvGrpSpPr>
                <p:nvPr/>
              </p:nvGrpSpPr>
              <p:grpSpPr bwMode="auto">
                <a:xfrm>
                  <a:off x="969" y="1344"/>
                  <a:ext cx="2298" cy="288"/>
                  <a:chOff x="969" y="1344"/>
                  <a:chExt cx="2298" cy="288"/>
                </a:xfrm>
              </p:grpSpPr>
              <p:sp>
                <p:nvSpPr>
                  <p:cNvPr id="86048" name="Rectangle 23"/>
                  <p:cNvSpPr>
                    <a:spLocks noChangeArrowheads="1"/>
                  </p:cNvSpPr>
                  <p:nvPr/>
                </p:nvSpPr>
                <p:spPr bwMode="auto">
                  <a:xfrm>
                    <a:off x="969" y="1344"/>
                    <a:ext cx="2298" cy="288"/>
                  </a:xfrm>
                  <a:prstGeom prst="rect">
                    <a:avLst/>
                  </a:prstGeom>
                  <a:solidFill>
                    <a:srgbClr val="99CCFF"/>
                  </a:solidFill>
                  <a:ln w="28575">
                    <a:solidFill>
                      <a:schemeClr val="tx1"/>
                    </a:solidFill>
                    <a:miter lim="800000"/>
                    <a:headEnd/>
                    <a:tailEnd/>
                  </a:ln>
                </p:spPr>
                <p:txBody>
                  <a:bodyPr anchor="ctr"/>
                  <a:lstStyle/>
                  <a:p>
                    <a:pPr algn="ctr"/>
                    <a:r>
                      <a:rPr lang="en-US" sz="1600"/>
                      <a:t>Shang</a:t>
                    </a:r>
                    <a:r>
                      <a:rPr lang="en-US" sz="1600" b="0" u="none"/>
                      <a:t> 1700-1027 B.C.</a:t>
                    </a:r>
                    <a:r>
                      <a:rPr lang="en-US" sz="2400" b="0" u="none"/>
                      <a:t> </a:t>
                    </a:r>
                  </a:p>
                </p:txBody>
              </p:sp>
              <p:sp>
                <p:nvSpPr>
                  <p:cNvPr id="86049" name="Rectangle 24"/>
                  <p:cNvSpPr>
                    <a:spLocks noChangeArrowheads="1"/>
                  </p:cNvSpPr>
                  <p:nvPr/>
                </p:nvSpPr>
                <p:spPr bwMode="auto">
                  <a:xfrm>
                    <a:off x="969" y="1344"/>
                    <a:ext cx="2298" cy="288"/>
                  </a:xfrm>
                  <a:prstGeom prst="rect">
                    <a:avLst/>
                  </a:prstGeom>
                  <a:noFill/>
                  <a:ln w="28575">
                    <a:solidFill>
                      <a:schemeClr val="tx1"/>
                    </a:solidFill>
                    <a:miter lim="800000"/>
                    <a:headEnd/>
                    <a:tailEnd/>
                  </a:ln>
                </p:spPr>
                <p:txBody>
                  <a:bodyPr/>
                  <a:lstStyle/>
                  <a:p>
                    <a:endParaRPr lang="en-US"/>
                  </a:p>
                </p:txBody>
              </p:sp>
            </p:grpSp>
          </p:grpSp>
          <p:grpSp>
            <p:nvGrpSpPr>
              <p:cNvPr id="86031" name="Group 25"/>
              <p:cNvGrpSpPr>
                <a:grpSpLocks/>
              </p:cNvGrpSpPr>
              <p:nvPr/>
            </p:nvGrpSpPr>
            <p:grpSpPr bwMode="auto">
              <a:xfrm>
                <a:off x="969" y="1632"/>
                <a:ext cx="2298" cy="518"/>
                <a:chOff x="969" y="1632"/>
                <a:chExt cx="2298" cy="518"/>
              </a:xfrm>
            </p:grpSpPr>
            <p:sp>
              <p:nvSpPr>
                <p:cNvPr id="86042" name="Rectangle 26"/>
                <p:cNvSpPr>
                  <a:spLocks noChangeArrowheads="1"/>
                </p:cNvSpPr>
                <p:nvPr/>
              </p:nvSpPr>
              <p:spPr bwMode="auto">
                <a:xfrm>
                  <a:off x="969" y="1632"/>
                  <a:ext cx="2298" cy="518"/>
                </a:xfrm>
                <a:prstGeom prst="rect">
                  <a:avLst/>
                </a:prstGeom>
                <a:solidFill>
                  <a:srgbClr val="99CCFF"/>
                </a:solidFill>
                <a:ln w="28575">
                  <a:solidFill>
                    <a:schemeClr val="tx1"/>
                  </a:solidFill>
                  <a:miter lim="800000"/>
                  <a:headEnd/>
                  <a:tailEnd/>
                </a:ln>
              </p:spPr>
              <p:txBody>
                <a:bodyPr/>
                <a:lstStyle/>
                <a:p>
                  <a:endParaRPr lang="en-US"/>
                </a:p>
              </p:txBody>
            </p:sp>
            <p:grpSp>
              <p:nvGrpSpPr>
                <p:cNvPr id="86043" name="Group 27"/>
                <p:cNvGrpSpPr>
                  <a:grpSpLocks/>
                </p:cNvGrpSpPr>
                <p:nvPr/>
              </p:nvGrpSpPr>
              <p:grpSpPr bwMode="auto">
                <a:xfrm>
                  <a:off x="969" y="1632"/>
                  <a:ext cx="2298" cy="518"/>
                  <a:chOff x="969" y="1632"/>
                  <a:chExt cx="2298" cy="518"/>
                </a:xfrm>
              </p:grpSpPr>
              <p:sp>
                <p:nvSpPr>
                  <p:cNvPr id="86044" name="Rectangle 28"/>
                  <p:cNvSpPr>
                    <a:spLocks noChangeArrowheads="1"/>
                  </p:cNvSpPr>
                  <p:nvPr/>
                </p:nvSpPr>
                <p:spPr bwMode="auto">
                  <a:xfrm>
                    <a:off x="969" y="1632"/>
                    <a:ext cx="2298" cy="518"/>
                  </a:xfrm>
                  <a:prstGeom prst="rect">
                    <a:avLst/>
                  </a:prstGeom>
                  <a:solidFill>
                    <a:srgbClr val="99CCFF"/>
                  </a:solidFill>
                  <a:ln w="28575">
                    <a:solidFill>
                      <a:schemeClr val="tx1"/>
                    </a:solidFill>
                    <a:miter lim="800000"/>
                    <a:headEnd/>
                    <a:tailEnd/>
                  </a:ln>
                </p:spPr>
                <p:txBody>
                  <a:bodyPr anchor="ctr"/>
                  <a:lstStyle/>
                  <a:p>
                    <a:pPr algn="ctr"/>
                    <a:r>
                      <a:rPr lang="en-US" sz="1600"/>
                      <a:t>Western Zhou</a:t>
                    </a:r>
                    <a:r>
                      <a:rPr lang="en-US" sz="1600" b="0" u="none"/>
                      <a:t> 1027-771 B.C.</a:t>
                    </a:r>
                  </a:p>
                </p:txBody>
              </p:sp>
              <p:sp>
                <p:nvSpPr>
                  <p:cNvPr id="86045" name="Rectangle 29"/>
                  <p:cNvSpPr>
                    <a:spLocks noChangeArrowheads="1"/>
                  </p:cNvSpPr>
                  <p:nvPr/>
                </p:nvSpPr>
                <p:spPr bwMode="auto">
                  <a:xfrm>
                    <a:off x="969" y="1632"/>
                    <a:ext cx="2298" cy="518"/>
                  </a:xfrm>
                  <a:prstGeom prst="rect">
                    <a:avLst/>
                  </a:prstGeom>
                  <a:noFill/>
                  <a:ln w="28575">
                    <a:solidFill>
                      <a:schemeClr val="tx1"/>
                    </a:solidFill>
                    <a:miter lim="800000"/>
                    <a:headEnd/>
                    <a:tailEnd/>
                  </a:ln>
                </p:spPr>
                <p:txBody>
                  <a:bodyPr/>
                  <a:lstStyle/>
                  <a:p>
                    <a:endParaRPr lang="en-US"/>
                  </a:p>
                </p:txBody>
              </p:sp>
            </p:grpSp>
          </p:grpSp>
          <p:grpSp>
            <p:nvGrpSpPr>
              <p:cNvPr id="86032" name="Group 30"/>
              <p:cNvGrpSpPr>
                <a:grpSpLocks/>
              </p:cNvGrpSpPr>
              <p:nvPr/>
            </p:nvGrpSpPr>
            <p:grpSpPr bwMode="auto">
              <a:xfrm>
                <a:off x="969" y="2150"/>
                <a:ext cx="1122" cy="2358"/>
                <a:chOff x="969" y="2150"/>
                <a:chExt cx="1122" cy="2358"/>
              </a:xfrm>
            </p:grpSpPr>
            <p:sp>
              <p:nvSpPr>
                <p:cNvPr id="86038" name="Rectangle 31"/>
                <p:cNvSpPr>
                  <a:spLocks noChangeArrowheads="1"/>
                </p:cNvSpPr>
                <p:nvPr/>
              </p:nvSpPr>
              <p:spPr bwMode="auto">
                <a:xfrm>
                  <a:off x="969" y="2150"/>
                  <a:ext cx="1122" cy="2358"/>
                </a:xfrm>
                <a:prstGeom prst="rect">
                  <a:avLst/>
                </a:prstGeom>
                <a:solidFill>
                  <a:srgbClr val="99CCFF"/>
                </a:solidFill>
                <a:ln w="28575">
                  <a:solidFill>
                    <a:schemeClr val="tx1"/>
                  </a:solidFill>
                  <a:miter lim="800000"/>
                  <a:headEnd/>
                  <a:tailEnd/>
                </a:ln>
              </p:spPr>
              <p:txBody>
                <a:bodyPr/>
                <a:lstStyle/>
                <a:p>
                  <a:endParaRPr lang="en-US"/>
                </a:p>
              </p:txBody>
            </p:sp>
            <p:grpSp>
              <p:nvGrpSpPr>
                <p:cNvPr id="86039" name="Group 32"/>
                <p:cNvGrpSpPr>
                  <a:grpSpLocks/>
                </p:cNvGrpSpPr>
                <p:nvPr/>
              </p:nvGrpSpPr>
              <p:grpSpPr bwMode="auto">
                <a:xfrm>
                  <a:off x="969" y="2150"/>
                  <a:ext cx="1122" cy="2358"/>
                  <a:chOff x="969" y="2150"/>
                  <a:chExt cx="1122" cy="2358"/>
                </a:xfrm>
              </p:grpSpPr>
              <p:sp>
                <p:nvSpPr>
                  <p:cNvPr id="86040" name="Rectangle 33"/>
                  <p:cNvSpPr>
                    <a:spLocks noChangeArrowheads="1"/>
                  </p:cNvSpPr>
                  <p:nvPr/>
                </p:nvSpPr>
                <p:spPr bwMode="auto">
                  <a:xfrm>
                    <a:off x="969" y="2150"/>
                    <a:ext cx="1122" cy="2358"/>
                  </a:xfrm>
                  <a:prstGeom prst="rect">
                    <a:avLst/>
                  </a:prstGeom>
                  <a:solidFill>
                    <a:srgbClr val="99CCFF"/>
                  </a:solidFill>
                  <a:ln w="28575">
                    <a:solidFill>
                      <a:schemeClr val="tx1"/>
                    </a:solidFill>
                    <a:miter lim="800000"/>
                    <a:headEnd/>
                    <a:tailEnd/>
                  </a:ln>
                </p:spPr>
                <p:txBody>
                  <a:bodyPr anchor="ctr"/>
                  <a:lstStyle/>
                  <a:p>
                    <a:pPr algn="ctr"/>
                    <a:r>
                      <a:rPr lang="en-US" sz="1600"/>
                      <a:t>Eastern Zhou</a:t>
                    </a:r>
                    <a:r>
                      <a:rPr lang="en-US" sz="1600" b="0" u="none"/>
                      <a:t> </a:t>
                    </a:r>
                  </a:p>
                  <a:p>
                    <a:pPr algn="ctr"/>
                    <a:r>
                      <a:rPr lang="en-US" sz="1600" b="0" u="none"/>
                      <a:t>770-221 B.C.</a:t>
                    </a:r>
                  </a:p>
                </p:txBody>
              </p:sp>
              <p:sp>
                <p:nvSpPr>
                  <p:cNvPr id="86041" name="Rectangle 34"/>
                  <p:cNvSpPr>
                    <a:spLocks noChangeArrowheads="1"/>
                  </p:cNvSpPr>
                  <p:nvPr/>
                </p:nvSpPr>
                <p:spPr bwMode="auto">
                  <a:xfrm>
                    <a:off x="969" y="2150"/>
                    <a:ext cx="1122" cy="2358"/>
                  </a:xfrm>
                  <a:prstGeom prst="rect">
                    <a:avLst/>
                  </a:prstGeom>
                  <a:noFill/>
                  <a:ln w="28575">
                    <a:solidFill>
                      <a:schemeClr val="tx1"/>
                    </a:solidFill>
                    <a:miter lim="800000"/>
                    <a:headEnd/>
                    <a:tailEnd/>
                  </a:ln>
                </p:spPr>
                <p:txBody>
                  <a:bodyPr/>
                  <a:lstStyle/>
                  <a:p>
                    <a:endParaRPr lang="en-US"/>
                  </a:p>
                </p:txBody>
              </p:sp>
            </p:grpSp>
          </p:grpSp>
          <p:grpSp>
            <p:nvGrpSpPr>
              <p:cNvPr id="86033" name="Group 35"/>
              <p:cNvGrpSpPr>
                <a:grpSpLocks/>
              </p:cNvGrpSpPr>
              <p:nvPr/>
            </p:nvGrpSpPr>
            <p:grpSpPr bwMode="auto">
              <a:xfrm>
                <a:off x="2091" y="2150"/>
                <a:ext cx="1176" cy="2358"/>
                <a:chOff x="2091" y="2150"/>
                <a:chExt cx="1176" cy="2358"/>
              </a:xfrm>
            </p:grpSpPr>
            <p:sp>
              <p:nvSpPr>
                <p:cNvPr id="86034" name="Rectangle 36"/>
                <p:cNvSpPr>
                  <a:spLocks noChangeArrowheads="1"/>
                </p:cNvSpPr>
                <p:nvPr/>
              </p:nvSpPr>
              <p:spPr bwMode="auto">
                <a:xfrm>
                  <a:off x="2091" y="2150"/>
                  <a:ext cx="1176" cy="2358"/>
                </a:xfrm>
                <a:prstGeom prst="rect">
                  <a:avLst/>
                </a:prstGeom>
                <a:solidFill>
                  <a:srgbClr val="99CCFF"/>
                </a:solidFill>
                <a:ln w="28575">
                  <a:solidFill>
                    <a:schemeClr val="tx1"/>
                  </a:solidFill>
                  <a:miter lim="800000"/>
                  <a:headEnd/>
                  <a:tailEnd/>
                </a:ln>
              </p:spPr>
              <p:txBody>
                <a:bodyPr/>
                <a:lstStyle/>
                <a:p>
                  <a:endParaRPr lang="en-US"/>
                </a:p>
              </p:txBody>
            </p:sp>
            <p:grpSp>
              <p:nvGrpSpPr>
                <p:cNvPr id="86035" name="Group 37"/>
                <p:cNvGrpSpPr>
                  <a:grpSpLocks/>
                </p:cNvGrpSpPr>
                <p:nvPr/>
              </p:nvGrpSpPr>
              <p:grpSpPr bwMode="auto">
                <a:xfrm>
                  <a:off x="2091" y="2150"/>
                  <a:ext cx="1176" cy="2358"/>
                  <a:chOff x="2091" y="2150"/>
                  <a:chExt cx="1176" cy="2358"/>
                </a:xfrm>
              </p:grpSpPr>
              <p:sp>
                <p:nvSpPr>
                  <p:cNvPr id="86036" name="Rectangle 38"/>
                  <p:cNvSpPr>
                    <a:spLocks noChangeArrowheads="1"/>
                  </p:cNvSpPr>
                  <p:nvPr/>
                </p:nvSpPr>
                <p:spPr bwMode="auto">
                  <a:xfrm>
                    <a:off x="2091" y="2150"/>
                    <a:ext cx="1176" cy="2358"/>
                  </a:xfrm>
                  <a:prstGeom prst="rect">
                    <a:avLst/>
                  </a:prstGeom>
                  <a:solidFill>
                    <a:srgbClr val="99CCFF"/>
                  </a:solidFill>
                  <a:ln w="28575">
                    <a:solidFill>
                      <a:schemeClr val="tx1"/>
                    </a:solidFill>
                    <a:miter lim="800000"/>
                    <a:headEnd/>
                    <a:tailEnd/>
                  </a:ln>
                </p:spPr>
                <p:txBody>
                  <a:bodyPr anchor="ctr"/>
                  <a:lstStyle/>
                  <a:p>
                    <a:pPr algn="ctr" eaLnBrk="0" hangingPunct="0"/>
                    <a:r>
                      <a:rPr lang="en-US" sz="1400" u="none"/>
                      <a:t>Warring States period</a:t>
                    </a:r>
                    <a:r>
                      <a:rPr lang="en-US" sz="1400" b="0" u="none"/>
                      <a:t> </a:t>
                    </a:r>
                  </a:p>
                  <a:p>
                    <a:pPr algn="ctr" eaLnBrk="0" hangingPunct="0"/>
                    <a:r>
                      <a:rPr lang="en-US" sz="1400" b="0" u="none"/>
                      <a:t>475-221 B.C. </a:t>
                    </a:r>
                  </a:p>
                </p:txBody>
              </p:sp>
              <p:sp>
                <p:nvSpPr>
                  <p:cNvPr id="86037" name="Rectangle 39"/>
                  <p:cNvSpPr>
                    <a:spLocks noChangeArrowheads="1"/>
                  </p:cNvSpPr>
                  <p:nvPr/>
                </p:nvSpPr>
                <p:spPr bwMode="auto">
                  <a:xfrm>
                    <a:off x="2091" y="2150"/>
                    <a:ext cx="1176" cy="2358"/>
                  </a:xfrm>
                  <a:prstGeom prst="rect">
                    <a:avLst/>
                  </a:prstGeom>
                  <a:noFill/>
                  <a:ln w="28575">
                    <a:solidFill>
                      <a:schemeClr val="tx1"/>
                    </a:solidFill>
                    <a:miter lim="800000"/>
                    <a:headEnd/>
                    <a:tailEnd/>
                  </a:ln>
                </p:spPr>
                <p:txBody>
                  <a:bodyPr/>
                  <a:lstStyle/>
                  <a:p>
                    <a:endParaRPr lang="en-US"/>
                  </a:p>
                </p:txBody>
              </p:sp>
            </p:grpSp>
          </p:grpSp>
        </p:grpSp>
        <p:sp>
          <p:nvSpPr>
            <p:cNvPr id="86026" name="Rectangle 40"/>
            <p:cNvSpPr>
              <a:spLocks noChangeArrowheads="1"/>
            </p:cNvSpPr>
            <p:nvPr/>
          </p:nvSpPr>
          <p:spPr bwMode="auto">
            <a:xfrm>
              <a:off x="-3" y="535"/>
              <a:ext cx="3273" cy="3976"/>
            </a:xfrm>
            <a:prstGeom prst="rect">
              <a:avLst/>
            </a:prstGeom>
            <a:noFill/>
            <a:ln w="28575">
              <a:solidFill>
                <a:schemeClr val="tx1"/>
              </a:solidFill>
              <a:miter lim="800000"/>
              <a:headEnd/>
              <a:tailEnd/>
            </a:ln>
          </p:spPr>
          <p:txBody>
            <a:bodyPr/>
            <a:lstStyle/>
            <a:p>
              <a:endParaRPr lang="en-US"/>
            </a:p>
          </p:txBody>
        </p:sp>
      </p:grpSp>
      <p:pic>
        <p:nvPicPr>
          <p:cNvPr id="86020" name="Picture 41" descr="http://www.mnsu.edu/emuseum/prehistory/china/images/xiamap.gif"/>
          <p:cNvPicPr>
            <a:picLocks noChangeAspect="1" noChangeArrowheads="1"/>
          </p:cNvPicPr>
          <p:nvPr/>
        </p:nvPicPr>
        <p:blipFill>
          <a:blip r:embed="rId3" cstate="print"/>
          <a:srcRect/>
          <a:stretch>
            <a:fillRect/>
          </a:stretch>
        </p:blipFill>
        <p:spPr bwMode="auto">
          <a:xfrm>
            <a:off x="0" y="0"/>
            <a:ext cx="4191000" cy="2746375"/>
          </a:xfrm>
          <a:prstGeom prst="rect">
            <a:avLst/>
          </a:prstGeom>
          <a:noFill/>
          <a:ln w="9525">
            <a:noFill/>
            <a:miter lim="800000"/>
            <a:headEnd/>
            <a:tailEnd/>
          </a:ln>
        </p:spPr>
      </p:pic>
      <p:pic>
        <p:nvPicPr>
          <p:cNvPr id="86021" name="Picture 42" descr="http://www.mnsu.edu/emuseum/prehistory/china/images/shangmap.gif"/>
          <p:cNvPicPr>
            <a:picLocks noChangeAspect="1" noChangeArrowheads="1"/>
          </p:cNvPicPr>
          <p:nvPr/>
        </p:nvPicPr>
        <p:blipFill>
          <a:blip r:embed="rId4" cstate="print"/>
          <a:srcRect/>
          <a:stretch>
            <a:fillRect/>
          </a:stretch>
        </p:blipFill>
        <p:spPr bwMode="auto">
          <a:xfrm>
            <a:off x="0" y="3581400"/>
            <a:ext cx="4343400" cy="2846388"/>
          </a:xfrm>
          <a:prstGeom prst="rect">
            <a:avLst/>
          </a:prstGeom>
          <a:noFill/>
          <a:ln w="9525">
            <a:noFill/>
            <a:miter lim="800000"/>
            <a:headEnd/>
            <a:tailEnd/>
          </a:ln>
        </p:spPr>
      </p:pic>
      <p:pic>
        <p:nvPicPr>
          <p:cNvPr id="86022" name="Picture 43" descr="http://www.mnsu.edu/emuseum/prehistory/china/images/zhoumap.gif"/>
          <p:cNvPicPr>
            <a:picLocks noChangeAspect="1" noChangeArrowheads="1"/>
          </p:cNvPicPr>
          <p:nvPr/>
        </p:nvPicPr>
        <p:blipFill>
          <a:blip r:embed="rId5" cstate="print"/>
          <a:srcRect/>
          <a:stretch>
            <a:fillRect/>
          </a:stretch>
        </p:blipFill>
        <p:spPr bwMode="auto">
          <a:xfrm>
            <a:off x="4800600" y="3581400"/>
            <a:ext cx="4343400" cy="2846388"/>
          </a:xfrm>
          <a:prstGeom prst="rect">
            <a:avLst/>
          </a:prstGeom>
          <a:noFill/>
          <a:ln w="9525">
            <a:noFill/>
            <a:miter lim="800000"/>
            <a:headEnd/>
            <a:tailEnd/>
          </a:ln>
        </p:spPr>
      </p:pic>
      <p:sp>
        <p:nvSpPr>
          <p:cNvPr id="86023" name="Text Box 45"/>
          <p:cNvSpPr txBox="1">
            <a:spLocks noChangeArrowheads="1"/>
          </p:cNvSpPr>
          <p:nvPr/>
        </p:nvSpPr>
        <p:spPr bwMode="auto">
          <a:xfrm>
            <a:off x="0" y="661352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
        <p:nvSpPr>
          <p:cNvPr id="86024" name="Oval 46"/>
          <p:cNvSpPr>
            <a:spLocks noChangeArrowheads="1"/>
          </p:cNvSpPr>
          <p:nvPr/>
        </p:nvSpPr>
        <p:spPr bwMode="auto">
          <a:xfrm>
            <a:off x="7010400" y="2057400"/>
            <a:ext cx="1981200" cy="838200"/>
          </a:xfrm>
          <a:prstGeom prst="ellipse">
            <a:avLst/>
          </a:prstGeom>
          <a:noFill/>
          <a:ln w="9525">
            <a:solidFill>
              <a:srgbClr val="FF0000"/>
            </a:solidFill>
            <a:round/>
            <a:headEnd/>
            <a:tailEnd/>
          </a:ln>
        </p:spPr>
        <p:txBody>
          <a:bodyPr wrap="none" anchor="ct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12725" y="419100"/>
            <a:ext cx="8093075" cy="4211638"/>
          </a:xfrm>
          <a:prstGeom prst="rect">
            <a:avLst/>
          </a:prstGeom>
          <a:noFill/>
          <a:ln w="9525">
            <a:noFill/>
            <a:miter lim="800000"/>
            <a:headEnd/>
            <a:tailEnd/>
          </a:ln>
        </p:spPr>
        <p:txBody>
          <a:bodyPr>
            <a:spAutoFit/>
          </a:bodyPr>
          <a:lstStyle/>
          <a:p>
            <a:r>
              <a:rPr lang="en-US" u="none"/>
              <a:t>The first 300 years of Zhou rule were relatively peaceful and stable.</a:t>
            </a:r>
          </a:p>
          <a:p>
            <a:endParaRPr lang="en-US" u="none"/>
          </a:p>
          <a:p>
            <a:r>
              <a:rPr lang="en-US" u="none"/>
              <a:t>But that changed around 771 B.C.E. as nomadic tribes invaded from the north and as the noble families began to fight for power against one another.</a:t>
            </a:r>
          </a:p>
          <a:p>
            <a:endParaRPr lang="en-US" u="none"/>
          </a:p>
          <a:p>
            <a:r>
              <a:rPr lang="en-US" u="none"/>
              <a:t>The crossbow is introduced in China during this time of great conflict and chaos known as the </a:t>
            </a:r>
            <a:r>
              <a:rPr lang="en-US" u="none">
                <a:solidFill>
                  <a:srgbClr val="FF0000"/>
                </a:solidFill>
              </a:rPr>
              <a:t>Period of Warring States.</a:t>
            </a:r>
          </a:p>
          <a:p>
            <a:endParaRPr lang="en-US" u="none">
              <a:solidFill>
                <a:srgbClr val="FF0000"/>
              </a:solidFill>
            </a:endParaRPr>
          </a:p>
          <a:p>
            <a:r>
              <a:rPr lang="en-US" u="none"/>
              <a:t>Chinese values collapsed during this period of arrogance, chaos, and defiance.</a:t>
            </a:r>
          </a:p>
          <a:p>
            <a:endParaRPr lang="en-US" u="none"/>
          </a:p>
          <a:p>
            <a:r>
              <a:rPr lang="en-US" u="none"/>
              <a:t>Will China be saved?</a:t>
            </a:r>
          </a:p>
          <a:p>
            <a:endParaRPr lang="en-US" u="none"/>
          </a:p>
          <a:p>
            <a:r>
              <a:rPr lang="en-US" u="none"/>
              <a:t>By who?</a:t>
            </a:r>
          </a:p>
          <a:p>
            <a:endParaRPr lang="en-US" u="none"/>
          </a:p>
          <a:p>
            <a:r>
              <a:rPr lang="en-US" i="1" u="none"/>
              <a:t>…..stay tuned.</a:t>
            </a:r>
          </a:p>
        </p:txBody>
      </p:sp>
      <p:pic>
        <p:nvPicPr>
          <p:cNvPr id="87043" name="Picture 3" descr="D:\home\twloessin\My Pictures\china\Warring Period on the northern fronteir.jpg"/>
          <p:cNvPicPr>
            <a:picLocks noChangeAspect="1" noChangeArrowheads="1"/>
          </p:cNvPicPr>
          <p:nvPr/>
        </p:nvPicPr>
        <p:blipFill>
          <a:blip r:embed="rId3" cstate="print"/>
          <a:srcRect/>
          <a:stretch>
            <a:fillRect/>
          </a:stretch>
        </p:blipFill>
        <p:spPr bwMode="auto">
          <a:xfrm>
            <a:off x="2819400" y="3033713"/>
            <a:ext cx="6038850" cy="3824287"/>
          </a:xfrm>
          <a:prstGeom prst="rect">
            <a:avLst/>
          </a:prstGeom>
          <a:noFill/>
          <a:ln w="9525">
            <a:noFill/>
            <a:miter lim="800000"/>
            <a:headEnd/>
            <a:tailEnd/>
          </a:ln>
        </p:spPr>
      </p:pic>
      <p:sp>
        <p:nvSpPr>
          <p:cNvPr id="87044" name="Text Box 4"/>
          <p:cNvSpPr txBox="1">
            <a:spLocks noChangeArrowheads="1"/>
          </p:cNvSpPr>
          <p:nvPr/>
        </p:nvSpPr>
        <p:spPr bwMode="auto">
          <a:xfrm>
            <a:off x="0" y="6607175"/>
            <a:ext cx="2759075" cy="244475"/>
          </a:xfrm>
          <a:prstGeom prst="rect">
            <a:avLst/>
          </a:prstGeom>
          <a:noFill/>
          <a:ln w="9525">
            <a:noFill/>
            <a:miter lim="800000"/>
            <a:headEnd/>
            <a:tailEnd/>
          </a:ln>
        </p:spPr>
        <p:txBody>
          <a:bodyPr>
            <a:spAutoFit/>
          </a:bodyPr>
          <a:lstStyle/>
          <a:p>
            <a:r>
              <a:rPr 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75" fill="hold"/>
                                        <p:tgtEl>
                                          <p:spTgt spid="103426"/>
                                        </p:tgtEl>
                                        <p:attrNameLst>
                                          <p:attrName>ppt_x</p:attrName>
                                        </p:attrNameLst>
                                      </p:cBhvr>
                                      <p:tavLst>
                                        <p:tav tm="0">
                                          <p:val>
                                            <p:strVal val="0-#ppt_w/2"/>
                                          </p:val>
                                        </p:tav>
                                        <p:tav tm="100000">
                                          <p:val>
                                            <p:strVal val="#ppt_x"/>
                                          </p:val>
                                        </p:tav>
                                      </p:tavLst>
                                    </p:anim>
                                    <p:anim calcmode="lin" valueType="num">
                                      <p:cBhvr additive="base">
                                        <p:cTn id="8" dur="75" fill="hold"/>
                                        <p:tgtEl>
                                          <p:spTgt spid="1034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8066" name="Picture 5" descr="D:\home\twloessin\School\Maps\Spinning globe.gif"/>
          <p:cNvPicPr>
            <a:picLocks noChangeAspect="1" noChangeArrowheads="1" noCrop="1"/>
          </p:cNvPicPr>
          <p:nvPr/>
        </p:nvPicPr>
        <p:blipFill>
          <a:blip r:embed="rId3" cstate="print"/>
          <a:srcRect/>
          <a:stretch>
            <a:fillRect/>
          </a:stretch>
        </p:blipFill>
        <p:spPr bwMode="auto">
          <a:xfrm>
            <a:off x="3048000" y="1905000"/>
            <a:ext cx="3048000" cy="304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home\twloessin\School\Pics\ZigguratQuestions.jpg"/>
          <p:cNvPicPr>
            <a:picLocks noChangeAspect="1" noChangeArrowheads="1"/>
          </p:cNvPicPr>
          <p:nvPr/>
        </p:nvPicPr>
        <p:blipFill>
          <a:blip r:embed="rId4" cstate="print"/>
          <a:srcRect/>
          <a:stretch>
            <a:fillRect/>
          </a:stretch>
        </p:blipFill>
        <p:spPr bwMode="auto">
          <a:xfrm>
            <a:off x="228600" y="0"/>
            <a:ext cx="8724900" cy="6184900"/>
          </a:xfrm>
          <a:prstGeom prst="rect">
            <a:avLst/>
          </a:prstGeom>
          <a:noFill/>
          <a:ln w="9525">
            <a:noFill/>
            <a:miter lim="800000"/>
            <a:headEnd/>
            <a:tailEnd/>
          </a:ln>
        </p:spPr>
      </p:pic>
      <p:pic>
        <p:nvPicPr>
          <p:cNvPr id="10244" name="Picture 4" descr="D:\home\twloessin\School\Pics\ziggurat_at_ur.jpg"/>
          <p:cNvPicPr>
            <a:picLocks noChangeAspect="1" noChangeArrowheads="1"/>
          </p:cNvPicPr>
          <p:nvPr/>
        </p:nvPicPr>
        <p:blipFill>
          <a:blip r:embed="rId5" cstate="print"/>
          <a:srcRect/>
          <a:stretch>
            <a:fillRect/>
          </a:stretch>
        </p:blipFill>
        <p:spPr bwMode="auto">
          <a:xfrm>
            <a:off x="0" y="381000"/>
            <a:ext cx="9144000" cy="5791200"/>
          </a:xfrm>
          <a:prstGeom prst="rect">
            <a:avLst/>
          </a:prstGeom>
          <a:noFill/>
          <a:ln w="9525">
            <a:noFill/>
            <a:miter lim="800000"/>
            <a:headEnd/>
            <a:tailEnd/>
          </a:ln>
        </p:spPr>
      </p:pic>
      <p:sp>
        <p:nvSpPr>
          <p:cNvPr id="10245" name="Text Box 5"/>
          <p:cNvSpPr txBox="1">
            <a:spLocks noChangeArrowheads="1"/>
          </p:cNvSpPr>
          <p:nvPr/>
        </p:nvSpPr>
        <p:spPr bwMode="auto">
          <a:xfrm>
            <a:off x="0" y="6126163"/>
            <a:ext cx="8702675" cy="731837"/>
          </a:xfrm>
          <a:prstGeom prst="rect">
            <a:avLst/>
          </a:prstGeom>
          <a:noFill/>
          <a:ln w="9525">
            <a:noFill/>
            <a:miter lim="800000"/>
            <a:headEnd/>
            <a:tailEnd/>
          </a:ln>
        </p:spPr>
        <p:txBody>
          <a:bodyPr>
            <a:spAutoFit/>
          </a:bodyPr>
          <a:lstStyle/>
          <a:p>
            <a:r>
              <a:rPr lang="en-US" u="none">
                <a:solidFill>
                  <a:srgbClr val="663300"/>
                </a:solidFill>
              </a:rPr>
              <a:t>The Ziggurat at Ur was first excavated by British archaeologist Woolley in 1923.</a:t>
            </a:r>
            <a:r>
              <a:rPr lang="en-US" sz="2400" u="none">
                <a:solidFill>
                  <a:srgbClr val="663300"/>
                </a:solidFill>
              </a:rPr>
              <a:t> </a:t>
            </a:r>
          </a:p>
          <a:p>
            <a:r>
              <a:rPr lang="en-US" u="none">
                <a:solidFill>
                  <a:srgbClr val="663300"/>
                </a:solidFill>
              </a:rPr>
              <a:t>The Iraqi Directorate of Antiquities restored its lower stages in the 1980s.</a:t>
            </a:r>
            <a:endParaRPr lang="en-US" sz="2400" u="none">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75" fill="hold"/>
                                        <p:tgtEl>
                                          <p:spTgt spid="10245"/>
                                        </p:tgtEl>
                                        <p:attrNameLst>
                                          <p:attrName>ppt_x</p:attrName>
                                        </p:attrNameLst>
                                      </p:cBhvr>
                                      <p:tavLst>
                                        <p:tav tm="0">
                                          <p:val>
                                            <p:strVal val="0-#ppt_w/2"/>
                                          </p:val>
                                        </p:tav>
                                        <p:tav tm="100000">
                                          <p:val>
                                            <p:strVal val="#ppt_x"/>
                                          </p:val>
                                        </p:tav>
                                      </p:tavLst>
                                    </p:anim>
                                    <p:anim calcmode="lin" valueType="num">
                                      <p:cBhvr additive="base">
                                        <p:cTn id="20" dur="75"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9090" name="Picture 2" descr="http://www.chinapage.com/quote/think.jpg"/>
          <p:cNvPicPr>
            <a:picLocks noChangeAspect="1" noChangeArrowheads="1"/>
          </p:cNvPicPr>
          <p:nvPr/>
        </p:nvPicPr>
        <p:blipFill>
          <a:blip r:embed="rId3" cstate="print"/>
          <a:srcRect/>
          <a:stretch>
            <a:fillRect/>
          </a:stretch>
        </p:blipFill>
        <p:spPr bwMode="auto">
          <a:xfrm>
            <a:off x="3733800" y="4343400"/>
            <a:ext cx="5410200" cy="1246188"/>
          </a:xfrm>
          <a:prstGeom prst="rect">
            <a:avLst/>
          </a:prstGeom>
          <a:noFill/>
          <a:ln w="9525">
            <a:noFill/>
            <a:miter lim="800000"/>
            <a:headEnd/>
            <a:tailEnd/>
          </a:ln>
        </p:spPr>
      </p:pic>
      <p:grpSp>
        <p:nvGrpSpPr>
          <p:cNvPr id="89091" name="Group 3"/>
          <p:cNvGrpSpPr>
            <a:grpSpLocks/>
          </p:cNvGrpSpPr>
          <p:nvPr/>
        </p:nvGrpSpPr>
        <p:grpSpPr bwMode="auto">
          <a:xfrm>
            <a:off x="3733800" y="5610225"/>
            <a:ext cx="5410200" cy="1247775"/>
            <a:chOff x="0" y="0"/>
            <a:chExt cx="5184" cy="978"/>
          </a:xfrm>
        </p:grpSpPr>
        <p:sp>
          <p:nvSpPr>
            <p:cNvPr id="89093" name="Rectangle 4"/>
            <p:cNvSpPr>
              <a:spLocks noChangeArrowheads="1"/>
            </p:cNvSpPr>
            <p:nvPr/>
          </p:nvSpPr>
          <p:spPr bwMode="auto">
            <a:xfrm>
              <a:off x="0" y="0"/>
              <a:ext cx="5184" cy="978"/>
            </a:xfrm>
            <a:prstGeom prst="rect">
              <a:avLst/>
            </a:prstGeom>
            <a:solidFill>
              <a:srgbClr val="FF0000"/>
            </a:solidFill>
            <a:ln w="9525">
              <a:noFill/>
              <a:miter lim="800000"/>
              <a:headEnd/>
              <a:tailEnd/>
            </a:ln>
          </p:spPr>
          <p:txBody>
            <a:bodyPr/>
            <a:lstStyle/>
            <a:p>
              <a:endParaRPr lang="en-US"/>
            </a:p>
          </p:txBody>
        </p:sp>
        <p:sp>
          <p:nvSpPr>
            <p:cNvPr id="89094" name="Rectangle 5"/>
            <p:cNvSpPr>
              <a:spLocks noChangeArrowheads="1"/>
            </p:cNvSpPr>
            <p:nvPr/>
          </p:nvSpPr>
          <p:spPr bwMode="auto">
            <a:xfrm>
              <a:off x="0" y="0"/>
              <a:ext cx="5184" cy="978"/>
            </a:xfrm>
            <a:prstGeom prst="rect">
              <a:avLst/>
            </a:prstGeom>
            <a:solidFill>
              <a:srgbClr val="FF0000"/>
            </a:solidFill>
            <a:ln w="9525">
              <a:noFill/>
              <a:miter lim="800000"/>
              <a:headEnd/>
              <a:tailEnd/>
            </a:ln>
          </p:spPr>
          <p:txBody>
            <a:bodyPr anchor="ctr"/>
            <a:lstStyle/>
            <a:p>
              <a:pPr algn="r"/>
              <a:r>
                <a:rPr lang="en-US" sz="2000" b="0" u="none">
                  <a:latin typeface="Verdana" pitchFamily="34" charset="0"/>
                </a:rPr>
                <a:t>To learn without thinking is fruitless;</a:t>
              </a:r>
              <a:br>
                <a:rPr lang="en-US" sz="2000" b="0" u="none">
                  <a:latin typeface="Verdana" pitchFamily="34" charset="0"/>
                </a:rPr>
              </a:br>
              <a:r>
                <a:rPr lang="en-US" sz="2000" b="0" u="none">
                  <a:latin typeface="Verdana" pitchFamily="34" charset="0"/>
                </a:rPr>
                <a:t>To think without learning is dangerous.</a:t>
              </a:r>
              <a:r>
                <a:rPr lang="en-US" sz="2400" b="0" u="none">
                  <a:latin typeface="Verdana" pitchFamily="34" charset="0"/>
                </a:rPr>
                <a:t> </a:t>
              </a:r>
            </a:p>
            <a:p>
              <a:pPr algn="r" eaLnBrk="0" hangingPunct="0"/>
              <a:r>
                <a:rPr lang="en-US" sz="1600" b="0" i="1" u="none">
                  <a:latin typeface="Verdana" pitchFamily="34" charset="0"/>
                </a:rPr>
                <a:t>Confucius – “Lun Yu” Chap. 2</a:t>
              </a:r>
              <a:endParaRPr lang="en-US" sz="2400" b="0" u="none"/>
            </a:p>
          </p:txBody>
        </p:sp>
      </p:grpSp>
      <p:sp>
        <p:nvSpPr>
          <p:cNvPr id="89092" name="Text Box 6"/>
          <p:cNvSpPr txBox="1">
            <a:spLocks noChangeArrowheads="1"/>
          </p:cNvSpPr>
          <p:nvPr/>
        </p:nvSpPr>
        <p:spPr bwMode="auto">
          <a:xfrm>
            <a:off x="0" y="0"/>
            <a:ext cx="9144000" cy="6423025"/>
          </a:xfrm>
          <a:prstGeom prst="rect">
            <a:avLst/>
          </a:prstGeom>
          <a:noFill/>
          <a:ln w="9525">
            <a:noFill/>
            <a:miter lim="800000"/>
            <a:headEnd/>
            <a:tailEnd/>
          </a:ln>
        </p:spPr>
        <p:txBody>
          <a:bodyPr>
            <a:spAutoFit/>
          </a:bodyPr>
          <a:lstStyle/>
          <a:p>
            <a:r>
              <a:rPr lang="en-US" sz="2800" u="none">
                <a:solidFill>
                  <a:srgbClr val="0099CC"/>
                </a:solidFill>
              </a:rPr>
              <a:t>CHAPTER 1-2 TEST is today.</a:t>
            </a:r>
          </a:p>
          <a:p>
            <a:endParaRPr lang="en-US" sz="2800" u="none">
              <a:solidFill>
                <a:srgbClr val="0099CC"/>
              </a:solidFill>
            </a:endParaRPr>
          </a:p>
          <a:p>
            <a:pPr>
              <a:buFontTx/>
              <a:buChar char="•"/>
            </a:pPr>
            <a:r>
              <a:rPr lang="en-US" sz="2400" u="none">
                <a:solidFill>
                  <a:srgbClr val="0099CC"/>
                </a:solidFill>
              </a:rPr>
              <a:t> Pick up your Test Answer Sheet on the front table </a:t>
            </a:r>
          </a:p>
          <a:p>
            <a:r>
              <a:rPr lang="en-US" sz="2400" u="none">
                <a:solidFill>
                  <a:srgbClr val="0099CC"/>
                </a:solidFill>
              </a:rPr>
              <a:t>       </a:t>
            </a:r>
            <a:r>
              <a:rPr lang="en-US" sz="2400">
                <a:solidFill>
                  <a:srgbClr val="0099CC"/>
                </a:solidFill>
              </a:rPr>
              <a:t>and</a:t>
            </a:r>
            <a:r>
              <a:rPr lang="en-US" sz="2400" u="none">
                <a:solidFill>
                  <a:srgbClr val="0099CC"/>
                </a:solidFill>
              </a:rPr>
              <a:t> your new CH 3-4 Packet.</a:t>
            </a:r>
          </a:p>
          <a:p>
            <a:pPr>
              <a:buFontTx/>
              <a:buChar char="•"/>
            </a:pPr>
            <a:r>
              <a:rPr lang="en-US" sz="2400" u="none">
                <a:solidFill>
                  <a:srgbClr val="0099CC"/>
                </a:solidFill>
              </a:rPr>
              <a:t> You may use Pencil or Blue/Black Ink on the Test Answer Sheet.</a:t>
            </a:r>
          </a:p>
          <a:p>
            <a:r>
              <a:rPr lang="en-US" sz="2400" u="none">
                <a:solidFill>
                  <a:srgbClr val="0099CC"/>
                </a:solidFill>
              </a:rPr>
              <a:t>        Do NOT write on the Test document.</a:t>
            </a:r>
          </a:p>
          <a:p>
            <a:pPr>
              <a:buFontTx/>
              <a:buChar char="•"/>
            </a:pPr>
            <a:r>
              <a:rPr lang="en-US" sz="2400" u="none">
                <a:solidFill>
                  <a:srgbClr val="FF0000"/>
                </a:solidFill>
              </a:rPr>
              <a:t> When you are finished with Test,</a:t>
            </a:r>
          </a:p>
          <a:p>
            <a:pPr lvl="1">
              <a:buFontTx/>
              <a:buChar char="•"/>
            </a:pPr>
            <a:r>
              <a:rPr lang="en-US" sz="2400" u="none">
                <a:solidFill>
                  <a:schemeClr val="bg1"/>
                </a:solidFill>
              </a:rPr>
              <a:t> Place the Test Document in the TOP tray,</a:t>
            </a:r>
          </a:p>
          <a:p>
            <a:pPr lvl="1">
              <a:buFontTx/>
              <a:buChar char="•"/>
            </a:pPr>
            <a:r>
              <a:rPr lang="en-US" sz="2400" u="none">
                <a:solidFill>
                  <a:schemeClr val="bg1"/>
                </a:solidFill>
              </a:rPr>
              <a:t> the Test Answer Sheet </a:t>
            </a:r>
            <a:r>
              <a:rPr lang="en-US" sz="2400" i="1" u="none">
                <a:solidFill>
                  <a:schemeClr val="bg1"/>
                </a:solidFill>
              </a:rPr>
              <a:t>with your name on it</a:t>
            </a:r>
            <a:r>
              <a:rPr lang="en-US" sz="2400" u="none">
                <a:solidFill>
                  <a:schemeClr val="bg1"/>
                </a:solidFill>
              </a:rPr>
              <a:t> in BOTTOM tray.</a:t>
            </a:r>
          </a:p>
          <a:p>
            <a:pPr lvl="1">
              <a:buFontTx/>
              <a:buChar char="•"/>
            </a:pPr>
            <a:r>
              <a:rPr lang="en-US" sz="2400" u="none">
                <a:solidFill>
                  <a:schemeClr val="bg1"/>
                </a:solidFill>
              </a:rPr>
              <a:t> Return to your seat and begin your homework assignment </a:t>
            </a:r>
          </a:p>
          <a:p>
            <a:pPr lvl="1"/>
            <a:r>
              <a:rPr lang="en-US" sz="2400" u="none">
                <a:solidFill>
                  <a:schemeClr val="bg1"/>
                </a:solidFill>
              </a:rPr>
              <a:t>    for tomorrow:</a:t>
            </a:r>
          </a:p>
          <a:p>
            <a:pPr lvl="1"/>
            <a:r>
              <a:rPr lang="en-US" sz="2400" u="none">
                <a:solidFill>
                  <a:schemeClr val="bg1"/>
                </a:solidFill>
              </a:rPr>
              <a:t>Read CH 3, </a:t>
            </a:r>
          </a:p>
          <a:p>
            <a:pPr lvl="1"/>
            <a:r>
              <a:rPr lang="en-US" sz="2400" u="none">
                <a:solidFill>
                  <a:schemeClr val="bg1"/>
                </a:solidFill>
              </a:rPr>
              <a:t>Sections 1 and 2 </a:t>
            </a:r>
          </a:p>
          <a:p>
            <a:pPr lvl="1"/>
            <a:r>
              <a:rPr lang="en-US" sz="2400" u="none">
                <a:solidFill>
                  <a:schemeClr val="bg1"/>
                </a:solidFill>
              </a:rPr>
              <a:t>in the textbook.</a:t>
            </a:r>
          </a:p>
          <a:p>
            <a:pPr lvl="1"/>
            <a:endParaRPr lang="en-US" sz="2400" u="none">
              <a:solidFill>
                <a:schemeClr val="bg1"/>
              </a:solidFill>
            </a:endParaRPr>
          </a:p>
          <a:p>
            <a:pPr lvl="1"/>
            <a:r>
              <a:rPr lang="en-US" sz="2400" u="none">
                <a:solidFill>
                  <a:schemeClr val="bg1"/>
                </a:solidFill>
              </a:rPr>
              <a:t>Thanks, </a:t>
            </a:r>
          </a:p>
          <a:p>
            <a:pPr lvl="1"/>
            <a:r>
              <a:rPr lang="en-US" sz="2400" u="none">
                <a:solidFill>
                  <a:schemeClr val="bg1"/>
                </a:solidFill>
              </a:rPr>
              <a:t>have a great Monday!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04800" y="381000"/>
            <a:ext cx="8169275" cy="457200"/>
          </a:xfrm>
          <a:prstGeom prst="rect">
            <a:avLst/>
          </a:prstGeom>
          <a:noFill/>
          <a:ln w="9525">
            <a:noFill/>
            <a:miter lim="800000"/>
            <a:headEnd/>
            <a:tailEnd/>
          </a:ln>
        </p:spPr>
        <p:txBody>
          <a:bodyPr>
            <a:spAutoFit/>
          </a:bodyPr>
          <a:lstStyle/>
          <a:p>
            <a:pPr algn="ctr"/>
            <a:r>
              <a:rPr lang="en-US" sz="2400" b="0" u="none">
                <a:solidFill>
                  <a:srgbClr val="0066FF"/>
                </a:solidFill>
              </a:rPr>
              <a:t>City-States in Mesopotamia</a:t>
            </a:r>
          </a:p>
        </p:txBody>
      </p:sp>
      <p:sp>
        <p:nvSpPr>
          <p:cNvPr id="10244" name="Text Box 4"/>
          <p:cNvSpPr txBox="1">
            <a:spLocks noChangeArrowheads="1"/>
          </p:cNvSpPr>
          <p:nvPr/>
        </p:nvSpPr>
        <p:spPr bwMode="auto">
          <a:xfrm>
            <a:off x="152400" y="685800"/>
            <a:ext cx="6797675" cy="396875"/>
          </a:xfrm>
          <a:prstGeom prst="rect">
            <a:avLst/>
          </a:prstGeom>
          <a:noFill/>
          <a:ln w="9525">
            <a:noFill/>
            <a:miter lim="800000"/>
            <a:headEnd/>
            <a:tailEnd/>
          </a:ln>
        </p:spPr>
        <p:txBody>
          <a:bodyPr>
            <a:spAutoFit/>
          </a:bodyPr>
          <a:lstStyle/>
          <a:p>
            <a:r>
              <a:rPr lang="en-US" sz="2000" b="0" u="none"/>
              <a:t>II.  The </a:t>
            </a:r>
            <a:r>
              <a:rPr lang="en-US" sz="2000">
                <a:solidFill>
                  <a:srgbClr val="CC3300"/>
                </a:solidFill>
              </a:rPr>
              <a:t>City-State</a:t>
            </a:r>
            <a:r>
              <a:rPr lang="en-US" sz="2000" b="0" u="none"/>
              <a:t> Structure of Government</a:t>
            </a:r>
          </a:p>
        </p:txBody>
      </p:sp>
      <p:sp>
        <p:nvSpPr>
          <p:cNvPr id="10245" name="Text Box 5"/>
          <p:cNvSpPr txBox="1">
            <a:spLocks noChangeArrowheads="1"/>
          </p:cNvSpPr>
          <p:nvPr/>
        </p:nvSpPr>
        <p:spPr bwMode="auto">
          <a:xfrm>
            <a:off x="304800" y="990600"/>
            <a:ext cx="6569075" cy="396875"/>
          </a:xfrm>
          <a:prstGeom prst="rect">
            <a:avLst/>
          </a:prstGeom>
          <a:noFill/>
          <a:ln w="9525">
            <a:noFill/>
            <a:miter lim="800000"/>
            <a:headEnd/>
            <a:tailEnd/>
          </a:ln>
        </p:spPr>
        <p:txBody>
          <a:bodyPr>
            <a:spAutoFit/>
          </a:bodyPr>
          <a:lstStyle/>
          <a:p>
            <a:r>
              <a:rPr lang="en-US" sz="2000" b="0" u="none"/>
              <a:t>A.  Although all the cities shared the same culture …</a:t>
            </a:r>
          </a:p>
        </p:txBody>
      </p:sp>
      <p:sp>
        <p:nvSpPr>
          <p:cNvPr id="10246" name="Text Box 6"/>
          <p:cNvSpPr txBox="1">
            <a:spLocks noChangeArrowheads="1"/>
          </p:cNvSpPr>
          <p:nvPr/>
        </p:nvSpPr>
        <p:spPr bwMode="auto">
          <a:xfrm>
            <a:off x="304800" y="1295400"/>
            <a:ext cx="7239000" cy="701675"/>
          </a:xfrm>
          <a:prstGeom prst="rect">
            <a:avLst/>
          </a:prstGeom>
          <a:noFill/>
          <a:ln w="9525">
            <a:noFill/>
            <a:miter lim="800000"/>
            <a:headEnd/>
            <a:tailEnd/>
          </a:ln>
        </p:spPr>
        <p:txBody>
          <a:bodyPr>
            <a:spAutoFit/>
          </a:bodyPr>
          <a:lstStyle/>
          <a:p>
            <a:pPr marL="457200" indent="-457200">
              <a:buFontTx/>
              <a:buAutoNum type="alphaUcPeriod" startAt="2"/>
            </a:pPr>
            <a:r>
              <a:rPr lang="en-US" sz="2000" b="0" u="none"/>
              <a:t>each city had its own government / rulers, warriors,  </a:t>
            </a:r>
          </a:p>
          <a:p>
            <a:pPr marL="457200" indent="-457200"/>
            <a:r>
              <a:rPr lang="en-US" sz="2000" b="0" u="none"/>
              <a:t>        it’s own patron god, and functioned like an independent country</a:t>
            </a:r>
          </a:p>
        </p:txBody>
      </p:sp>
      <p:sp>
        <p:nvSpPr>
          <p:cNvPr id="10247" name="Text Box 7"/>
          <p:cNvSpPr txBox="1">
            <a:spLocks noChangeArrowheads="1"/>
          </p:cNvSpPr>
          <p:nvPr/>
        </p:nvSpPr>
        <p:spPr bwMode="auto">
          <a:xfrm>
            <a:off x="304800" y="1905000"/>
            <a:ext cx="7315200" cy="396875"/>
          </a:xfrm>
          <a:prstGeom prst="rect">
            <a:avLst/>
          </a:prstGeom>
          <a:noFill/>
          <a:ln w="9525">
            <a:noFill/>
            <a:miter lim="800000"/>
            <a:headEnd/>
            <a:tailEnd/>
          </a:ln>
        </p:spPr>
        <p:txBody>
          <a:bodyPr>
            <a:spAutoFit/>
          </a:bodyPr>
          <a:lstStyle/>
          <a:p>
            <a:r>
              <a:rPr lang="en-US" sz="2000" b="0" u="none"/>
              <a:t>C.   includes within the city walls and also the surrounding farm land</a:t>
            </a:r>
          </a:p>
        </p:txBody>
      </p:sp>
      <p:sp>
        <p:nvSpPr>
          <p:cNvPr id="10248" name="AutoShape 8"/>
          <p:cNvSpPr>
            <a:spLocks/>
          </p:cNvSpPr>
          <p:nvPr/>
        </p:nvSpPr>
        <p:spPr bwMode="auto">
          <a:xfrm>
            <a:off x="7391400" y="838200"/>
            <a:ext cx="381000" cy="1447800"/>
          </a:xfrm>
          <a:prstGeom prst="rightBrace">
            <a:avLst>
              <a:gd name="adj1" fmla="val 31667"/>
              <a:gd name="adj2" fmla="val 51787"/>
            </a:avLst>
          </a:prstGeom>
          <a:noFill/>
          <a:ln w="25400">
            <a:solidFill>
              <a:srgbClr val="CC3300"/>
            </a:solidFill>
            <a:round/>
            <a:headEnd/>
            <a:tailEnd/>
          </a:ln>
        </p:spPr>
        <p:txBody>
          <a:bodyPr wrap="none" anchor="ctr"/>
          <a:lstStyle/>
          <a:p>
            <a:endParaRPr lang="en-US"/>
          </a:p>
        </p:txBody>
      </p:sp>
      <p:sp>
        <p:nvSpPr>
          <p:cNvPr id="10249" name="Text Box 10"/>
          <p:cNvSpPr txBox="1">
            <a:spLocks noChangeArrowheads="1"/>
          </p:cNvSpPr>
          <p:nvPr/>
        </p:nvSpPr>
        <p:spPr bwMode="auto">
          <a:xfrm>
            <a:off x="304800" y="2209800"/>
            <a:ext cx="6950075" cy="396875"/>
          </a:xfrm>
          <a:prstGeom prst="rect">
            <a:avLst/>
          </a:prstGeom>
          <a:noFill/>
          <a:ln w="9525">
            <a:noFill/>
            <a:miter lim="800000"/>
            <a:headEnd/>
            <a:tailEnd/>
          </a:ln>
        </p:spPr>
        <p:txBody>
          <a:bodyPr>
            <a:spAutoFit/>
          </a:bodyPr>
          <a:lstStyle/>
          <a:p>
            <a:r>
              <a:rPr lang="en-US" sz="2000" b="0" u="none"/>
              <a:t>D.  Examples include Sumerian cities of Ur, Uruk, Kish, Lagesh</a:t>
            </a:r>
          </a:p>
        </p:txBody>
      </p:sp>
      <p:sp>
        <p:nvSpPr>
          <p:cNvPr id="10250" name="Text Box 11"/>
          <p:cNvSpPr txBox="1">
            <a:spLocks noChangeArrowheads="1"/>
          </p:cNvSpPr>
          <p:nvPr/>
        </p:nvSpPr>
        <p:spPr bwMode="auto">
          <a:xfrm>
            <a:off x="304800" y="2514600"/>
            <a:ext cx="6950075" cy="701675"/>
          </a:xfrm>
          <a:prstGeom prst="rect">
            <a:avLst/>
          </a:prstGeom>
          <a:noFill/>
          <a:ln w="9525">
            <a:noFill/>
            <a:miter lim="800000"/>
            <a:headEnd/>
            <a:tailEnd/>
          </a:ln>
        </p:spPr>
        <p:txBody>
          <a:bodyPr>
            <a:spAutoFit/>
          </a:bodyPr>
          <a:lstStyle/>
          <a:p>
            <a:pPr marL="457200" indent="-457200">
              <a:buFontTx/>
              <a:buAutoNum type="alphaUcPeriod" startAt="5"/>
            </a:pPr>
            <a:r>
              <a:rPr lang="en-US" sz="2000" b="0" u="none"/>
              <a:t>At center of each city was the walled temple with a </a:t>
            </a:r>
          </a:p>
          <a:p>
            <a:pPr marL="457200" indent="-457200"/>
            <a:r>
              <a:rPr lang="en-US" sz="2000" u="none">
                <a:solidFill>
                  <a:srgbClr val="CC3300"/>
                </a:solidFill>
              </a:rPr>
              <a:t>        </a:t>
            </a:r>
            <a:r>
              <a:rPr lang="en-US" sz="2000">
                <a:solidFill>
                  <a:srgbClr val="CC3300"/>
                </a:solidFill>
              </a:rPr>
              <a:t>ziggurat</a:t>
            </a:r>
            <a:r>
              <a:rPr lang="en-US" sz="2000" u="none"/>
              <a:t> – </a:t>
            </a:r>
            <a:r>
              <a:rPr lang="en-US" sz="2000" u="none">
                <a:solidFill>
                  <a:schemeClr val="accent2"/>
                </a:solidFill>
              </a:rPr>
              <a:t>a massive, tiered, pyramid-shaped structure.</a:t>
            </a:r>
          </a:p>
        </p:txBody>
      </p:sp>
      <p:pic>
        <p:nvPicPr>
          <p:cNvPr id="10251" name="Picture 12" descr="http://ragz-international.com/reconstruction_ur.gif"/>
          <p:cNvPicPr>
            <a:picLocks noChangeAspect="1" noChangeArrowheads="1"/>
          </p:cNvPicPr>
          <p:nvPr/>
        </p:nvPicPr>
        <p:blipFill>
          <a:blip r:embed="rId3" cstate="print"/>
          <a:srcRect/>
          <a:stretch>
            <a:fillRect/>
          </a:stretch>
        </p:blipFill>
        <p:spPr bwMode="auto">
          <a:xfrm>
            <a:off x="0" y="3679825"/>
            <a:ext cx="5600700" cy="3178175"/>
          </a:xfrm>
          <a:prstGeom prst="rect">
            <a:avLst/>
          </a:prstGeom>
          <a:noFill/>
          <a:ln w="9525">
            <a:noFill/>
            <a:miter lim="800000"/>
            <a:headEnd/>
            <a:tailEnd/>
          </a:ln>
        </p:spPr>
      </p:pic>
      <p:sp>
        <p:nvSpPr>
          <p:cNvPr id="10252" name="Text Box 13"/>
          <p:cNvSpPr txBox="1">
            <a:spLocks noChangeArrowheads="1"/>
          </p:cNvSpPr>
          <p:nvPr/>
        </p:nvSpPr>
        <p:spPr bwMode="auto">
          <a:xfrm>
            <a:off x="6384925" y="6613525"/>
            <a:ext cx="2759075" cy="244475"/>
          </a:xfrm>
          <a:prstGeom prst="rect">
            <a:avLst/>
          </a:prstGeom>
          <a:noFill/>
          <a:ln w="9525">
            <a:noFill/>
            <a:miter lim="800000"/>
            <a:headEnd/>
            <a:tailEnd/>
          </a:ln>
        </p:spPr>
        <p:txBody>
          <a:bodyPr>
            <a:spAutoFit/>
          </a:bodyPr>
          <a:lstStyle/>
          <a:p>
            <a:pPr algn="r"/>
            <a:r>
              <a:rPr lang="en-US" sz="1000" b="0" u="none">
                <a:solidFill>
                  <a:schemeClr val="bg2"/>
                </a:solidFill>
              </a:rPr>
              <a:t>PP Design of T. Loessin; Akins H.S.</a:t>
            </a:r>
          </a:p>
        </p:txBody>
      </p:sp>
      <p:sp>
        <p:nvSpPr>
          <p:cNvPr id="11278" name="Text Box 14"/>
          <p:cNvSpPr txBox="1">
            <a:spLocks noChangeArrowheads="1"/>
          </p:cNvSpPr>
          <p:nvPr/>
        </p:nvSpPr>
        <p:spPr bwMode="auto">
          <a:xfrm>
            <a:off x="304800" y="3124200"/>
            <a:ext cx="6950075" cy="396875"/>
          </a:xfrm>
          <a:prstGeom prst="rect">
            <a:avLst/>
          </a:prstGeom>
          <a:noFill/>
          <a:ln w="9525">
            <a:noFill/>
            <a:miter lim="800000"/>
            <a:headEnd/>
            <a:tailEnd/>
          </a:ln>
        </p:spPr>
        <p:txBody>
          <a:bodyPr>
            <a:spAutoFit/>
          </a:bodyPr>
          <a:lstStyle/>
          <a:p>
            <a:r>
              <a:rPr lang="en-US" sz="2000" b="0" u="none"/>
              <a:t>F.  Powerful priests held much political power in the beginning.</a:t>
            </a:r>
          </a:p>
        </p:txBody>
      </p:sp>
      <p:pic>
        <p:nvPicPr>
          <p:cNvPr id="11279" name="Picture 15" descr="D:\home\twloessin\School\Pics\BasRelief_Gods.jpg"/>
          <p:cNvPicPr>
            <a:picLocks noChangeAspect="1" noChangeArrowheads="1"/>
          </p:cNvPicPr>
          <p:nvPr/>
        </p:nvPicPr>
        <p:blipFill>
          <a:blip r:embed="rId4" cstate="print"/>
          <a:srcRect/>
          <a:stretch>
            <a:fillRect/>
          </a:stretch>
        </p:blipFill>
        <p:spPr bwMode="auto">
          <a:xfrm>
            <a:off x="0" y="3717925"/>
            <a:ext cx="5562600" cy="3140075"/>
          </a:xfrm>
          <a:prstGeom prst="rect">
            <a:avLst/>
          </a:prstGeom>
          <a:noFill/>
          <a:ln w="9525">
            <a:noFill/>
            <a:miter lim="800000"/>
            <a:headEnd/>
            <a:tailEnd/>
          </a:ln>
        </p:spPr>
      </p:pic>
      <p:sp>
        <p:nvSpPr>
          <p:cNvPr id="11280" name="Text Box 16"/>
          <p:cNvSpPr txBox="1">
            <a:spLocks noChangeArrowheads="1"/>
          </p:cNvSpPr>
          <p:nvPr/>
        </p:nvSpPr>
        <p:spPr bwMode="auto">
          <a:xfrm>
            <a:off x="5486400" y="3810000"/>
            <a:ext cx="3657600" cy="2382838"/>
          </a:xfrm>
          <a:prstGeom prst="rect">
            <a:avLst/>
          </a:prstGeom>
          <a:noFill/>
          <a:ln w="9525">
            <a:noFill/>
            <a:miter lim="800000"/>
            <a:headEnd/>
            <a:tailEnd/>
          </a:ln>
        </p:spPr>
        <p:txBody>
          <a:bodyPr>
            <a:spAutoFit/>
          </a:bodyPr>
          <a:lstStyle/>
          <a:p>
            <a:r>
              <a:rPr lang="en-US" b="0" i="1" u="none">
                <a:solidFill>
                  <a:srgbClr val="333399"/>
                </a:solidFill>
                <a:latin typeface="Arial" charset="0"/>
              </a:rPr>
              <a:t>Right: </a:t>
            </a:r>
            <a:r>
              <a:rPr lang="en-US" sz="1600" b="0" u="none">
                <a:solidFill>
                  <a:srgbClr val="333399"/>
                </a:solidFill>
                <a:latin typeface="Arial" charset="0"/>
              </a:rPr>
              <a:t>Standing nude </a:t>
            </a:r>
          </a:p>
          <a:p>
            <a:r>
              <a:rPr lang="en-US" sz="1600" b="0" u="none">
                <a:solidFill>
                  <a:srgbClr val="333399"/>
                </a:solidFill>
                <a:latin typeface="Arial" charset="0"/>
              </a:rPr>
              <a:t>"priest-king," </a:t>
            </a:r>
          </a:p>
          <a:p>
            <a:r>
              <a:rPr lang="en-US" sz="1600" b="0" u="none">
                <a:solidFill>
                  <a:srgbClr val="333399"/>
                </a:solidFill>
                <a:latin typeface="Arial" charset="0"/>
              </a:rPr>
              <a:t>ca. 3300–3000 B.C.; </a:t>
            </a:r>
          </a:p>
          <a:p>
            <a:r>
              <a:rPr lang="en-US" sz="1600" b="0" u="none">
                <a:solidFill>
                  <a:srgbClr val="333399"/>
                </a:solidFill>
                <a:latin typeface="Arial" charset="0"/>
              </a:rPr>
              <a:t>Uruk.</a:t>
            </a:r>
          </a:p>
          <a:p>
            <a:endParaRPr lang="en-US" b="0" u="none">
              <a:solidFill>
                <a:schemeClr val="accent2"/>
              </a:solidFill>
              <a:latin typeface="Arial" charset="0"/>
            </a:endParaRPr>
          </a:p>
          <a:p>
            <a:r>
              <a:rPr lang="en-US" b="0" i="1" u="none">
                <a:solidFill>
                  <a:schemeClr val="accent2"/>
                </a:solidFill>
                <a:latin typeface="Arial" charset="0"/>
              </a:rPr>
              <a:t>Left:</a:t>
            </a:r>
            <a:r>
              <a:rPr lang="en-US" b="0" u="none">
                <a:solidFill>
                  <a:schemeClr val="accent2"/>
                </a:solidFill>
                <a:latin typeface="Arial" charset="0"/>
              </a:rPr>
              <a:t>  </a:t>
            </a:r>
            <a:r>
              <a:rPr lang="en-US" sz="1600" b="0" u="none">
                <a:solidFill>
                  <a:schemeClr val="accent2"/>
                </a:solidFill>
                <a:latin typeface="Arial" charset="0"/>
              </a:rPr>
              <a:t>Bas-relief </a:t>
            </a:r>
          </a:p>
          <a:p>
            <a:r>
              <a:rPr lang="en-US" sz="1600" b="0" u="none">
                <a:solidFill>
                  <a:schemeClr val="accent2"/>
                </a:solidFill>
                <a:latin typeface="Arial" charset="0"/>
              </a:rPr>
              <a:t>depicting priests </a:t>
            </a:r>
          </a:p>
          <a:p>
            <a:r>
              <a:rPr lang="en-US" sz="1600" b="0" u="none">
                <a:solidFill>
                  <a:schemeClr val="accent2"/>
                </a:solidFill>
                <a:latin typeface="Arial" charset="0"/>
              </a:rPr>
              <a:t>intervening between </a:t>
            </a:r>
          </a:p>
          <a:p>
            <a:r>
              <a:rPr lang="en-US" sz="1600" b="0" u="none">
                <a:solidFill>
                  <a:schemeClr val="accent2"/>
                </a:solidFill>
                <a:latin typeface="Arial" charset="0"/>
              </a:rPr>
              <a:t>worshipers and gods.</a:t>
            </a:r>
          </a:p>
        </p:txBody>
      </p:sp>
      <p:sp>
        <p:nvSpPr>
          <p:cNvPr id="10256" name="Rectangle 17"/>
          <p:cNvSpPr>
            <a:spLocks noChangeArrowheads="1"/>
          </p:cNvSpPr>
          <p:nvPr/>
        </p:nvSpPr>
        <p:spPr bwMode="auto">
          <a:xfrm>
            <a:off x="7815263" y="1062038"/>
            <a:ext cx="1285875" cy="925512"/>
          </a:xfrm>
          <a:prstGeom prst="rect">
            <a:avLst/>
          </a:prstGeom>
          <a:noFill/>
          <a:ln w="9525">
            <a:solidFill>
              <a:srgbClr val="CC3300"/>
            </a:solidFill>
            <a:miter lim="800000"/>
            <a:headEnd/>
            <a:tailEnd/>
          </a:ln>
        </p:spPr>
        <p:txBody>
          <a:bodyPr wrap="none" anchor="ctr">
            <a:spAutoFit/>
          </a:bodyPr>
          <a:lstStyle/>
          <a:p>
            <a:pPr algn="ctr"/>
            <a:r>
              <a:rPr lang="en-US" b="0" u="none">
                <a:solidFill>
                  <a:srgbClr val="CC3300"/>
                </a:solidFill>
              </a:rPr>
              <a:t>Define</a:t>
            </a:r>
          </a:p>
          <a:p>
            <a:pPr algn="ctr"/>
            <a:r>
              <a:rPr lang="en-US" b="0" u="none">
                <a:solidFill>
                  <a:srgbClr val="CC3300"/>
                </a:solidFill>
              </a:rPr>
              <a:t>type of </a:t>
            </a:r>
          </a:p>
          <a:p>
            <a:pPr algn="ctr"/>
            <a:r>
              <a:rPr lang="en-US" b="0" u="none">
                <a:solidFill>
                  <a:srgbClr val="CC3300"/>
                </a:solidFill>
              </a:rPr>
              <a:t>government</a:t>
            </a:r>
          </a:p>
        </p:txBody>
      </p:sp>
      <p:pic>
        <p:nvPicPr>
          <p:cNvPr id="11283" name="Picture 19" descr="http://www.metmuseum.org/explore/First_Cities/images/008AR4.R.jpg">
            <a:hlinkClick r:id="rId5"/>
          </p:cNvPr>
          <p:cNvPicPr>
            <a:picLocks noChangeAspect="1" noChangeArrowheads="1"/>
          </p:cNvPicPr>
          <p:nvPr/>
        </p:nvPicPr>
        <p:blipFill>
          <a:blip r:embed="rId6" cstate="print"/>
          <a:srcRect/>
          <a:stretch>
            <a:fillRect/>
          </a:stretch>
        </p:blipFill>
        <p:spPr bwMode="auto">
          <a:xfrm>
            <a:off x="7658100" y="2286000"/>
            <a:ext cx="14859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1278"/>
                                        </p:tgtEl>
                                        <p:attrNameLst>
                                          <p:attrName>style.visibility</p:attrName>
                                        </p:attrNameLst>
                                      </p:cBhvr>
                                      <p:to>
                                        <p:strVal val="visible"/>
                                      </p:to>
                                    </p:set>
                                    <p:anim calcmode="lin" valueType="num">
                                      <p:cBhvr additive="base">
                                        <p:cTn id="7" dur="75" fill="hold"/>
                                        <p:tgtEl>
                                          <p:spTgt spid="11278"/>
                                        </p:tgtEl>
                                        <p:attrNameLst>
                                          <p:attrName>ppt_x</p:attrName>
                                        </p:attrNameLst>
                                      </p:cBhvr>
                                      <p:tavLst>
                                        <p:tav tm="0">
                                          <p:val>
                                            <p:strVal val="0-#ppt_w/2"/>
                                          </p:val>
                                        </p:tav>
                                        <p:tav tm="100000">
                                          <p:val>
                                            <p:strVal val="#ppt_x"/>
                                          </p:val>
                                        </p:tav>
                                      </p:tavLst>
                                    </p:anim>
                                    <p:anim calcmode="lin" valueType="num">
                                      <p:cBhvr additive="base">
                                        <p:cTn id="8" dur="75" fill="hold"/>
                                        <p:tgtEl>
                                          <p:spTgt spid="112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283"/>
                                        </p:tgtEl>
                                        <p:attrNameLst>
                                          <p:attrName>style.visibility</p:attrName>
                                        </p:attrNameLst>
                                      </p:cBhvr>
                                      <p:to>
                                        <p:strVal val="visible"/>
                                      </p:to>
                                    </p:set>
                                    <p:anim calcmode="lin" valueType="num">
                                      <p:cBhvr additive="base">
                                        <p:cTn id="13" dur="500" fill="hold"/>
                                        <p:tgtEl>
                                          <p:spTgt spid="11283"/>
                                        </p:tgtEl>
                                        <p:attrNameLst>
                                          <p:attrName>ppt_x</p:attrName>
                                        </p:attrNameLst>
                                      </p:cBhvr>
                                      <p:tavLst>
                                        <p:tav tm="0">
                                          <p:val>
                                            <p:strVal val="0-#ppt_w/2"/>
                                          </p:val>
                                        </p:tav>
                                        <p:tav tm="100000">
                                          <p:val>
                                            <p:strVal val="#ppt_x"/>
                                          </p:val>
                                        </p:tav>
                                      </p:tavLst>
                                    </p:anim>
                                    <p:anim calcmode="lin" valueType="num">
                                      <p:cBhvr additive="base">
                                        <p:cTn id="14" dur="500" fill="hold"/>
                                        <p:tgtEl>
                                          <p:spTgt spid="112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80"/>
                                        </p:tgtEl>
                                        <p:attrNameLst>
                                          <p:attrName>style.visibility</p:attrName>
                                        </p:attrNameLst>
                                      </p:cBhvr>
                                      <p:to>
                                        <p:strVal val="visible"/>
                                      </p:to>
                                    </p:set>
                                    <p:anim calcmode="lin" valueType="num">
                                      <p:cBhvr additive="base">
                                        <p:cTn id="19" dur="500" fill="hold"/>
                                        <p:tgtEl>
                                          <p:spTgt spid="11280"/>
                                        </p:tgtEl>
                                        <p:attrNameLst>
                                          <p:attrName>ppt_x</p:attrName>
                                        </p:attrNameLst>
                                      </p:cBhvr>
                                      <p:tavLst>
                                        <p:tav tm="0">
                                          <p:val>
                                            <p:strVal val="0-#ppt_w/2"/>
                                          </p:val>
                                        </p:tav>
                                        <p:tav tm="100000">
                                          <p:val>
                                            <p:strVal val="#ppt_x"/>
                                          </p:val>
                                        </p:tav>
                                      </p:tavLst>
                                    </p:anim>
                                    <p:anim calcmode="lin" valueType="num">
                                      <p:cBhvr additive="base">
                                        <p:cTn id="20" dur="500" fill="hold"/>
                                        <p:tgtEl>
                                          <p:spTgt spid="112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additive="base">
                                        <p:cTn id="25" dur="500" fill="hold"/>
                                        <p:tgtEl>
                                          <p:spTgt spid="11279"/>
                                        </p:tgtEl>
                                        <p:attrNameLst>
                                          <p:attrName>ppt_x</p:attrName>
                                        </p:attrNameLst>
                                      </p:cBhvr>
                                      <p:tavLst>
                                        <p:tav tm="0">
                                          <p:val>
                                            <p:strVal val="0-#ppt_w/2"/>
                                          </p:val>
                                        </p:tav>
                                        <p:tav tm="100000">
                                          <p:val>
                                            <p:strVal val="#ppt_x"/>
                                          </p:val>
                                        </p:tav>
                                      </p:tavLst>
                                    </p:anim>
                                    <p:anim calcmode="lin" valueType="num">
                                      <p:cBhvr additive="base">
                                        <p:cTn id="26" dur="500" fill="hold"/>
                                        <p:tgtEl>
                                          <p:spTgt spid="11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utoUpdateAnimBg="0"/>
      <p:bldP spid="11280"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7880</TotalTime>
  <Words>8926</Words>
  <Application>Microsoft Office PowerPoint</Application>
  <PresentationFormat>On-screen Show (4:3)</PresentationFormat>
  <Paragraphs>1181</Paragraphs>
  <Slides>80</Slides>
  <Notes>58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Default Design</vt:lpstr>
      <vt:lpstr>Slide 1</vt:lpstr>
      <vt:lpstr>Slide 2</vt:lpstr>
      <vt:lpstr>Slide 3</vt:lpstr>
      <vt:lpstr>Slide 4</vt:lpstr>
      <vt:lpstr>Slide 5</vt:lpstr>
      <vt:lpstr>Slide 6</vt:lpstr>
      <vt:lpstr>Slide 7</vt:lpstr>
      <vt:lpstr>Slide 8</vt:lpstr>
      <vt:lpstr>Slide 9</vt:lpstr>
      <vt:lpstr> </vt:lpstr>
      <vt:lpstr> </vt:lpstr>
      <vt:lpstr>Slide 12</vt:lpstr>
      <vt:lpstr>Slide 13</vt:lpstr>
      <vt:lpstr>Slide 14</vt:lpstr>
      <vt:lpstr>Slide 15</vt:lpstr>
      <vt:lpstr>Slide 16</vt:lpstr>
      <vt:lpstr>Slide 17</vt:lpstr>
      <vt:lpstr>Slide 18</vt:lpstr>
      <vt:lpstr>Slide 19</vt:lpstr>
      <vt:lpstr>   </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 </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Company>Algodonia Industries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twloessin</dc:creator>
  <cp:lastModifiedBy>Student</cp:lastModifiedBy>
  <cp:revision>154</cp:revision>
  <dcterms:created xsi:type="dcterms:W3CDTF">2004-08-06T03:07:48Z</dcterms:created>
  <dcterms:modified xsi:type="dcterms:W3CDTF">2013-10-20T19:27:18Z</dcterms:modified>
</cp:coreProperties>
</file>